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3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5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6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7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8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9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0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2"/>
  </p:notesMasterIdLst>
  <p:sldIdLst>
    <p:sldId id="259" r:id="rId3"/>
    <p:sldId id="357" r:id="rId4"/>
    <p:sldId id="590" r:id="rId5"/>
    <p:sldId id="593" r:id="rId6"/>
    <p:sldId id="594" r:id="rId7"/>
    <p:sldId id="574" r:id="rId8"/>
    <p:sldId id="595" r:id="rId9"/>
    <p:sldId id="575" r:id="rId10"/>
    <p:sldId id="592" r:id="rId11"/>
    <p:sldId id="596" r:id="rId12"/>
    <p:sldId id="597" r:id="rId13"/>
    <p:sldId id="549" r:id="rId14"/>
    <p:sldId id="295" r:id="rId15"/>
    <p:sldId id="305" r:id="rId16"/>
    <p:sldId id="576" r:id="rId17"/>
    <p:sldId id="308" r:id="rId18"/>
    <p:sldId id="449" r:id="rId19"/>
    <p:sldId id="450" r:id="rId20"/>
    <p:sldId id="268" r:id="rId21"/>
  </p:sldIdLst>
  <p:sldSz cx="12192000" cy="6858000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8">
          <p15:clr>
            <a:srgbClr val="A4A3A4"/>
          </p15:clr>
        </p15:guide>
        <p15:guide id="2" pos="27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43D"/>
    <a:srgbClr val="94DE94"/>
    <a:srgbClr val="8EE5C7"/>
    <a:srgbClr val="5EA3DE"/>
    <a:srgbClr val="51D7A6"/>
    <a:srgbClr val="F5FDFA"/>
    <a:srgbClr val="0E9651"/>
    <a:srgbClr val="548F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79" d="100"/>
          <a:sy n="79" d="100"/>
        </p:scale>
        <p:origin x="378" y="96"/>
      </p:cViewPr>
      <p:guideLst>
        <p:guide orient="horz" pos="2528"/>
        <p:guide pos="27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785366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8086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449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19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711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黑体" panose="02010609060101010101" pitchFamily="49" charset="-122"/>
              </a:rPr>
              <a:t>2</a:t>
            </a:fld>
            <a:endParaRPr lang="zh-CN" altLang="en-US" sz="1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373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黑体" panose="02010609060101010101" pitchFamily="49" charset="-122"/>
              </a:rPr>
              <a:t>3</a:t>
            </a:fld>
            <a:endParaRPr lang="zh-CN" altLang="en-US" sz="1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815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algn="l"/>
            <a:fld id="{60FD39AC-57E8-453A-8426-8ECF8E361D2A}" type="slidenum">
              <a:rPr lang="zh-CN" altLang="en-US" sz="1800"/>
              <a:t>5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878215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414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380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912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16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839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3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2725" y="569913"/>
            <a:ext cx="1441450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16575" y="1363663"/>
            <a:ext cx="1003300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00" y="1625600"/>
            <a:ext cx="1004888" cy="523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9"/>
          <p:cNvGrpSpPr/>
          <p:nvPr userDrawn="1"/>
        </p:nvGrpSpPr>
        <p:grpSpPr>
          <a:xfrm>
            <a:off x="7229475" y="301625"/>
            <a:ext cx="5106988" cy="6680200"/>
            <a:chOff x="5535674" y="226602"/>
            <a:chExt cx="3829919" cy="5009444"/>
          </a:xfrm>
        </p:grpSpPr>
        <p:pic>
          <p:nvPicPr>
            <p:cNvPr id="3078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9169" y="226602"/>
              <a:ext cx="3703351" cy="50094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Box 14"/>
            <p:cNvSpPr txBox="1"/>
            <p:nvPr/>
          </p:nvSpPr>
          <p:spPr>
            <a:xfrm>
              <a:off x="5535674" y="3006320"/>
              <a:ext cx="3829919" cy="770225"/>
            </a:xfrm>
            <a:prstGeom prst="rect">
              <a:avLst/>
            </a:prstGeom>
            <a:noFill/>
          </p:spPr>
          <p:txBody>
            <a:bodyPr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865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6660720" y="2532518"/>
              <a:ext cx="2376288" cy="461897"/>
            </a:xfrm>
            <a:prstGeom prst="rect">
              <a:avLst/>
            </a:prstGeom>
            <a:solidFill>
              <a:srgbClr val="EC7473"/>
            </a:solidFill>
          </p:spPr>
          <p:txBody>
            <a:bodyPr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081" name="图片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7250" y="377825"/>
            <a:ext cx="1004888" cy="52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858" y="2746900"/>
            <a:ext cx="6595277" cy="162505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4858" y="4429752"/>
            <a:ext cx="6595277" cy="56641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5DA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560388" y="412955"/>
            <a:ext cx="11237912" cy="55750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/>
          <p:nvPr/>
        </p:nvGrpSpPr>
        <p:grpSpPr>
          <a:xfrm rot="10800000">
            <a:off x="-14287" y="-26987"/>
            <a:ext cx="4670425" cy="3400425"/>
            <a:chOff x="0" y="0"/>
            <a:chExt cx="5942" cy="4337"/>
          </a:xfrm>
        </p:grpSpPr>
        <p:sp>
          <p:nvSpPr>
            <p:cNvPr id="11" name="AutoShape 5" descr="#wm#_43_31_*Z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-5400000">
              <a:off x="3909" y="676"/>
              <a:ext cx="2719" cy="1359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AutoShape 6" descr="#wm#_43_31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0" y="2976"/>
              <a:ext cx="2719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AutoShape 7" descr="#wm#_43_31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1596" y="1484"/>
              <a:ext cx="2721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AutoShape 8" descr="#wm#_43_31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98" y="2976"/>
              <a:ext cx="2721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AutoShape 9" descr="#wm#_43_31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199" y="1482"/>
              <a:ext cx="2717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AutoShape 10" descr="#wm#_43_31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3183" y="2976"/>
              <a:ext cx="2719" cy="1361"/>
            </a:xfrm>
            <a:prstGeom prst="triangle">
              <a:avLst>
                <a:gd name="adj" fmla="val 50000"/>
              </a:avLst>
            </a:prstGeom>
            <a:solidFill>
              <a:srgbClr val="EBF092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7" name="直角三角形 17"/>
          <p:cNvSpPr>
            <a:spLocks noChangeArrowheads="1"/>
          </p:cNvSpPr>
          <p:nvPr/>
        </p:nvSpPr>
        <p:spPr bwMode="auto">
          <a:xfrm rot="10800000">
            <a:off x="10666413" y="2760663"/>
            <a:ext cx="1514475" cy="1562100"/>
          </a:xfrm>
          <a:prstGeom prst="rtTriangle">
            <a:avLst/>
          </a:prstGeom>
          <a:solidFill>
            <a:srgbClr val="8EE5C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等腰三角形 18"/>
          <p:cNvSpPr>
            <a:spLocks noChangeArrowheads="1"/>
          </p:cNvSpPr>
          <p:nvPr/>
        </p:nvSpPr>
        <p:spPr bwMode="auto">
          <a:xfrm rot="5400000">
            <a:off x="10482263" y="3862388"/>
            <a:ext cx="2203450" cy="1101725"/>
          </a:xfrm>
          <a:prstGeom prst="triangle">
            <a:avLst>
              <a:gd name="adj" fmla="val 50000"/>
            </a:avLst>
          </a:prstGeom>
          <a:solidFill>
            <a:srgbClr val="8EE5C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等腰三角形 19"/>
          <p:cNvSpPr>
            <a:spLocks noChangeArrowheads="1"/>
          </p:cNvSpPr>
          <p:nvPr/>
        </p:nvSpPr>
        <p:spPr bwMode="auto">
          <a:xfrm>
            <a:off x="9931400" y="5699125"/>
            <a:ext cx="2203450" cy="115887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流程图: 合并 20"/>
          <p:cNvSpPr>
            <a:spLocks noChangeArrowheads="1"/>
          </p:cNvSpPr>
          <p:nvPr/>
        </p:nvSpPr>
        <p:spPr bwMode="auto">
          <a:xfrm>
            <a:off x="8737600" y="5699125"/>
            <a:ext cx="2111375" cy="1066800"/>
          </a:xfrm>
          <a:prstGeom prst="flowChartMerge">
            <a:avLst/>
          </a:prstGeom>
          <a:solidFill>
            <a:srgbClr val="94DE94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流程图: 摘录 21"/>
          <p:cNvSpPr>
            <a:spLocks noChangeArrowheads="1"/>
          </p:cNvSpPr>
          <p:nvPr/>
        </p:nvSpPr>
        <p:spPr bwMode="auto">
          <a:xfrm rot="16200000">
            <a:off x="10568781" y="5153819"/>
            <a:ext cx="2168525" cy="1055688"/>
          </a:xfrm>
          <a:prstGeom prst="flowChartExtract">
            <a:avLst/>
          </a:prstGeom>
          <a:solidFill>
            <a:srgbClr val="94DE94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83268" y="2852738"/>
            <a:ext cx="8879417" cy="792162"/>
          </a:xfrm>
        </p:spPr>
        <p:txBody>
          <a:bodyPr/>
          <a:lstStyle>
            <a:lvl1pPr algn="ctr">
              <a:defRPr sz="4400"/>
            </a:lvl1pPr>
          </a:lstStyle>
          <a:p>
            <a:pPr lvl="0" fontAlgn="base"/>
            <a:r>
              <a:rPr lang="zh-CN" altLang="en-US" strike="noStrike" noProof="0" smtClean="0">
                <a:sym typeface="Arial" panose="020B0604020202020204" pitchFamily="34" charset="0"/>
              </a:rPr>
              <a:t>单击此处编辑母版标题样式</a:t>
            </a:r>
            <a:endParaRPr lang="zh-CN" altLang="zh-CN" strike="noStrike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83268" y="3644901"/>
            <a:ext cx="8879417" cy="618441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rgbClr val="7BC489"/>
                </a:solidFill>
              </a:defRPr>
            </a:lvl1pPr>
          </a:lstStyle>
          <a:p>
            <a:pPr lvl="0" fontAlgn="base"/>
            <a:r>
              <a:rPr lang="zh-CN" altLang="en-US" strike="noStrike" noProof="0" smtClean="0">
                <a:sym typeface="Arial" panose="020B0604020202020204" pitchFamily="34" charset="0"/>
              </a:rPr>
              <a:t>单击此处编辑母版副标题样式</a:t>
            </a:r>
            <a:endParaRPr lang="zh-CN" altLang="zh-CN" strike="noStrike" noProof="0" dirty="0" smtClean="0">
              <a:sym typeface="Arial" panose="020B0604020202020204" pitchFamily="34" charset="0"/>
            </a:endParaRPr>
          </a:p>
        </p:txBody>
      </p:sp>
      <p:sp>
        <p:nvSpPr>
          <p:cNvPr id="22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609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81750"/>
            <a:ext cx="3860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67" y="1269999"/>
            <a:ext cx="9984532" cy="7236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2000" y="2277304"/>
            <a:ext cx="10368000" cy="3888000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1" name="Group 3" descr="#wm#_43_21_*Z"/>
          <p:cNvGrpSpPr/>
          <p:nvPr/>
        </p:nvGrpSpPr>
        <p:grpSpPr>
          <a:xfrm>
            <a:off x="1200150" y="977900"/>
            <a:ext cx="1655763" cy="1152525"/>
            <a:chOff x="0" y="0"/>
            <a:chExt cx="2436" cy="1814"/>
          </a:xfrm>
        </p:grpSpPr>
        <p:sp>
          <p:nvSpPr>
            <p:cNvPr id="9222" name="Rectangle 4" descr="#wm#_43_21_*Z"/>
            <p:cNvSpPr/>
            <p:nvPr/>
          </p:nvSpPr>
          <p:spPr>
            <a:xfrm>
              <a:off x="0" y="0"/>
              <a:ext cx="1815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lstStyle/>
            <a:p>
              <a:pPr lvl="0" indent="0"/>
              <a:r>
                <a:rPr lang="en-US" altLang="zh-CN" sz="4000" dirty="0">
                  <a:solidFill>
                    <a:srgbClr val="0E965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 </a:t>
              </a:r>
            </a:p>
          </p:txBody>
        </p:sp>
        <p:sp>
          <p:nvSpPr>
            <p:cNvPr id="12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lIns="90170" tIns="46990" rIns="90170" bIns="4699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E965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12602" y="2599505"/>
            <a:ext cx="4307349" cy="32364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 marL="12001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72345" y="2599505"/>
            <a:ext cx="4307349" cy="32364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 marL="800100" indent="-34290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 marL="12001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631504" y="1196752"/>
            <a:ext cx="10081683" cy="720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12"/>
          </p:nvPr>
        </p:nvSpPr>
        <p:spPr bwMode="auto">
          <a:xfrm>
            <a:off x="609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81750"/>
            <a:ext cx="3860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67" y="908720"/>
            <a:ext cx="10060451" cy="781968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5" name="Group 4"/>
          <p:cNvGrpSpPr/>
          <p:nvPr/>
        </p:nvGrpSpPr>
        <p:grpSpPr>
          <a:xfrm>
            <a:off x="7546975" y="3429000"/>
            <a:ext cx="4670425" cy="3400425"/>
            <a:chOff x="0" y="0"/>
            <a:chExt cx="5942" cy="4337"/>
          </a:xfrm>
        </p:grpSpPr>
        <p:sp>
          <p:nvSpPr>
            <p:cNvPr id="11" name="AutoShape 5" descr="#wm#_43_31_*Z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-5400000">
              <a:off x="3877" y="660"/>
              <a:ext cx="2719" cy="1359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AutoShape 6" descr="#wm#_43_31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0" y="2976"/>
              <a:ext cx="2719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AutoShape 7" descr="#wm#_43_31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1563" y="1484"/>
              <a:ext cx="2721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AutoShape 8" descr="#wm#_43_31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565" y="2976"/>
              <a:ext cx="2721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AutoShape 9" descr="#wm#_43_31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167" y="1482"/>
              <a:ext cx="2717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AutoShape 10" descr="#wm#_43_31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3167" y="2976"/>
              <a:ext cx="2719" cy="1361"/>
            </a:xfrm>
            <a:prstGeom prst="triangle">
              <a:avLst>
                <a:gd name="adj" fmla="val 50000"/>
              </a:avLst>
            </a:prstGeom>
            <a:solidFill>
              <a:srgbClr val="EBF092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3265" y="2636912"/>
            <a:ext cx="8880000" cy="1004512"/>
          </a:xfrm>
        </p:spPr>
        <p:txBody>
          <a:bodyPr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7" name="日期占位符 9"/>
          <p:cNvSpPr>
            <a:spLocks noGrp="1"/>
          </p:cNvSpPr>
          <p:nvPr>
            <p:ph type="dt" sz="half" idx="2"/>
          </p:nvPr>
        </p:nvSpPr>
        <p:spPr bwMode="auto">
          <a:xfrm>
            <a:off x="609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页脚占位符 10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81750"/>
            <a:ext cx="3860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灯片编号占位符 11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9" name="Group 3" descr="#wm#_43_21_*Z"/>
          <p:cNvGrpSpPr/>
          <p:nvPr/>
        </p:nvGrpSpPr>
        <p:grpSpPr>
          <a:xfrm>
            <a:off x="1271588" y="977900"/>
            <a:ext cx="1701800" cy="1152525"/>
            <a:chOff x="0" y="0"/>
            <a:chExt cx="2436" cy="1814"/>
          </a:xfrm>
        </p:grpSpPr>
        <p:sp>
          <p:nvSpPr>
            <p:cNvPr id="11270" name="Rectangle 4" descr="#wm#_43_21_*Z"/>
            <p:cNvSpPr/>
            <p:nvPr/>
          </p:nvSpPr>
          <p:spPr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lstStyle/>
            <a:p>
              <a:pPr lvl="0" indent="0"/>
              <a:r>
                <a:rPr lang="en-US" altLang="zh-CN" sz="4000" dirty="0">
                  <a:solidFill>
                    <a:srgbClr val="0E965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 </a:t>
              </a:r>
            </a:p>
          </p:txBody>
        </p:sp>
        <p:sp>
          <p:nvSpPr>
            <p:cNvPr id="12" name="Rectangle 5" descr="#wm#_43_21_*Z"/>
            <p:cNvSpPr>
              <a:spLocks noChangeArrowheads="1"/>
            </p:cNvSpPr>
            <p:nvPr/>
          </p:nvSpPr>
          <p:spPr bwMode="auto">
            <a:xfrm>
              <a:off x="1304" y="340"/>
              <a:ext cx="1132" cy="113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none" lIns="90170" tIns="46990" rIns="90170" bIns="4699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E965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0661" y="2662480"/>
            <a:ext cx="6038400" cy="3286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56107" y="2673856"/>
            <a:ext cx="3844800" cy="33120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1269" y="1193232"/>
            <a:ext cx="8059200" cy="723600"/>
          </a:xfrm>
        </p:spPr>
        <p:txBody>
          <a:bodyPr anchor="b"/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81750"/>
            <a:ext cx="3860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517" y="1270001"/>
            <a:ext cx="2743200" cy="53895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4917" y="1270001"/>
            <a:ext cx="8026400" cy="53895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2"/>
          </p:nvPr>
        </p:nvSpPr>
        <p:spPr bwMode="auto">
          <a:xfrm>
            <a:off x="609600" y="6554788"/>
            <a:ext cx="2844800" cy="2587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554788"/>
            <a:ext cx="3860800" cy="2587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554788"/>
            <a:ext cx="2844800" cy="2587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8128" y="1412776"/>
            <a:ext cx="4378641" cy="687611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48128" y="2276872"/>
            <a:ext cx="4347504" cy="361205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911424" y="1268760"/>
            <a:ext cx="10886876" cy="471929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91776">
            <a:off x="2249488" y="2466975"/>
            <a:ext cx="1365250" cy="180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4" y="2486283"/>
            <a:ext cx="7335982" cy="972213"/>
          </a:xfrm>
        </p:spPr>
        <p:txBody>
          <a:bodyPr anchor="b">
            <a:noAutofit/>
          </a:bodyPr>
          <a:lstStyle>
            <a:lvl1pPr>
              <a:defRPr sz="48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4554" y="3531598"/>
            <a:ext cx="7335982" cy="5112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024" y="1808085"/>
            <a:ext cx="5334000" cy="687611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2024" y="2596479"/>
            <a:ext cx="5334000" cy="1739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2024" y="4365104"/>
            <a:ext cx="5334000" cy="1739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918200"/>
            <a:ext cx="12190413" cy="939800"/>
          </a:xfrm>
          <a:prstGeom prst="rect">
            <a:avLst/>
          </a:prstGeom>
          <a:solidFill>
            <a:srgbClr val="EC7473"/>
          </a:solidFill>
          <a:ln>
            <a:noFill/>
          </a:ln>
        </p:spPr>
        <p:txBody>
          <a:bodyPr lIns="121920" tIns="60960" rIns="121920" bIns="6096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512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2725" y="569913"/>
            <a:ext cx="1441450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16575" y="1363663"/>
            <a:ext cx="1003300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000" y="1625600"/>
            <a:ext cx="1004888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77250" y="377825"/>
            <a:ext cx="1004888" cy="522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913" y="231775"/>
            <a:ext cx="4937125" cy="668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85413" y="1625600"/>
            <a:ext cx="1003300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2863" y="508000"/>
            <a:ext cx="1003300" cy="52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7717" y="3588726"/>
            <a:ext cx="4860303" cy="1324328"/>
          </a:xfrm>
        </p:spPr>
        <p:txBody>
          <a:bodyPr anchor="b">
            <a:normAutofit/>
          </a:bodyPr>
          <a:lstStyle>
            <a:lvl1pPr>
              <a:defRPr sz="72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5DA8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51100"/>
            <a:ext cx="701675" cy="40497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147" name="组合 8"/>
          <p:cNvGrpSpPr/>
          <p:nvPr userDrawn="1"/>
        </p:nvGrpSpPr>
        <p:grpSpPr>
          <a:xfrm>
            <a:off x="11147425" y="415925"/>
            <a:ext cx="901700" cy="1898650"/>
            <a:chOff x="5049838" y="192088"/>
            <a:chExt cx="1054100" cy="2219324"/>
          </a:xfrm>
        </p:grpSpPr>
        <p:sp>
          <p:nvSpPr>
            <p:cNvPr id="9" name="Freeform 5"/>
            <p:cNvSpPr>
              <a:spLocks noChangeArrowheads="1"/>
            </p:cNvSpPr>
            <p:nvPr/>
          </p:nvSpPr>
          <p:spPr bwMode="auto">
            <a:xfrm>
              <a:off x="5346768" y="1349996"/>
              <a:ext cx="447251" cy="94822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5" y="262"/>
                </a:cxn>
                <a:cxn ang="0">
                  <a:pos x="8" y="398"/>
                </a:cxn>
                <a:cxn ang="0">
                  <a:pos x="9" y="515"/>
                </a:cxn>
                <a:cxn ang="0">
                  <a:pos x="54" y="516"/>
                </a:cxn>
                <a:cxn ang="0">
                  <a:pos x="59" y="465"/>
                </a:cxn>
                <a:cxn ang="0">
                  <a:pos x="67" y="325"/>
                </a:cxn>
                <a:cxn ang="0">
                  <a:pos x="70" y="238"/>
                </a:cxn>
                <a:cxn ang="0">
                  <a:pos x="85" y="126"/>
                </a:cxn>
                <a:cxn ang="0">
                  <a:pos x="160" y="126"/>
                </a:cxn>
                <a:cxn ang="0">
                  <a:pos x="163" y="239"/>
                </a:cxn>
                <a:cxn ang="0">
                  <a:pos x="171" y="356"/>
                </a:cxn>
                <a:cxn ang="0">
                  <a:pos x="179" y="513"/>
                </a:cxn>
                <a:cxn ang="0">
                  <a:pos x="224" y="513"/>
                </a:cxn>
                <a:cxn ang="0">
                  <a:pos x="228" y="388"/>
                </a:cxn>
                <a:cxn ang="0">
                  <a:pos x="237" y="219"/>
                </a:cxn>
                <a:cxn ang="0">
                  <a:pos x="243" y="101"/>
                </a:cxn>
                <a:cxn ang="0">
                  <a:pos x="243" y="0"/>
                </a:cxn>
              </a:cxnLst>
              <a:rect l="0" t="0" r="r" b="b"/>
              <a:pathLst>
                <a:path w="244" h="517">
                  <a:moveTo>
                    <a:pt x="2" y="0"/>
                  </a:moveTo>
                  <a:cubicBezTo>
                    <a:pt x="0" y="97"/>
                    <a:pt x="4" y="182"/>
                    <a:pt x="5" y="262"/>
                  </a:cubicBezTo>
                  <a:cubicBezTo>
                    <a:pt x="7" y="309"/>
                    <a:pt x="8" y="342"/>
                    <a:pt x="8" y="398"/>
                  </a:cubicBezTo>
                  <a:cubicBezTo>
                    <a:pt x="8" y="451"/>
                    <a:pt x="8" y="483"/>
                    <a:pt x="9" y="515"/>
                  </a:cubicBezTo>
                  <a:cubicBezTo>
                    <a:pt x="19" y="515"/>
                    <a:pt x="54" y="516"/>
                    <a:pt x="54" y="516"/>
                  </a:cubicBezTo>
                  <a:cubicBezTo>
                    <a:pt x="54" y="516"/>
                    <a:pt x="57" y="483"/>
                    <a:pt x="59" y="465"/>
                  </a:cubicBezTo>
                  <a:cubicBezTo>
                    <a:pt x="60" y="412"/>
                    <a:pt x="62" y="377"/>
                    <a:pt x="67" y="325"/>
                  </a:cubicBezTo>
                  <a:cubicBezTo>
                    <a:pt x="69" y="301"/>
                    <a:pt x="70" y="262"/>
                    <a:pt x="70" y="238"/>
                  </a:cubicBezTo>
                  <a:cubicBezTo>
                    <a:pt x="70" y="218"/>
                    <a:pt x="77" y="127"/>
                    <a:pt x="85" y="126"/>
                  </a:cubicBezTo>
                  <a:cubicBezTo>
                    <a:pt x="112" y="123"/>
                    <a:pt x="132" y="123"/>
                    <a:pt x="160" y="126"/>
                  </a:cubicBezTo>
                  <a:cubicBezTo>
                    <a:pt x="169" y="127"/>
                    <a:pt x="161" y="214"/>
                    <a:pt x="163" y="239"/>
                  </a:cubicBezTo>
                  <a:cubicBezTo>
                    <a:pt x="167" y="277"/>
                    <a:pt x="169" y="311"/>
                    <a:pt x="171" y="356"/>
                  </a:cubicBezTo>
                  <a:cubicBezTo>
                    <a:pt x="173" y="410"/>
                    <a:pt x="180" y="448"/>
                    <a:pt x="179" y="513"/>
                  </a:cubicBezTo>
                  <a:cubicBezTo>
                    <a:pt x="196" y="517"/>
                    <a:pt x="206" y="515"/>
                    <a:pt x="224" y="513"/>
                  </a:cubicBezTo>
                  <a:cubicBezTo>
                    <a:pt x="224" y="432"/>
                    <a:pt x="226" y="431"/>
                    <a:pt x="228" y="388"/>
                  </a:cubicBezTo>
                  <a:cubicBezTo>
                    <a:pt x="230" y="341"/>
                    <a:pt x="232" y="291"/>
                    <a:pt x="237" y="219"/>
                  </a:cubicBezTo>
                  <a:cubicBezTo>
                    <a:pt x="241" y="175"/>
                    <a:pt x="243" y="144"/>
                    <a:pt x="243" y="101"/>
                  </a:cubicBezTo>
                  <a:cubicBezTo>
                    <a:pt x="244" y="57"/>
                    <a:pt x="244" y="44"/>
                    <a:pt x="243" y="0"/>
                  </a:cubicBezTo>
                </a:path>
              </a:pathLst>
            </a:custGeom>
            <a:solidFill>
              <a:srgbClr val="284F72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732776" y="769187"/>
              <a:ext cx="309921" cy="165150"/>
            </a:xfrm>
            <a:custGeom>
              <a:avLst/>
              <a:gdLst>
                <a:gd name="T0" fmla="*/ 5 w 196"/>
                <a:gd name="T1" fmla="*/ 9 h 103"/>
                <a:gd name="T2" fmla="*/ 90 w 196"/>
                <a:gd name="T3" fmla="*/ 0 h 103"/>
                <a:gd name="T4" fmla="*/ 196 w 196"/>
                <a:gd name="T5" fmla="*/ 61 h 103"/>
                <a:gd name="T6" fmla="*/ 0 w 196"/>
                <a:gd name="T7" fmla="*/ 103 h 103"/>
                <a:gd name="T8" fmla="*/ 5 w 196"/>
                <a:gd name="T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3">
                  <a:moveTo>
                    <a:pt x="5" y="9"/>
                  </a:moveTo>
                  <a:lnTo>
                    <a:pt x="90" y="0"/>
                  </a:lnTo>
                  <a:lnTo>
                    <a:pt x="196" y="61"/>
                  </a:lnTo>
                  <a:lnTo>
                    <a:pt x="0" y="103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732776" y="769187"/>
              <a:ext cx="309921" cy="165150"/>
            </a:xfrm>
            <a:custGeom>
              <a:avLst/>
              <a:gdLst>
                <a:gd name="T0" fmla="*/ 5 w 196"/>
                <a:gd name="T1" fmla="*/ 9 h 103"/>
                <a:gd name="T2" fmla="*/ 90 w 196"/>
                <a:gd name="T3" fmla="*/ 0 h 103"/>
                <a:gd name="T4" fmla="*/ 196 w 196"/>
                <a:gd name="T5" fmla="*/ 61 h 103"/>
                <a:gd name="T6" fmla="*/ 0 w 196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3">
                  <a:moveTo>
                    <a:pt x="5" y="9"/>
                  </a:moveTo>
                  <a:lnTo>
                    <a:pt x="90" y="0"/>
                  </a:lnTo>
                  <a:lnTo>
                    <a:pt x="196" y="61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37489" y="784032"/>
              <a:ext cx="458384" cy="573387"/>
            </a:xfrm>
            <a:custGeom>
              <a:avLst/>
              <a:gdLst>
                <a:gd name="T0" fmla="*/ 289 w 289"/>
                <a:gd name="T1" fmla="*/ 361 h 361"/>
                <a:gd name="T2" fmla="*/ 289 w 289"/>
                <a:gd name="T3" fmla="*/ 361 h 361"/>
                <a:gd name="T4" fmla="*/ 0 w 289"/>
                <a:gd name="T5" fmla="*/ 361 h 361"/>
                <a:gd name="T6" fmla="*/ 0 w 289"/>
                <a:gd name="T7" fmla="*/ 0 h 361"/>
                <a:gd name="T8" fmla="*/ 289 w 289"/>
                <a:gd name="T9" fmla="*/ 0 h 361"/>
                <a:gd name="T10" fmla="*/ 289 w 289"/>
                <a:gd name="T1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361">
                  <a:moveTo>
                    <a:pt x="289" y="361"/>
                  </a:moveTo>
                  <a:lnTo>
                    <a:pt x="289" y="361"/>
                  </a:lnTo>
                  <a:lnTo>
                    <a:pt x="0" y="361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89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>
              <a:normAutofit fontScale="900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5537917" y="821144"/>
              <a:ext cx="68664" cy="321022"/>
            </a:xfrm>
            <a:custGeom>
              <a:avLst/>
              <a:gdLst>
                <a:gd name="T0" fmla="*/ 0 w 37"/>
                <a:gd name="T1" fmla="*/ 14 h 174"/>
                <a:gd name="T2" fmla="*/ 19 w 37"/>
                <a:gd name="T3" fmla="*/ 0 h 174"/>
                <a:gd name="T4" fmla="*/ 37 w 37"/>
                <a:gd name="T5" fmla="*/ 14 h 174"/>
                <a:gd name="T6" fmla="*/ 24 w 37"/>
                <a:gd name="T7" fmla="*/ 29 h 174"/>
                <a:gd name="T8" fmla="*/ 35 w 37"/>
                <a:gd name="T9" fmla="*/ 152 h 174"/>
                <a:gd name="T10" fmla="*/ 20 w 37"/>
                <a:gd name="T11" fmla="*/ 174 h 174"/>
                <a:gd name="T12" fmla="*/ 5 w 37"/>
                <a:gd name="T13" fmla="*/ 152 h 174"/>
                <a:gd name="T14" fmla="*/ 13 w 37"/>
                <a:gd name="T15" fmla="*/ 29 h 174"/>
                <a:gd name="T16" fmla="*/ 0 w 37"/>
                <a:gd name="T17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4">
                  <a:moveTo>
                    <a:pt x="0" y="14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2" y="28"/>
                    <a:pt x="24" y="29"/>
                  </a:cubicBezTo>
                  <a:cubicBezTo>
                    <a:pt x="24" y="29"/>
                    <a:pt x="36" y="139"/>
                    <a:pt x="35" y="152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7" y="49"/>
                    <a:pt x="13" y="29"/>
                  </a:cubicBezTo>
                  <a:cubicBezTo>
                    <a:pt x="13" y="29"/>
                    <a:pt x="1" y="26"/>
                    <a:pt x="0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>
              <a:normAutofit fontScale="4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5463684" y="784032"/>
              <a:ext cx="215274" cy="92781"/>
            </a:xfrm>
            <a:custGeom>
              <a:avLst/>
              <a:gdLst>
                <a:gd name="T0" fmla="*/ 135 w 135"/>
                <a:gd name="T1" fmla="*/ 0 h 58"/>
                <a:gd name="T2" fmla="*/ 67 w 135"/>
                <a:gd name="T3" fmla="*/ 2 h 58"/>
                <a:gd name="T4" fmla="*/ 0 w 135"/>
                <a:gd name="T5" fmla="*/ 0 h 58"/>
                <a:gd name="T6" fmla="*/ 28 w 135"/>
                <a:gd name="T7" fmla="*/ 57 h 58"/>
                <a:gd name="T8" fmla="*/ 69 w 135"/>
                <a:gd name="T9" fmla="*/ 24 h 58"/>
                <a:gd name="T10" fmla="*/ 112 w 135"/>
                <a:gd name="T11" fmla="*/ 58 h 58"/>
                <a:gd name="T12" fmla="*/ 135 w 13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8">
                  <a:moveTo>
                    <a:pt x="135" y="0"/>
                  </a:moveTo>
                  <a:lnTo>
                    <a:pt x="67" y="2"/>
                  </a:lnTo>
                  <a:lnTo>
                    <a:pt x="0" y="0"/>
                  </a:lnTo>
                  <a:lnTo>
                    <a:pt x="28" y="57"/>
                  </a:lnTo>
                  <a:lnTo>
                    <a:pt x="69" y="24"/>
                  </a:lnTo>
                  <a:lnTo>
                    <a:pt x="112" y="58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5F1F0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487809" y="691251"/>
              <a:ext cx="170735" cy="111337"/>
            </a:xfrm>
            <a:custGeom>
              <a:avLst/>
              <a:gdLst>
                <a:gd name="T0" fmla="*/ 93 w 93"/>
                <a:gd name="T1" fmla="*/ 50 h 60"/>
                <a:gd name="T2" fmla="*/ 47 w 93"/>
                <a:gd name="T3" fmla="*/ 60 h 60"/>
                <a:gd name="T4" fmla="*/ 0 w 93"/>
                <a:gd name="T5" fmla="*/ 50 h 60"/>
                <a:gd name="T6" fmla="*/ 0 w 93"/>
                <a:gd name="T7" fmla="*/ 0 h 60"/>
                <a:gd name="T8" fmla="*/ 93 w 93"/>
                <a:gd name="T9" fmla="*/ 0 h 60"/>
                <a:gd name="T10" fmla="*/ 93 w 93"/>
                <a:gd name="T11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0">
                  <a:moveTo>
                    <a:pt x="93" y="50"/>
                  </a:moveTo>
                  <a:cubicBezTo>
                    <a:pt x="93" y="50"/>
                    <a:pt x="78" y="60"/>
                    <a:pt x="47" y="60"/>
                  </a:cubicBezTo>
                  <a:cubicBezTo>
                    <a:pt x="15" y="60"/>
                    <a:pt x="0" y="50"/>
                    <a:pt x="0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93" y="50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387595" y="284869"/>
              <a:ext cx="371162" cy="337723"/>
            </a:xfrm>
            <a:custGeom>
              <a:avLst/>
              <a:gdLst>
                <a:gd name="T0" fmla="*/ 201 w 201"/>
                <a:gd name="T1" fmla="*/ 92 h 184"/>
                <a:gd name="T2" fmla="*/ 111 w 201"/>
                <a:gd name="T3" fmla="*/ 184 h 184"/>
                <a:gd name="T4" fmla="*/ 84 w 201"/>
                <a:gd name="T5" fmla="*/ 184 h 184"/>
                <a:gd name="T6" fmla="*/ 0 w 201"/>
                <a:gd name="T7" fmla="*/ 92 h 184"/>
                <a:gd name="T8" fmla="*/ 84 w 201"/>
                <a:gd name="T9" fmla="*/ 1 h 184"/>
                <a:gd name="T10" fmla="*/ 111 w 201"/>
                <a:gd name="T11" fmla="*/ 1 h 184"/>
                <a:gd name="T12" fmla="*/ 201 w 201"/>
                <a:gd name="T13" fmla="*/ 9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84">
                  <a:moveTo>
                    <a:pt x="201" y="92"/>
                  </a:moveTo>
                  <a:cubicBezTo>
                    <a:pt x="201" y="143"/>
                    <a:pt x="157" y="184"/>
                    <a:pt x="111" y="18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38" y="184"/>
                    <a:pt x="0" y="143"/>
                    <a:pt x="0" y="92"/>
                  </a:cubicBezTo>
                  <a:cubicBezTo>
                    <a:pt x="0" y="0"/>
                    <a:pt x="38" y="1"/>
                    <a:pt x="84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57" y="1"/>
                    <a:pt x="201" y="7"/>
                    <a:pt x="201" y="92"/>
                  </a:cubicBezTo>
                </a:path>
              </a:pathLst>
            </a:custGeom>
            <a:solidFill>
              <a:srgbClr val="84542C"/>
            </a:solidFill>
            <a:ln>
              <a:noFill/>
            </a:ln>
          </p:spPr>
          <p:txBody>
            <a:bodyPr>
              <a:normAutofit fontScale="4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5283670" y="2294508"/>
              <a:ext cx="168879" cy="115049"/>
            </a:xfrm>
            <a:custGeom>
              <a:avLst/>
              <a:gdLst>
                <a:gd name="T0" fmla="*/ 42 w 92"/>
                <a:gd name="T1" fmla="*/ 0 h 63"/>
                <a:gd name="T2" fmla="*/ 2 w 92"/>
                <a:gd name="T3" fmla="*/ 42 h 63"/>
                <a:gd name="T4" fmla="*/ 58 w 92"/>
                <a:gd name="T5" fmla="*/ 42 h 63"/>
                <a:gd name="T6" fmla="*/ 58 w 92"/>
                <a:gd name="T7" fmla="*/ 46 h 63"/>
                <a:gd name="T8" fmla="*/ 91 w 92"/>
                <a:gd name="T9" fmla="*/ 41 h 63"/>
                <a:gd name="T10" fmla="*/ 89 w 92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63">
                  <a:moveTo>
                    <a:pt x="42" y="0"/>
                  </a:moveTo>
                  <a:cubicBezTo>
                    <a:pt x="31" y="11"/>
                    <a:pt x="0" y="33"/>
                    <a:pt x="2" y="42"/>
                  </a:cubicBezTo>
                  <a:cubicBezTo>
                    <a:pt x="6" y="63"/>
                    <a:pt x="46" y="50"/>
                    <a:pt x="58" y="42"/>
                  </a:cubicBezTo>
                  <a:cubicBezTo>
                    <a:pt x="58" y="44"/>
                    <a:pt x="58" y="44"/>
                    <a:pt x="58" y="46"/>
                  </a:cubicBezTo>
                  <a:cubicBezTo>
                    <a:pt x="75" y="44"/>
                    <a:pt x="81" y="44"/>
                    <a:pt x="91" y="41"/>
                  </a:cubicBezTo>
                  <a:cubicBezTo>
                    <a:pt x="92" y="30"/>
                    <a:pt x="92" y="8"/>
                    <a:pt x="89" y="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5669678" y="2292652"/>
              <a:ext cx="176303" cy="118760"/>
            </a:xfrm>
            <a:custGeom>
              <a:avLst/>
              <a:gdLst>
                <a:gd name="T0" fmla="*/ 52 w 95"/>
                <a:gd name="T1" fmla="*/ 0 h 65"/>
                <a:gd name="T2" fmla="*/ 93 w 95"/>
                <a:gd name="T3" fmla="*/ 43 h 65"/>
                <a:gd name="T4" fmla="*/ 35 w 95"/>
                <a:gd name="T5" fmla="*/ 43 h 65"/>
                <a:gd name="T6" fmla="*/ 35 w 95"/>
                <a:gd name="T7" fmla="*/ 47 h 65"/>
                <a:gd name="T8" fmla="*/ 2 w 95"/>
                <a:gd name="T9" fmla="*/ 42 h 65"/>
                <a:gd name="T10" fmla="*/ 4 w 95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5">
                  <a:moveTo>
                    <a:pt x="52" y="0"/>
                  </a:moveTo>
                  <a:cubicBezTo>
                    <a:pt x="63" y="11"/>
                    <a:pt x="95" y="34"/>
                    <a:pt x="93" y="43"/>
                  </a:cubicBezTo>
                  <a:cubicBezTo>
                    <a:pt x="89" y="65"/>
                    <a:pt x="47" y="51"/>
                    <a:pt x="35" y="43"/>
                  </a:cubicBezTo>
                  <a:cubicBezTo>
                    <a:pt x="35" y="45"/>
                    <a:pt x="35" y="45"/>
                    <a:pt x="35" y="47"/>
                  </a:cubicBezTo>
                  <a:cubicBezTo>
                    <a:pt x="18" y="45"/>
                    <a:pt x="12" y="45"/>
                    <a:pt x="2" y="42"/>
                  </a:cubicBezTo>
                  <a:cubicBezTo>
                    <a:pt x="0" y="31"/>
                    <a:pt x="0" y="8"/>
                    <a:pt x="4" y="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Freeform 31"/>
            <p:cNvSpPr/>
            <p:nvPr/>
          </p:nvSpPr>
          <p:spPr bwMode="auto">
            <a:xfrm>
              <a:off x="5424712" y="297859"/>
              <a:ext cx="296930" cy="426793"/>
            </a:xfrm>
            <a:custGeom>
              <a:avLst/>
              <a:gdLst>
                <a:gd name="T0" fmla="*/ 161 w 161"/>
                <a:gd name="T1" fmla="*/ 151 h 232"/>
                <a:gd name="T2" fmla="*/ 81 w 161"/>
                <a:gd name="T3" fmla="*/ 232 h 232"/>
                <a:gd name="T4" fmla="*/ 0 w 161"/>
                <a:gd name="T5" fmla="*/ 151 h 232"/>
                <a:gd name="T6" fmla="*/ 0 w 161"/>
                <a:gd name="T7" fmla="*/ 81 h 232"/>
                <a:gd name="T8" fmla="*/ 81 w 161"/>
                <a:gd name="T9" fmla="*/ 0 h 232"/>
                <a:gd name="T10" fmla="*/ 161 w 161"/>
                <a:gd name="T11" fmla="*/ 81 h 232"/>
                <a:gd name="T12" fmla="*/ 161 w 161"/>
                <a:gd name="T13" fmla="*/ 15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32">
                  <a:moveTo>
                    <a:pt x="161" y="151"/>
                  </a:moveTo>
                  <a:cubicBezTo>
                    <a:pt x="161" y="196"/>
                    <a:pt x="125" y="232"/>
                    <a:pt x="81" y="232"/>
                  </a:cubicBezTo>
                  <a:cubicBezTo>
                    <a:pt x="36" y="232"/>
                    <a:pt x="0" y="196"/>
                    <a:pt x="0" y="15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31"/>
                    <a:pt x="36" y="0"/>
                    <a:pt x="81" y="0"/>
                  </a:cubicBezTo>
                  <a:cubicBezTo>
                    <a:pt x="125" y="0"/>
                    <a:pt x="132" y="25"/>
                    <a:pt x="161" y="81"/>
                  </a:cubicBezTo>
                  <a:cubicBezTo>
                    <a:pt x="161" y="151"/>
                    <a:pt x="161" y="151"/>
                    <a:pt x="161" y="151"/>
                  </a:cubicBezTo>
                </a:path>
              </a:pathLst>
            </a:custGeom>
            <a:solidFill>
              <a:srgbClr val="F2CFBB"/>
            </a:solidFill>
            <a:ln>
              <a:noFill/>
            </a:ln>
          </p:spPr>
          <p:txBody>
            <a:bodyPr>
              <a:normAutofit fontScale="6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Freeform 32"/>
            <p:cNvSpPr/>
            <p:nvPr/>
          </p:nvSpPr>
          <p:spPr bwMode="auto">
            <a:xfrm>
              <a:off x="5363470" y="192088"/>
              <a:ext cx="395287" cy="291333"/>
            </a:xfrm>
            <a:custGeom>
              <a:avLst/>
              <a:gdLst>
                <a:gd name="T0" fmla="*/ 197 w 216"/>
                <a:gd name="T1" fmla="*/ 99 h 159"/>
                <a:gd name="T2" fmla="*/ 181 w 216"/>
                <a:gd name="T3" fmla="*/ 33 h 159"/>
                <a:gd name="T4" fmla="*/ 50 w 216"/>
                <a:gd name="T5" fmla="*/ 47 h 159"/>
                <a:gd name="T6" fmla="*/ 0 w 216"/>
                <a:gd name="T7" fmla="*/ 45 h 159"/>
                <a:gd name="T8" fmla="*/ 186 w 216"/>
                <a:gd name="T9" fmla="*/ 107 h 159"/>
                <a:gd name="T10" fmla="*/ 197 w 216"/>
                <a:gd name="T11" fmla="*/ 9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59">
                  <a:moveTo>
                    <a:pt x="197" y="99"/>
                  </a:moveTo>
                  <a:cubicBezTo>
                    <a:pt x="203" y="91"/>
                    <a:pt x="216" y="66"/>
                    <a:pt x="181" y="33"/>
                  </a:cubicBezTo>
                  <a:cubicBezTo>
                    <a:pt x="147" y="0"/>
                    <a:pt x="99" y="34"/>
                    <a:pt x="50" y="47"/>
                  </a:cubicBezTo>
                  <a:cubicBezTo>
                    <a:pt x="7" y="59"/>
                    <a:pt x="0" y="45"/>
                    <a:pt x="0" y="45"/>
                  </a:cubicBezTo>
                  <a:cubicBezTo>
                    <a:pt x="0" y="45"/>
                    <a:pt x="9" y="159"/>
                    <a:pt x="186" y="107"/>
                  </a:cubicBezTo>
                  <a:cubicBezTo>
                    <a:pt x="189" y="107"/>
                    <a:pt x="195" y="103"/>
                    <a:pt x="197" y="99"/>
                  </a:cubicBez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</p:spPr>
          <p:txBody>
            <a:bodyPr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5406153" y="490844"/>
              <a:ext cx="37116" cy="87214"/>
            </a:xfrm>
            <a:custGeom>
              <a:avLst/>
              <a:gdLst>
                <a:gd name="T0" fmla="*/ 21 w 21"/>
                <a:gd name="T1" fmla="*/ 37 h 48"/>
                <a:gd name="T2" fmla="*/ 11 w 21"/>
                <a:gd name="T3" fmla="*/ 48 h 48"/>
                <a:gd name="T4" fmla="*/ 0 w 21"/>
                <a:gd name="T5" fmla="*/ 37 h 48"/>
                <a:gd name="T6" fmla="*/ 0 w 21"/>
                <a:gd name="T7" fmla="*/ 10 h 48"/>
                <a:gd name="T8" fmla="*/ 11 w 21"/>
                <a:gd name="T9" fmla="*/ 0 h 48"/>
                <a:gd name="T10" fmla="*/ 21 w 21"/>
                <a:gd name="T11" fmla="*/ 10 h 48"/>
                <a:gd name="T12" fmla="*/ 21 w 21"/>
                <a:gd name="T1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8">
                  <a:moveTo>
                    <a:pt x="21" y="37"/>
                  </a:moveTo>
                  <a:cubicBezTo>
                    <a:pt x="21" y="43"/>
                    <a:pt x="16" y="48"/>
                    <a:pt x="11" y="48"/>
                  </a:cubicBezTo>
                  <a:cubicBezTo>
                    <a:pt x="5" y="48"/>
                    <a:pt x="0" y="43"/>
                    <a:pt x="0" y="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37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5703083" y="490844"/>
              <a:ext cx="38973" cy="87214"/>
            </a:xfrm>
            <a:custGeom>
              <a:avLst/>
              <a:gdLst>
                <a:gd name="T0" fmla="*/ 21 w 21"/>
                <a:gd name="T1" fmla="*/ 37 h 48"/>
                <a:gd name="T2" fmla="*/ 10 w 21"/>
                <a:gd name="T3" fmla="*/ 48 h 48"/>
                <a:gd name="T4" fmla="*/ 0 w 21"/>
                <a:gd name="T5" fmla="*/ 37 h 48"/>
                <a:gd name="T6" fmla="*/ 0 w 21"/>
                <a:gd name="T7" fmla="*/ 10 h 48"/>
                <a:gd name="T8" fmla="*/ 10 w 21"/>
                <a:gd name="T9" fmla="*/ 0 h 48"/>
                <a:gd name="T10" fmla="*/ 21 w 21"/>
                <a:gd name="T11" fmla="*/ 10 h 48"/>
                <a:gd name="T12" fmla="*/ 21 w 21"/>
                <a:gd name="T1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8">
                  <a:moveTo>
                    <a:pt x="21" y="37"/>
                  </a:moveTo>
                  <a:cubicBezTo>
                    <a:pt x="21" y="43"/>
                    <a:pt x="16" y="48"/>
                    <a:pt x="10" y="48"/>
                  </a:cubicBezTo>
                  <a:cubicBezTo>
                    <a:pt x="5" y="48"/>
                    <a:pt x="0" y="43"/>
                    <a:pt x="0" y="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37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Freeform 37"/>
            <p:cNvSpPr/>
            <p:nvPr/>
          </p:nvSpPr>
          <p:spPr bwMode="auto">
            <a:xfrm>
              <a:off x="5560186" y="503833"/>
              <a:ext cx="25981" cy="98349"/>
            </a:xfrm>
            <a:custGeom>
              <a:avLst/>
              <a:gdLst>
                <a:gd name="T0" fmla="*/ 0 w 17"/>
                <a:gd name="T1" fmla="*/ 0 h 62"/>
                <a:gd name="T2" fmla="*/ 0 w 17"/>
                <a:gd name="T3" fmla="*/ 62 h 62"/>
                <a:gd name="T4" fmla="*/ 17 w 17"/>
                <a:gd name="T5" fmla="*/ 62 h 62"/>
                <a:gd name="T6" fmla="*/ 17 w 17"/>
                <a:gd name="T7" fmla="*/ 58 h 62"/>
                <a:gd name="T8" fmla="*/ 5 w 17"/>
                <a:gd name="T9" fmla="*/ 58 h 62"/>
                <a:gd name="T10" fmla="*/ 5 w 17"/>
                <a:gd name="T11" fmla="*/ 0 h 62"/>
                <a:gd name="T12" fmla="*/ 0 w 17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2">
                  <a:moveTo>
                    <a:pt x="0" y="0"/>
                  </a:moveTo>
                  <a:lnTo>
                    <a:pt x="0" y="62"/>
                  </a:lnTo>
                  <a:lnTo>
                    <a:pt x="17" y="62"/>
                  </a:lnTo>
                  <a:lnTo>
                    <a:pt x="17" y="58"/>
                  </a:lnTo>
                  <a:lnTo>
                    <a:pt x="5" y="58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A79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5549051" y="652282"/>
              <a:ext cx="48251" cy="7422"/>
            </a:xfrm>
            <a:prstGeom prst="rect">
              <a:avLst/>
            </a:prstGeom>
            <a:solidFill>
              <a:srgbClr val="D3A79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5549051" y="652282"/>
              <a:ext cx="48251" cy="7422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0 h 4"/>
                <a:gd name="T6" fmla="*/ 0 w 3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lnTo>
                    <a:pt x="30" y="4"/>
                  </a:lnTo>
                  <a:lnTo>
                    <a:pt x="3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5515647" y="503833"/>
              <a:ext cx="113204" cy="53814"/>
            </a:xfrm>
            <a:prstGeom prst="rect">
              <a:avLst/>
            </a:prstGeom>
            <a:solidFill>
              <a:srgbClr val="444444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5446981" y="451875"/>
              <a:ext cx="70521" cy="22267"/>
            </a:xfrm>
            <a:custGeom>
              <a:avLst/>
              <a:gdLst>
                <a:gd name="T0" fmla="*/ 3 w 39"/>
                <a:gd name="T1" fmla="*/ 11 h 12"/>
                <a:gd name="T2" fmla="*/ 3 w 39"/>
                <a:gd name="T3" fmla="*/ 11 h 12"/>
                <a:gd name="T4" fmla="*/ 8 w 39"/>
                <a:gd name="T5" fmla="*/ 7 h 12"/>
                <a:gd name="T6" fmla="*/ 19 w 39"/>
                <a:gd name="T7" fmla="*/ 4 h 12"/>
                <a:gd name="T8" fmla="*/ 36 w 39"/>
                <a:gd name="T9" fmla="*/ 11 h 12"/>
                <a:gd name="T10" fmla="*/ 38 w 39"/>
                <a:gd name="T11" fmla="*/ 11 h 12"/>
                <a:gd name="T12" fmla="*/ 38 w 39"/>
                <a:gd name="T13" fmla="*/ 8 h 12"/>
                <a:gd name="T14" fmla="*/ 19 w 39"/>
                <a:gd name="T15" fmla="*/ 0 h 12"/>
                <a:gd name="T16" fmla="*/ 6 w 39"/>
                <a:gd name="T17" fmla="*/ 4 h 12"/>
                <a:gd name="T18" fmla="*/ 1 w 39"/>
                <a:gd name="T19" fmla="*/ 8 h 12"/>
                <a:gd name="T20" fmla="*/ 1 w 39"/>
                <a:gd name="T21" fmla="*/ 11 h 12"/>
                <a:gd name="T22" fmla="*/ 3 w 3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2"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6" y="9"/>
                    <a:pt x="8" y="7"/>
                  </a:cubicBezTo>
                  <a:cubicBezTo>
                    <a:pt x="11" y="5"/>
                    <a:pt x="15" y="4"/>
                    <a:pt x="19" y="4"/>
                  </a:cubicBezTo>
                  <a:cubicBezTo>
                    <a:pt x="24" y="4"/>
                    <a:pt x="29" y="6"/>
                    <a:pt x="36" y="11"/>
                  </a:cubicBezTo>
                  <a:cubicBezTo>
                    <a:pt x="36" y="12"/>
                    <a:pt x="38" y="12"/>
                    <a:pt x="38" y="11"/>
                  </a:cubicBezTo>
                  <a:cubicBezTo>
                    <a:pt x="39" y="10"/>
                    <a:pt x="39" y="9"/>
                    <a:pt x="38" y="8"/>
                  </a:cubicBezTo>
                  <a:cubicBezTo>
                    <a:pt x="31" y="2"/>
                    <a:pt x="25" y="0"/>
                    <a:pt x="19" y="0"/>
                  </a:cubicBezTo>
                  <a:cubicBezTo>
                    <a:pt x="14" y="0"/>
                    <a:pt x="9" y="2"/>
                    <a:pt x="6" y="4"/>
                  </a:cubicBezTo>
                  <a:cubicBezTo>
                    <a:pt x="3" y="6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2"/>
                    <a:pt x="3" y="11"/>
                  </a:cubicBezTo>
                  <a:close/>
                </a:path>
              </a:pathLst>
            </a:custGeom>
            <a:solidFill>
              <a:srgbClr val="B07A4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5621427" y="451875"/>
              <a:ext cx="72377" cy="22267"/>
            </a:xfrm>
            <a:custGeom>
              <a:avLst/>
              <a:gdLst>
                <a:gd name="T0" fmla="*/ 4 w 39"/>
                <a:gd name="T1" fmla="*/ 11 h 12"/>
                <a:gd name="T2" fmla="*/ 4 w 39"/>
                <a:gd name="T3" fmla="*/ 11 h 12"/>
                <a:gd name="T4" fmla="*/ 9 w 39"/>
                <a:gd name="T5" fmla="*/ 7 h 12"/>
                <a:gd name="T6" fmla="*/ 19 w 39"/>
                <a:gd name="T7" fmla="*/ 4 h 12"/>
                <a:gd name="T8" fmla="*/ 36 w 39"/>
                <a:gd name="T9" fmla="*/ 11 h 12"/>
                <a:gd name="T10" fmla="*/ 39 w 39"/>
                <a:gd name="T11" fmla="*/ 11 h 12"/>
                <a:gd name="T12" fmla="*/ 38 w 39"/>
                <a:gd name="T13" fmla="*/ 8 h 12"/>
                <a:gd name="T14" fmla="*/ 19 w 39"/>
                <a:gd name="T15" fmla="*/ 0 h 12"/>
                <a:gd name="T16" fmla="*/ 6 w 39"/>
                <a:gd name="T17" fmla="*/ 4 h 12"/>
                <a:gd name="T18" fmla="*/ 1 w 39"/>
                <a:gd name="T19" fmla="*/ 8 h 12"/>
                <a:gd name="T20" fmla="*/ 1 w 39"/>
                <a:gd name="T21" fmla="*/ 11 h 12"/>
                <a:gd name="T22" fmla="*/ 4 w 3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12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6" y="9"/>
                    <a:pt x="9" y="7"/>
                  </a:cubicBezTo>
                  <a:cubicBezTo>
                    <a:pt x="11" y="5"/>
                    <a:pt x="15" y="4"/>
                    <a:pt x="19" y="4"/>
                  </a:cubicBezTo>
                  <a:cubicBezTo>
                    <a:pt x="24" y="4"/>
                    <a:pt x="30" y="6"/>
                    <a:pt x="36" y="11"/>
                  </a:cubicBezTo>
                  <a:cubicBezTo>
                    <a:pt x="37" y="12"/>
                    <a:pt x="38" y="12"/>
                    <a:pt x="39" y="11"/>
                  </a:cubicBezTo>
                  <a:cubicBezTo>
                    <a:pt x="39" y="10"/>
                    <a:pt x="39" y="9"/>
                    <a:pt x="38" y="8"/>
                  </a:cubicBezTo>
                  <a:cubicBezTo>
                    <a:pt x="32" y="2"/>
                    <a:pt x="25" y="0"/>
                    <a:pt x="19" y="0"/>
                  </a:cubicBezTo>
                  <a:cubicBezTo>
                    <a:pt x="14" y="0"/>
                    <a:pt x="9" y="2"/>
                    <a:pt x="6" y="4"/>
                  </a:cubicBezTo>
                  <a:cubicBezTo>
                    <a:pt x="3" y="6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B07A42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5417288" y="503833"/>
              <a:ext cx="139186" cy="139172"/>
            </a:xfrm>
            <a:custGeom>
              <a:avLst/>
              <a:gdLst>
                <a:gd name="T0" fmla="*/ 0 w 87"/>
                <a:gd name="T1" fmla="*/ 88 h 88"/>
                <a:gd name="T2" fmla="*/ 22 w 87"/>
                <a:gd name="T3" fmla="*/ 0 h 88"/>
                <a:gd name="T4" fmla="*/ 61 w 87"/>
                <a:gd name="T5" fmla="*/ 0 h 88"/>
                <a:gd name="T6" fmla="*/ 87 w 87"/>
                <a:gd name="T7" fmla="*/ 88 h 88"/>
                <a:gd name="T8" fmla="*/ 0 w 87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7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5417288" y="503833"/>
              <a:ext cx="139186" cy="139172"/>
            </a:xfrm>
            <a:custGeom>
              <a:avLst/>
              <a:gdLst>
                <a:gd name="T0" fmla="*/ 0 w 87"/>
                <a:gd name="T1" fmla="*/ 88 h 88"/>
                <a:gd name="T2" fmla="*/ 22 w 87"/>
                <a:gd name="T3" fmla="*/ 0 h 88"/>
                <a:gd name="T4" fmla="*/ 61 w 87"/>
                <a:gd name="T5" fmla="*/ 0 h 88"/>
                <a:gd name="T6" fmla="*/ 87 w 87"/>
                <a:gd name="T7" fmla="*/ 88 h 88"/>
                <a:gd name="T8" fmla="*/ 0 w 87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7" y="88"/>
                  </a:lnTo>
                  <a:lnTo>
                    <a:pt x="0" y="88"/>
                  </a:lnTo>
                </a:path>
              </a:pathLst>
            </a:custGeom>
            <a:noFill/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5433991" y="485276"/>
              <a:ext cx="102069" cy="141027"/>
            </a:xfrm>
            <a:custGeom>
              <a:avLst/>
              <a:gdLst>
                <a:gd name="T0" fmla="*/ 0 w 55"/>
                <a:gd name="T1" fmla="*/ 77 h 77"/>
                <a:gd name="T2" fmla="*/ 14 w 55"/>
                <a:gd name="T3" fmla="*/ 1 h 77"/>
                <a:gd name="T4" fmla="*/ 27 w 55"/>
                <a:gd name="T5" fmla="*/ 0 h 77"/>
                <a:gd name="T6" fmla="*/ 39 w 55"/>
                <a:gd name="T7" fmla="*/ 1 h 77"/>
                <a:gd name="T8" fmla="*/ 55 w 55"/>
                <a:gd name="T9" fmla="*/ 77 h 77"/>
                <a:gd name="T10" fmla="*/ 0 w 55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7">
                  <a:moveTo>
                    <a:pt x="0" y="77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20" y="0"/>
                    <a:pt x="27" y="0"/>
                  </a:cubicBezTo>
                  <a:cubicBezTo>
                    <a:pt x="35" y="0"/>
                    <a:pt x="39" y="1"/>
                    <a:pt x="39" y="1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5606581" y="485276"/>
              <a:ext cx="102070" cy="141027"/>
            </a:xfrm>
            <a:custGeom>
              <a:avLst/>
              <a:gdLst>
                <a:gd name="T0" fmla="*/ 0 w 55"/>
                <a:gd name="T1" fmla="*/ 77 h 77"/>
                <a:gd name="T2" fmla="*/ 14 w 55"/>
                <a:gd name="T3" fmla="*/ 1 h 77"/>
                <a:gd name="T4" fmla="*/ 28 w 55"/>
                <a:gd name="T5" fmla="*/ 0 h 77"/>
                <a:gd name="T6" fmla="*/ 39 w 55"/>
                <a:gd name="T7" fmla="*/ 1 h 77"/>
                <a:gd name="T8" fmla="*/ 55 w 55"/>
                <a:gd name="T9" fmla="*/ 77 h 77"/>
                <a:gd name="T10" fmla="*/ 0 w 55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7">
                  <a:moveTo>
                    <a:pt x="0" y="77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20" y="0"/>
                    <a:pt x="28" y="0"/>
                  </a:cubicBezTo>
                  <a:cubicBezTo>
                    <a:pt x="36" y="0"/>
                    <a:pt x="39" y="1"/>
                    <a:pt x="39" y="1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3" name="Freeform 47"/>
            <p:cNvSpPr/>
            <p:nvPr/>
          </p:nvSpPr>
          <p:spPr bwMode="auto">
            <a:xfrm>
              <a:off x="5589879" y="503833"/>
              <a:ext cx="135474" cy="139172"/>
            </a:xfrm>
            <a:custGeom>
              <a:avLst/>
              <a:gdLst>
                <a:gd name="T0" fmla="*/ 0 w 86"/>
                <a:gd name="T1" fmla="*/ 88 h 88"/>
                <a:gd name="T2" fmla="*/ 22 w 86"/>
                <a:gd name="T3" fmla="*/ 0 h 88"/>
                <a:gd name="T4" fmla="*/ 61 w 86"/>
                <a:gd name="T5" fmla="*/ 0 h 88"/>
                <a:gd name="T6" fmla="*/ 86 w 86"/>
                <a:gd name="T7" fmla="*/ 88 h 88"/>
                <a:gd name="T8" fmla="*/ 0 w 8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6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4" name="Freeform 48"/>
            <p:cNvSpPr/>
            <p:nvPr/>
          </p:nvSpPr>
          <p:spPr bwMode="auto">
            <a:xfrm>
              <a:off x="5589879" y="503833"/>
              <a:ext cx="135474" cy="139172"/>
            </a:xfrm>
            <a:custGeom>
              <a:avLst/>
              <a:gdLst>
                <a:gd name="T0" fmla="*/ 0 w 86"/>
                <a:gd name="T1" fmla="*/ 88 h 88"/>
                <a:gd name="T2" fmla="*/ 22 w 86"/>
                <a:gd name="T3" fmla="*/ 0 h 88"/>
                <a:gd name="T4" fmla="*/ 61 w 86"/>
                <a:gd name="T5" fmla="*/ 0 h 88"/>
                <a:gd name="T6" fmla="*/ 86 w 86"/>
                <a:gd name="T7" fmla="*/ 88 h 88"/>
                <a:gd name="T8" fmla="*/ 0 w 8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8">
                  <a:moveTo>
                    <a:pt x="0" y="88"/>
                  </a:moveTo>
                  <a:lnTo>
                    <a:pt x="22" y="0"/>
                  </a:lnTo>
                  <a:lnTo>
                    <a:pt x="61" y="0"/>
                  </a:lnTo>
                  <a:lnTo>
                    <a:pt x="86" y="88"/>
                  </a:lnTo>
                  <a:lnTo>
                    <a:pt x="0" y="88"/>
                  </a:lnTo>
                </a:path>
              </a:pathLst>
            </a:custGeom>
            <a:noFill/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5" name="Oval 49"/>
            <p:cNvSpPr>
              <a:spLocks noChangeArrowheads="1"/>
            </p:cNvSpPr>
            <p:nvPr/>
          </p:nvSpPr>
          <p:spPr bwMode="auto">
            <a:xfrm>
              <a:off x="5589879" y="572491"/>
              <a:ext cx="135474" cy="139171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Oval 50"/>
            <p:cNvSpPr>
              <a:spLocks noChangeArrowheads="1"/>
            </p:cNvSpPr>
            <p:nvPr/>
          </p:nvSpPr>
          <p:spPr bwMode="auto">
            <a:xfrm>
              <a:off x="5417288" y="572491"/>
              <a:ext cx="139186" cy="139171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Oval 51"/>
            <p:cNvSpPr>
              <a:spLocks noChangeArrowheads="1"/>
            </p:cNvSpPr>
            <p:nvPr/>
          </p:nvSpPr>
          <p:spPr bwMode="auto">
            <a:xfrm>
              <a:off x="5606581" y="591047"/>
              <a:ext cx="103925" cy="100204"/>
            </a:xfrm>
            <a:prstGeom prst="ellipse">
              <a:avLst/>
            </a:prstGeom>
            <a:solidFill>
              <a:srgbClr val="ACE7D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Oval 52"/>
            <p:cNvSpPr>
              <a:spLocks noChangeArrowheads="1"/>
            </p:cNvSpPr>
            <p:nvPr/>
          </p:nvSpPr>
          <p:spPr bwMode="auto">
            <a:xfrm>
              <a:off x="5435846" y="591047"/>
              <a:ext cx="102070" cy="100204"/>
            </a:xfrm>
            <a:prstGeom prst="ellipse">
              <a:avLst/>
            </a:prstGeom>
            <a:solidFill>
              <a:srgbClr val="ACE7DD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9" name="Freeform 53"/>
            <p:cNvSpPr/>
            <p:nvPr/>
          </p:nvSpPr>
          <p:spPr bwMode="auto">
            <a:xfrm>
              <a:off x="5313363" y="503833"/>
              <a:ext cx="209707" cy="178140"/>
            </a:xfrm>
            <a:custGeom>
              <a:avLst/>
              <a:gdLst>
                <a:gd name="T0" fmla="*/ 25 w 114"/>
                <a:gd name="T1" fmla="*/ 98 h 98"/>
                <a:gd name="T2" fmla="*/ 37 w 114"/>
                <a:gd name="T3" fmla="*/ 93 h 98"/>
                <a:gd name="T4" fmla="*/ 64 w 114"/>
                <a:gd name="T5" fmla="*/ 96 h 98"/>
                <a:gd name="T6" fmla="*/ 86 w 114"/>
                <a:gd name="T7" fmla="*/ 39 h 98"/>
                <a:gd name="T8" fmla="*/ 106 w 114"/>
                <a:gd name="T9" fmla="*/ 31 h 98"/>
                <a:gd name="T10" fmla="*/ 87 w 114"/>
                <a:gd name="T11" fmla="*/ 4 h 98"/>
                <a:gd name="T12" fmla="*/ 36 w 114"/>
                <a:gd name="T13" fmla="*/ 33 h 98"/>
                <a:gd name="T14" fmla="*/ 25 w 114"/>
                <a:gd name="T15" fmla="*/ 45 h 98"/>
                <a:gd name="T16" fmla="*/ 0 w 114"/>
                <a:gd name="T17" fmla="*/ 58 h 98"/>
                <a:gd name="T18" fmla="*/ 25 w 114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98">
                  <a:moveTo>
                    <a:pt x="25" y="98"/>
                  </a:moveTo>
                  <a:cubicBezTo>
                    <a:pt x="37" y="93"/>
                    <a:pt x="37" y="93"/>
                    <a:pt x="37" y="93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41" y="56"/>
                    <a:pt x="86" y="39"/>
                  </a:cubicBezTo>
                  <a:cubicBezTo>
                    <a:pt x="96" y="36"/>
                    <a:pt x="100" y="34"/>
                    <a:pt x="106" y="31"/>
                  </a:cubicBezTo>
                  <a:cubicBezTo>
                    <a:pt x="114" y="28"/>
                    <a:pt x="110" y="0"/>
                    <a:pt x="87" y="4"/>
                  </a:cubicBezTo>
                  <a:cubicBezTo>
                    <a:pt x="53" y="10"/>
                    <a:pt x="36" y="33"/>
                    <a:pt x="36" y="3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5" y="98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0" name="Freeform 54"/>
            <p:cNvSpPr/>
            <p:nvPr/>
          </p:nvSpPr>
          <p:spPr bwMode="auto">
            <a:xfrm>
              <a:off x="5625139" y="503833"/>
              <a:ext cx="209707" cy="178140"/>
            </a:xfrm>
            <a:custGeom>
              <a:avLst/>
              <a:gdLst>
                <a:gd name="T0" fmla="*/ 89 w 114"/>
                <a:gd name="T1" fmla="*/ 98 h 98"/>
                <a:gd name="T2" fmla="*/ 77 w 114"/>
                <a:gd name="T3" fmla="*/ 93 h 98"/>
                <a:gd name="T4" fmla="*/ 51 w 114"/>
                <a:gd name="T5" fmla="*/ 96 h 98"/>
                <a:gd name="T6" fmla="*/ 28 w 114"/>
                <a:gd name="T7" fmla="*/ 39 h 98"/>
                <a:gd name="T8" fmla="*/ 8 w 114"/>
                <a:gd name="T9" fmla="*/ 31 h 98"/>
                <a:gd name="T10" fmla="*/ 28 w 114"/>
                <a:gd name="T11" fmla="*/ 4 h 98"/>
                <a:gd name="T12" fmla="*/ 78 w 114"/>
                <a:gd name="T13" fmla="*/ 33 h 98"/>
                <a:gd name="T14" fmla="*/ 89 w 114"/>
                <a:gd name="T15" fmla="*/ 45 h 98"/>
                <a:gd name="T16" fmla="*/ 114 w 114"/>
                <a:gd name="T17" fmla="*/ 58 h 98"/>
                <a:gd name="T18" fmla="*/ 89 w 114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98">
                  <a:moveTo>
                    <a:pt x="89" y="98"/>
                  </a:moveTo>
                  <a:cubicBezTo>
                    <a:pt x="77" y="93"/>
                    <a:pt x="77" y="93"/>
                    <a:pt x="77" y="9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73" y="56"/>
                    <a:pt x="28" y="39"/>
                  </a:cubicBezTo>
                  <a:cubicBezTo>
                    <a:pt x="18" y="36"/>
                    <a:pt x="14" y="34"/>
                    <a:pt x="8" y="31"/>
                  </a:cubicBezTo>
                  <a:cubicBezTo>
                    <a:pt x="0" y="28"/>
                    <a:pt x="4" y="0"/>
                    <a:pt x="28" y="4"/>
                  </a:cubicBezTo>
                  <a:cubicBezTo>
                    <a:pt x="61" y="10"/>
                    <a:pt x="78" y="33"/>
                    <a:pt x="78" y="3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114" y="58"/>
                    <a:pt x="114" y="58"/>
                    <a:pt x="114" y="58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1" name="Freeform 55"/>
            <p:cNvSpPr/>
            <p:nvPr/>
          </p:nvSpPr>
          <p:spPr bwMode="auto">
            <a:xfrm>
              <a:off x="5446981" y="609604"/>
              <a:ext cx="61242" cy="37112"/>
            </a:xfrm>
            <a:custGeom>
              <a:avLst/>
              <a:gdLst>
                <a:gd name="T0" fmla="*/ 31 w 33"/>
                <a:gd name="T1" fmla="*/ 0 h 20"/>
                <a:gd name="T2" fmla="*/ 31 w 33"/>
                <a:gd name="T3" fmla="*/ 1 h 20"/>
                <a:gd name="T4" fmla="*/ 1 w 33"/>
                <a:gd name="T5" fmla="*/ 16 h 20"/>
                <a:gd name="T6" fmla="*/ 1 w 33"/>
                <a:gd name="T7" fmla="*/ 19 h 20"/>
                <a:gd name="T8" fmla="*/ 2 w 33"/>
                <a:gd name="T9" fmla="*/ 20 h 20"/>
                <a:gd name="T10" fmla="*/ 3 w 33"/>
                <a:gd name="T11" fmla="*/ 19 h 20"/>
                <a:gd name="T12" fmla="*/ 32 w 33"/>
                <a:gd name="T13" fmla="*/ 4 h 20"/>
                <a:gd name="T14" fmla="*/ 33 w 33"/>
                <a:gd name="T15" fmla="*/ 1 h 20"/>
                <a:gd name="T16" fmla="*/ 31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31" y="0"/>
                  </a:moveTo>
                  <a:cubicBezTo>
                    <a:pt x="31" y="0"/>
                    <a:pt x="31" y="1"/>
                    <a:pt x="31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1" y="20"/>
                    <a:pt x="2" y="20"/>
                  </a:cubicBezTo>
                  <a:cubicBezTo>
                    <a:pt x="2" y="20"/>
                    <a:pt x="3" y="19"/>
                    <a:pt x="3" y="1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3"/>
                    <a:pt x="33" y="2"/>
                    <a:pt x="33" y="1"/>
                  </a:cubicBezTo>
                  <a:cubicBezTo>
                    <a:pt x="33" y="1"/>
                    <a:pt x="32" y="0"/>
                    <a:pt x="31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2" name="Freeform 56"/>
            <p:cNvSpPr/>
            <p:nvPr/>
          </p:nvSpPr>
          <p:spPr bwMode="auto">
            <a:xfrm>
              <a:off x="5446981" y="626304"/>
              <a:ext cx="85367" cy="44535"/>
            </a:xfrm>
            <a:custGeom>
              <a:avLst/>
              <a:gdLst>
                <a:gd name="T0" fmla="*/ 44 w 46"/>
                <a:gd name="T1" fmla="*/ 0 h 25"/>
                <a:gd name="T2" fmla="*/ 44 w 46"/>
                <a:gd name="T3" fmla="*/ 0 h 25"/>
                <a:gd name="T4" fmla="*/ 1 w 46"/>
                <a:gd name="T5" fmla="*/ 21 h 25"/>
                <a:gd name="T6" fmla="*/ 0 w 46"/>
                <a:gd name="T7" fmla="*/ 24 h 25"/>
                <a:gd name="T8" fmla="*/ 2 w 46"/>
                <a:gd name="T9" fmla="*/ 25 h 25"/>
                <a:gd name="T10" fmla="*/ 3 w 46"/>
                <a:gd name="T11" fmla="*/ 25 h 25"/>
                <a:gd name="T12" fmla="*/ 45 w 46"/>
                <a:gd name="T13" fmla="*/ 3 h 25"/>
                <a:gd name="T14" fmla="*/ 46 w 46"/>
                <a:gd name="T15" fmla="*/ 1 h 25"/>
                <a:gd name="T16" fmla="*/ 44 w 46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5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2"/>
                    <a:pt x="46" y="1"/>
                  </a:cubicBezTo>
                  <a:cubicBezTo>
                    <a:pt x="46" y="0"/>
                    <a:pt x="45" y="0"/>
                    <a:pt x="44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3" name="Freeform 57"/>
            <p:cNvSpPr/>
            <p:nvPr/>
          </p:nvSpPr>
          <p:spPr bwMode="auto">
            <a:xfrm>
              <a:off x="5619572" y="611459"/>
              <a:ext cx="63098" cy="35257"/>
            </a:xfrm>
            <a:custGeom>
              <a:avLst/>
              <a:gdLst>
                <a:gd name="T0" fmla="*/ 32 w 34"/>
                <a:gd name="T1" fmla="*/ 0 h 19"/>
                <a:gd name="T2" fmla="*/ 31 w 34"/>
                <a:gd name="T3" fmla="*/ 0 h 19"/>
                <a:gd name="T4" fmla="*/ 1 w 34"/>
                <a:gd name="T5" fmla="*/ 16 h 19"/>
                <a:gd name="T6" fmla="*/ 1 w 34"/>
                <a:gd name="T7" fmla="*/ 18 h 19"/>
                <a:gd name="T8" fmla="*/ 2 w 34"/>
                <a:gd name="T9" fmla="*/ 19 h 19"/>
                <a:gd name="T10" fmla="*/ 3 w 34"/>
                <a:gd name="T11" fmla="*/ 19 h 19"/>
                <a:gd name="T12" fmla="*/ 32 w 34"/>
                <a:gd name="T13" fmla="*/ 4 h 19"/>
                <a:gd name="T14" fmla="*/ 33 w 34"/>
                <a:gd name="T15" fmla="*/ 1 h 19"/>
                <a:gd name="T16" fmla="*/ 32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3"/>
                    <a:pt x="34" y="2"/>
                    <a:pt x="33" y="1"/>
                  </a:cubicBezTo>
                  <a:cubicBezTo>
                    <a:pt x="33" y="0"/>
                    <a:pt x="32" y="0"/>
                    <a:pt x="32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4" name="Freeform 58"/>
            <p:cNvSpPr/>
            <p:nvPr/>
          </p:nvSpPr>
          <p:spPr bwMode="auto">
            <a:xfrm>
              <a:off x="5619572" y="626304"/>
              <a:ext cx="87222" cy="44535"/>
            </a:xfrm>
            <a:custGeom>
              <a:avLst/>
              <a:gdLst>
                <a:gd name="T0" fmla="*/ 45 w 47"/>
                <a:gd name="T1" fmla="*/ 0 h 25"/>
                <a:gd name="T2" fmla="*/ 44 w 47"/>
                <a:gd name="T3" fmla="*/ 0 h 25"/>
                <a:gd name="T4" fmla="*/ 2 w 47"/>
                <a:gd name="T5" fmla="*/ 22 h 25"/>
                <a:gd name="T6" fmla="*/ 1 w 47"/>
                <a:gd name="T7" fmla="*/ 24 h 25"/>
                <a:gd name="T8" fmla="*/ 2 w 47"/>
                <a:gd name="T9" fmla="*/ 25 h 25"/>
                <a:gd name="T10" fmla="*/ 3 w 47"/>
                <a:gd name="T11" fmla="*/ 25 h 25"/>
                <a:gd name="T12" fmla="*/ 45 w 47"/>
                <a:gd name="T13" fmla="*/ 4 h 25"/>
                <a:gd name="T14" fmla="*/ 46 w 47"/>
                <a:gd name="T15" fmla="*/ 1 h 25"/>
                <a:gd name="T16" fmla="*/ 45 w 47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5"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3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3"/>
                    <a:pt x="47" y="2"/>
                    <a:pt x="46" y="1"/>
                  </a:cubicBezTo>
                  <a:cubicBezTo>
                    <a:pt x="46" y="1"/>
                    <a:pt x="45" y="0"/>
                    <a:pt x="45" y="0"/>
                  </a:cubicBezTo>
                </a:path>
              </a:pathLst>
            </a:custGeom>
            <a:solidFill>
              <a:srgbClr val="DAF2EE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5" name="Freeform 59"/>
            <p:cNvSpPr/>
            <p:nvPr/>
          </p:nvSpPr>
          <p:spPr bwMode="auto">
            <a:xfrm>
              <a:off x="5769892" y="598470"/>
              <a:ext cx="334046" cy="291332"/>
            </a:xfrm>
            <a:custGeom>
              <a:avLst/>
              <a:gdLst>
                <a:gd name="T0" fmla="*/ 34 w 181"/>
                <a:gd name="T1" fmla="*/ 0 h 159"/>
                <a:gd name="T2" fmla="*/ 156 w 181"/>
                <a:gd name="T3" fmla="*/ 87 h 159"/>
                <a:gd name="T4" fmla="*/ 169 w 181"/>
                <a:gd name="T5" fmla="*/ 142 h 159"/>
                <a:gd name="T6" fmla="*/ 112 w 181"/>
                <a:gd name="T7" fmla="*/ 144 h 159"/>
                <a:gd name="T8" fmla="*/ 0 w 181"/>
                <a:gd name="T9" fmla="*/ 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9">
                  <a:moveTo>
                    <a:pt x="34" y="0"/>
                  </a:moveTo>
                  <a:cubicBezTo>
                    <a:pt x="156" y="87"/>
                    <a:pt x="156" y="87"/>
                    <a:pt x="156" y="87"/>
                  </a:cubicBezTo>
                  <a:cubicBezTo>
                    <a:pt x="175" y="102"/>
                    <a:pt x="181" y="127"/>
                    <a:pt x="169" y="142"/>
                  </a:cubicBezTo>
                  <a:cubicBezTo>
                    <a:pt x="157" y="158"/>
                    <a:pt x="131" y="159"/>
                    <a:pt x="112" y="14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6" name="Freeform 60"/>
            <p:cNvSpPr/>
            <p:nvPr/>
          </p:nvSpPr>
          <p:spPr bwMode="auto">
            <a:xfrm>
              <a:off x="5077676" y="769187"/>
              <a:ext cx="309920" cy="165150"/>
            </a:xfrm>
            <a:custGeom>
              <a:avLst/>
              <a:gdLst>
                <a:gd name="T0" fmla="*/ 193 w 196"/>
                <a:gd name="T1" fmla="*/ 9 h 103"/>
                <a:gd name="T2" fmla="*/ 107 w 196"/>
                <a:gd name="T3" fmla="*/ 0 h 103"/>
                <a:gd name="T4" fmla="*/ 0 w 196"/>
                <a:gd name="T5" fmla="*/ 61 h 103"/>
                <a:gd name="T6" fmla="*/ 196 w 196"/>
                <a:gd name="T7" fmla="*/ 103 h 103"/>
                <a:gd name="T8" fmla="*/ 193 w 196"/>
                <a:gd name="T9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3">
                  <a:moveTo>
                    <a:pt x="193" y="9"/>
                  </a:moveTo>
                  <a:lnTo>
                    <a:pt x="107" y="0"/>
                  </a:lnTo>
                  <a:lnTo>
                    <a:pt x="0" y="61"/>
                  </a:lnTo>
                  <a:lnTo>
                    <a:pt x="196" y="103"/>
                  </a:lnTo>
                  <a:lnTo>
                    <a:pt x="19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7" name="Freeform 61"/>
            <p:cNvSpPr/>
            <p:nvPr/>
          </p:nvSpPr>
          <p:spPr bwMode="auto">
            <a:xfrm>
              <a:off x="5077676" y="769187"/>
              <a:ext cx="309920" cy="165150"/>
            </a:xfrm>
            <a:custGeom>
              <a:avLst/>
              <a:gdLst>
                <a:gd name="T0" fmla="*/ 193 w 196"/>
                <a:gd name="T1" fmla="*/ 9 h 103"/>
                <a:gd name="T2" fmla="*/ 107 w 196"/>
                <a:gd name="T3" fmla="*/ 0 h 103"/>
                <a:gd name="T4" fmla="*/ 0 w 196"/>
                <a:gd name="T5" fmla="*/ 61 h 103"/>
                <a:gd name="T6" fmla="*/ 196 w 196"/>
                <a:gd name="T7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3">
                  <a:moveTo>
                    <a:pt x="193" y="9"/>
                  </a:moveTo>
                  <a:lnTo>
                    <a:pt x="107" y="0"/>
                  </a:lnTo>
                  <a:lnTo>
                    <a:pt x="0" y="61"/>
                  </a:lnTo>
                  <a:lnTo>
                    <a:pt x="196" y="103"/>
                  </a:lnTo>
                </a:path>
              </a:pathLst>
            </a:custGeom>
            <a:noFill/>
            <a:ln>
              <a:noFill/>
            </a:ln>
          </p:spPr>
          <p:txBody>
            <a:bodyPr>
              <a:normAutofit fontScale="2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8" name="Freeform 62"/>
            <p:cNvSpPr/>
            <p:nvPr/>
          </p:nvSpPr>
          <p:spPr bwMode="auto">
            <a:xfrm>
              <a:off x="5049838" y="598470"/>
              <a:ext cx="334046" cy="291332"/>
            </a:xfrm>
            <a:custGeom>
              <a:avLst/>
              <a:gdLst>
                <a:gd name="T0" fmla="*/ 146 w 181"/>
                <a:gd name="T1" fmla="*/ 0 h 159"/>
                <a:gd name="T2" fmla="*/ 25 w 181"/>
                <a:gd name="T3" fmla="*/ 87 h 159"/>
                <a:gd name="T4" fmla="*/ 12 w 181"/>
                <a:gd name="T5" fmla="*/ 142 h 159"/>
                <a:gd name="T6" fmla="*/ 69 w 181"/>
                <a:gd name="T7" fmla="*/ 144 h 159"/>
                <a:gd name="T8" fmla="*/ 181 w 181"/>
                <a:gd name="T9" fmla="*/ 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59">
                  <a:moveTo>
                    <a:pt x="146" y="0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6" y="102"/>
                    <a:pt x="0" y="127"/>
                    <a:pt x="12" y="142"/>
                  </a:cubicBezTo>
                  <a:cubicBezTo>
                    <a:pt x="24" y="158"/>
                    <a:pt x="50" y="159"/>
                    <a:pt x="69" y="144"/>
                  </a:cubicBezTo>
                  <a:cubicBezTo>
                    <a:pt x="181" y="51"/>
                    <a:pt x="181" y="51"/>
                    <a:pt x="181" y="51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>
              <a:normAutofit fontScale="3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4560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9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32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838200" y="1412875"/>
            <a:ext cx="10515600" cy="47640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860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buFontTx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buFontTx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3024188" y="1195388"/>
            <a:ext cx="85455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09600" y="2133600"/>
            <a:ext cx="10960100" cy="40354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15875"/>
            <a:r>
              <a:rPr lang="zh-CN" altLang="zh-CN" dirty="0"/>
              <a:t>单击此处编辑母版文本样式</a:t>
            </a:r>
          </a:p>
          <a:p>
            <a:pPr lvl="1" indent="-285750"/>
            <a:r>
              <a:rPr lang="zh-CN" altLang="zh-CN" dirty="0"/>
              <a:t>第二级</a:t>
            </a:r>
          </a:p>
          <a:p>
            <a:pPr lvl="2" indent="-228600"/>
            <a:r>
              <a:rPr lang="zh-CN" altLang="zh-CN" dirty="0"/>
              <a:t>第三级</a:t>
            </a:r>
          </a:p>
          <a:p>
            <a:pPr lvl="3" indent="-228600"/>
            <a:r>
              <a:rPr lang="zh-CN" altLang="zh-CN" dirty="0"/>
              <a:t>第四级</a:t>
            </a:r>
          </a:p>
          <a:p>
            <a:pPr lvl="4" indent="-228600"/>
            <a:r>
              <a:rPr lang="zh-CN" altLang="zh-CN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fontAlgn="auto">
              <a:buFontTx/>
              <a:buNone/>
              <a:defRPr sz="1200" noProof="1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81750"/>
            <a:ext cx="3860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buFontTx/>
              <a:buNone/>
              <a:defRPr sz="1200" noProof="1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81750"/>
            <a:ext cx="2844800" cy="4032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55" name="等腰三角形 4"/>
          <p:cNvSpPr>
            <a:spLocks noChangeArrowheads="1"/>
          </p:cNvSpPr>
          <p:nvPr/>
        </p:nvSpPr>
        <p:spPr bwMode="auto">
          <a:xfrm rot="5400000">
            <a:off x="-432594" y="483394"/>
            <a:ext cx="1727200" cy="865188"/>
          </a:xfrm>
          <a:prstGeom prst="triangle">
            <a:avLst>
              <a:gd name="adj" fmla="val 50000"/>
            </a:avLst>
          </a:prstGeom>
          <a:solidFill>
            <a:srgbClr val="94DE94"/>
          </a:solidFill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等腰三角形 5"/>
          <p:cNvSpPr>
            <a:spLocks noChangeArrowheads="1"/>
          </p:cNvSpPr>
          <p:nvPr/>
        </p:nvSpPr>
        <p:spPr bwMode="auto">
          <a:xfrm rot="10800000">
            <a:off x="11113" y="-1587"/>
            <a:ext cx="1727200" cy="863600"/>
          </a:xfrm>
          <a:prstGeom prst="triangle">
            <a:avLst>
              <a:gd name="adj" fmla="val 50000"/>
            </a:avLst>
          </a:prstGeom>
          <a:solidFill>
            <a:srgbClr val="8EE5C7"/>
          </a:solidFill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等腰三角形 6"/>
          <p:cNvSpPr>
            <a:spLocks noChangeArrowheads="1"/>
          </p:cNvSpPr>
          <p:nvPr/>
        </p:nvSpPr>
        <p:spPr bwMode="auto">
          <a:xfrm>
            <a:off x="962025" y="31750"/>
            <a:ext cx="1727200" cy="863600"/>
          </a:xfrm>
          <a:prstGeom prst="triangle">
            <a:avLst>
              <a:gd name="adj" fmla="val 50000"/>
            </a:avLst>
          </a:prstGeom>
          <a:solidFill>
            <a:srgbClr val="EBF092"/>
          </a:solidFill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0E965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黑体" panose="02010609060101010101" pitchFamily="49" charset="-122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5875" indent="-15875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7" Type="http://schemas.openxmlformats.org/officeDocument/2006/relationships/image" Target="../media/image30.jpeg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9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image" Target="../media/image32.png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34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37.pn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11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5.jpe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image" Target="../media/image7.jpeg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slideLayout" Target="../slideLayouts/slideLayout17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tags" Target="../tags/tag50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Relationship Id="rId27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tags" Target="../tags/tag53.xml"/><Relationship Id="rId21" Type="http://schemas.openxmlformats.org/officeDocument/2006/relationships/tags" Target="../tags/tag71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tags" Target="../tags/tag70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23" Type="http://schemas.openxmlformats.org/officeDocument/2006/relationships/slideLayout" Target="../slideLayouts/slideLayout17.xml"/><Relationship Id="rId10" Type="http://schemas.openxmlformats.org/officeDocument/2006/relationships/tags" Target="../tags/tag60.xml"/><Relationship Id="rId19" Type="http://schemas.openxmlformats.org/officeDocument/2006/relationships/tags" Target="../tags/tag69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Relationship Id="rId22" Type="http://schemas.openxmlformats.org/officeDocument/2006/relationships/tags" Target="../tags/tag7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75.xml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20.png"/><Relationship Id="rId3" Type="http://schemas.openxmlformats.org/officeDocument/2006/relationships/tags" Target="../tags/tag78.xml"/><Relationship Id="rId7" Type="http://schemas.openxmlformats.org/officeDocument/2006/relationships/image" Target="../media/image11.jpeg"/><Relationship Id="rId12" Type="http://schemas.openxmlformats.org/officeDocument/2006/relationships/image" Target="../media/image19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0.jpeg"/><Relationship Id="rId11" Type="http://schemas.openxmlformats.org/officeDocument/2006/relationships/image" Target="../media/image18.png"/><Relationship Id="rId5" Type="http://schemas.openxmlformats.org/officeDocument/2006/relationships/image" Target="../media/image9.jpeg"/><Relationship Id="rId10" Type="http://schemas.openxmlformats.org/officeDocument/2006/relationships/image" Target="../media/image17.jpeg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3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C4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35000" y="2746375"/>
            <a:ext cx="6594475" cy="876300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kern="1200" dirty="0" smtClean="0">
                <a:latin typeface="方正兰亭黑_GBK" charset="-122"/>
                <a:ea typeface="方正兰亭黑_GBK" charset="-122"/>
                <a:cs typeface="+mj-cs"/>
              </a:rPr>
              <a:t>环保用电监管</a:t>
            </a:r>
            <a:r>
              <a:rPr lang="zh-CN" altLang="en-US" kern="1200" dirty="0" smtClean="0">
                <a:latin typeface="造字工房力黑（非商用）常规体" charset="-122"/>
                <a:ea typeface="造字工房力黑（非商用）常规体" charset="-122"/>
                <a:cs typeface="+mj-cs"/>
              </a:rPr>
              <a:t>云</a:t>
            </a:r>
            <a:r>
              <a:rPr lang="zh-CN" altLang="en-US" kern="1200" dirty="0">
                <a:latin typeface="造字工房力黑（非商用）常规体" charset="-122"/>
                <a:ea typeface="造字工房力黑（非商用）常规体" charset="-122"/>
                <a:cs typeface="+mj-cs"/>
              </a:rPr>
              <a:t>平台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安科瑞电气股份有限公司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5"/>
          <p:cNvSpPr/>
          <p:nvPr>
            <p:custDataLst>
              <p:tags r:id="rId2"/>
            </p:custDataLst>
          </p:nvPr>
        </p:nvSpPr>
        <p:spPr>
          <a:xfrm rot="5400000">
            <a:off x="-320992" y="2328863"/>
            <a:ext cx="4448175" cy="2073275"/>
          </a:xfrm>
          <a:prstGeom prst="triangle">
            <a:avLst>
              <a:gd name="adj" fmla="val 50000"/>
            </a:avLst>
          </a:prstGeom>
          <a:solidFill>
            <a:srgbClr val="7BC489"/>
          </a:solidFill>
          <a:ln w="9525">
            <a:noFill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0" name="文本框 8"/>
          <p:cNvSpPr txBox="1"/>
          <p:nvPr>
            <p:custDataLst>
              <p:tags r:id="rId3"/>
            </p:custDataLst>
          </p:nvPr>
        </p:nvSpPr>
        <p:spPr>
          <a:xfrm>
            <a:off x="990600" y="2764155"/>
            <a:ext cx="1607820" cy="1241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无线表型号说明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928" y="754888"/>
            <a:ext cx="1952886" cy="19802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928" y="3834987"/>
            <a:ext cx="1860782" cy="1582896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135583"/>
              </p:ext>
            </p:extLst>
          </p:nvPr>
        </p:nvGraphicFramePr>
        <p:xfrm>
          <a:off x="6026239" y="236633"/>
          <a:ext cx="5385473" cy="6762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7690"/>
                <a:gridCol w="4307783"/>
              </a:tblGrid>
              <a:tr h="2583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功能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说明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</a:tr>
              <a:tr h="11446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输入和输出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一路剩余电流输入（</a:t>
                      </a:r>
                      <a:r>
                        <a:rPr lang="en-US" altLang="zh-CN" sz="1100" kern="100" dirty="0">
                          <a:effectLst/>
                        </a:rPr>
                        <a:t>R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四路温度输入（</a:t>
                      </a:r>
                      <a:r>
                        <a:rPr lang="en-US" altLang="zh-CN" sz="1100" kern="100" dirty="0">
                          <a:effectLst/>
                        </a:rPr>
                        <a:t>T1</a:t>
                      </a:r>
                      <a:r>
                        <a:rPr lang="en-US" altLang="zh-CN" sz="1100" kern="0" dirty="0">
                          <a:effectLst/>
                        </a:rPr>
                        <a:t>~</a:t>
                      </a:r>
                      <a:r>
                        <a:rPr lang="en-US" altLang="zh-CN" sz="1100" kern="100" dirty="0">
                          <a:effectLst/>
                        </a:rPr>
                        <a:t>T4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三相电压输入（</a:t>
                      </a:r>
                      <a:r>
                        <a:rPr lang="en-US" altLang="zh-CN" sz="1100" kern="100" dirty="0" err="1">
                          <a:effectLst/>
                        </a:rPr>
                        <a:t>Ua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 err="1">
                          <a:effectLst/>
                        </a:rPr>
                        <a:t>Ub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 err="1">
                          <a:effectLst/>
                        </a:rPr>
                        <a:t>Uc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三相电流输入（</a:t>
                      </a:r>
                      <a:r>
                        <a:rPr lang="en-US" altLang="zh-CN" sz="1100" kern="100" dirty="0" err="1">
                          <a:effectLst/>
                        </a:rPr>
                        <a:t>Ia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 err="1">
                          <a:effectLst/>
                        </a:rPr>
                        <a:t>Ib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 err="1">
                          <a:effectLst/>
                        </a:rPr>
                        <a:t>Ic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四路开关量输入（</a:t>
                      </a:r>
                      <a:r>
                        <a:rPr lang="en-US" altLang="zh-CN" sz="1100" kern="100" dirty="0">
                          <a:effectLst/>
                        </a:rPr>
                        <a:t>DI1</a:t>
                      </a:r>
                      <a:r>
                        <a:rPr lang="en-US" altLang="zh-CN" sz="1100" kern="0" dirty="0">
                          <a:effectLst/>
                        </a:rPr>
                        <a:t>~</a:t>
                      </a:r>
                      <a:r>
                        <a:rPr lang="en-US" altLang="zh-CN" sz="1100" kern="100" dirty="0">
                          <a:effectLst/>
                        </a:rPr>
                        <a:t>DI4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一个继电器输出（</a:t>
                      </a:r>
                      <a:r>
                        <a:rPr lang="en-US" altLang="zh-CN" sz="1100" kern="100" dirty="0">
                          <a:effectLst/>
                        </a:rPr>
                        <a:t>DO1</a:t>
                      </a:r>
                      <a:r>
                        <a:rPr lang="zh-CN" altLang="en-US" sz="1100" kern="100" dirty="0">
                          <a:effectLst/>
                        </a:rPr>
                        <a:t>）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</a:tr>
              <a:tr h="4355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基本测量</a:t>
                      </a:r>
                    </a:p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 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剩余电流、温度、三相电流值、三相相电压值、三相线电压值、三相有功功率、三相无功功率值、三相视在功率值、功率因数值、频率等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</a:tr>
              <a:tr h="7901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电能计量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三相电能数据：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正向有功电能、反向有功电能、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正向无功电能、反向无功电能、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视在电能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9674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 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电能质量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零线电流，零线电压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基波数据</a:t>
                      </a:r>
                      <a:r>
                        <a:rPr lang="en-US" altLang="zh-CN" sz="1100" kern="100" dirty="0">
                          <a:effectLst/>
                        </a:rPr>
                        <a:t>:</a:t>
                      </a:r>
                      <a:r>
                        <a:rPr lang="zh-CN" altLang="en-US" sz="1100" kern="100" dirty="0">
                          <a:effectLst/>
                        </a:rPr>
                        <a:t>有功功率及总值、无功功率及总值，视在功率及总值。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谐波数据</a:t>
                      </a:r>
                      <a:r>
                        <a:rPr lang="en-US" altLang="zh-CN" sz="1100" kern="100" dirty="0">
                          <a:effectLst/>
                        </a:rPr>
                        <a:t>:</a:t>
                      </a:r>
                      <a:r>
                        <a:rPr lang="zh-CN" altLang="en-US" sz="1100" kern="100" dirty="0">
                          <a:effectLst/>
                        </a:rPr>
                        <a:t>总谐波有功功率，总谐波无功功率，总谐波视在功率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三相电压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电流总谐波畸变率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三相电压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电流分次谐波畸变率</a:t>
                      </a:r>
                      <a:r>
                        <a:rPr lang="en-US" altLang="zh-CN" sz="1100" kern="100" dirty="0">
                          <a:effectLst/>
                        </a:rPr>
                        <a:t>(2~63</a:t>
                      </a:r>
                      <a:r>
                        <a:rPr lang="zh-CN" altLang="en-US" sz="1100" kern="100" dirty="0">
                          <a:effectLst/>
                        </a:rPr>
                        <a:t>次</a:t>
                      </a:r>
                      <a:r>
                        <a:rPr lang="en-US" altLang="zh-CN" sz="1100" kern="100" dirty="0">
                          <a:effectLst/>
                        </a:rPr>
                        <a:t>)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7901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需量功能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反向总有功功率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总无功功率的实时需量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反向总有功功率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总无功功率的日最大需量及时标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反向总有功功率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总无功功率的月最大需量及时标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正向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反向总有功功率</a:t>
                      </a:r>
                      <a:r>
                        <a:rPr lang="en-US" altLang="zh-CN" sz="1100" kern="100" dirty="0">
                          <a:effectLst/>
                        </a:rPr>
                        <a:t>/</a:t>
                      </a:r>
                      <a:r>
                        <a:rPr lang="zh-CN" altLang="en-US" sz="1100" kern="100" dirty="0">
                          <a:effectLst/>
                        </a:rPr>
                        <a:t>总无功功率的上月最大需量及时标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43559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事件记录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effectLst/>
                        </a:rPr>
                        <a:t>20</a:t>
                      </a:r>
                      <a:r>
                        <a:rPr lang="zh-CN" altLang="en-US" sz="1100" kern="100" dirty="0">
                          <a:effectLst/>
                        </a:rPr>
                        <a:t>个事件记录；包括电流报警、剩余电流报警、温度报警、</a:t>
                      </a:r>
                      <a:r>
                        <a:rPr lang="en-US" altLang="zh-CN" sz="1100" kern="100" dirty="0">
                          <a:effectLst/>
                        </a:rPr>
                        <a:t>DI</a:t>
                      </a:r>
                      <a:r>
                        <a:rPr lang="zh-CN" altLang="en-US" sz="1100" kern="100" dirty="0">
                          <a:effectLst/>
                        </a:rPr>
                        <a:t>变位、</a:t>
                      </a:r>
                      <a:r>
                        <a:rPr lang="en-US" altLang="zh-CN" sz="1100" kern="100" dirty="0">
                          <a:effectLst/>
                        </a:rPr>
                        <a:t>DO</a:t>
                      </a:r>
                      <a:r>
                        <a:rPr lang="zh-CN" altLang="en-US" sz="1100" kern="100" dirty="0">
                          <a:effectLst/>
                        </a:rPr>
                        <a:t>动作、越限；漏电流、温度断线短路故障等。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2583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接线诊断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电压欠压诊断、电压相序诊断、</a:t>
                      </a:r>
                      <a:r>
                        <a:rPr lang="en-US" altLang="zh-CN" sz="1100" kern="100" dirty="0">
                          <a:effectLst/>
                        </a:rPr>
                        <a:t>CT</a:t>
                      </a:r>
                      <a:r>
                        <a:rPr lang="zh-CN" altLang="en-US" sz="1100" kern="100" dirty="0">
                          <a:effectLst/>
                        </a:rPr>
                        <a:t>相许诊断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6128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通信方式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effectLst/>
                        </a:rPr>
                        <a:t>1</a:t>
                      </a:r>
                      <a:r>
                        <a:rPr lang="zh-CN" altLang="en-US" sz="1100" kern="100" dirty="0">
                          <a:effectLst/>
                        </a:rPr>
                        <a:t>个</a:t>
                      </a:r>
                      <a:r>
                        <a:rPr lang="en-US" altLang="zh-CN" sz="1100" kern="100" dirty="0">
                          <a:effectLst/>
                        </a:rPr>
                        <a:t>RS-485</a:t>
                      </a:r>
                      <a:r>
                        <a:rPr lang="zh-CN" altLang="en-US" sz="1100" kern="100" dirty="0">
                          <a:effectLst/>
                        </a:rPr>
                        <a:t>口、</a:t>
                      </a:r>
                      <a:r>
                        <a:rPr lang="en-US" altLang="zh-CN" sz="1100" kern="100" dirty="0">
                          <a:effectLst/>
                        </a:rPr>
                        <a:t>GPRS</a:t>
                      </a:r>
                      <a:r>
                        <a:rPr lang="zh-CN" altLang="en-US" sz="1100" kern="100" dirty="0">
                          <a:effectLst/>
                        </a:rPr>
                        <a:t>通讯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通讯规约： </a:t>
                      </a:r>
                      <a:r>
                        <a:rPr lang="en-US" altLang="zh-CN" sz="1100" kern="100" dirty="0">
                          <a:effectLst/>
                        </a:rPr>
                        <a:t>Modbus-RTU</a:t>
                      </a:r>
                      <a:r>
                        <a:rPr lang="zh-CN" altLang="en-US" sz="1100" kern="100" dirty="0">
                          <a:effectLst/>
                        </a:rPr>
                        <a:t>协议</a:t>
                      </a:r>
                    </a:p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串口通讯速率</a:t>
                      </a:r>
                      <a:r>
                        <a:rPr lang="en-US" altLang="zh-CN" sz="1100" kern="100" dirty="0">
                          <a:effectLst/>
                        </a:rPr>
                        <a:t>4800bps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>
                          <a:effectLst/>
                        </a:rPr>
                        <a:t>9600bps</a:t>
                      </a:r>
                      <a:r>
                        <a:rPr lang="zh-CN" altLang="en-US" sz="1100" kern="100" dirty="0">
                          <a:effectLst/>
                        </a:rPr>
                        <a:t>、</a:t>
                      </a:r>
                      <a:r>
                        <a:rPr lang="en-US" altLang="zh-CN" sz="1100" kern="100" dirty="0">
                          <a:effectLst/>
                        </a:rPr>
                        <a:t>19200bps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2903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电能脉冲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 dirty="0">
                          <a:effectLst/>
                        </a:rPr>
                        <a:t>有功电能脉冲输出</a:t>
                      </a:r>
                      <a:r>
                        <a:rPr lang="en-US" altLang="zh-CN" sz="1100" kern="100" dirty="0">
                          <a:effectLst/>
                        </a:rPr>
                        <a:t>, </a:t>
                      </a:r>
                      <a:r>
                        <a:rPr lang="zh-CN" altLang="en-US" sz="1100" kern="100" dirty="0">
                          <a:effectLst/>
                        </a:rPr>
                        <a:t>脉冲常数是</a:t>
                      </a:r>
                      <a:r>
                        <a:rPr lang="en-US" altLang="zh-CN" sz="1100" kern="100" dirty="0">
                          <a:effectLst/>
                        </a:rPr>
                        <a:t>10000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  <a:tr h="2903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100" kern="100">
                          <a:effectLst/>
                        </a:rPr>
                        <a:t>显示</a:t>
                      </a:r>
                      <a:endParaRPr lang="zh-CN" altLang="en-US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LCD</a:t>
                      </a:r>
                      <a:r>
                        <a:rPr lang="zh-CN" altLang="en-US" sz="1100" kern="100" dirty="0">
                          <a:effectLst/>
                        </a:rPr>
                        <a:t>液晶显示</a:t>
                      </a:r>
                      <a:endParaRPr lang="zh-CN" altLang="en-US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9095" marR="39095" marT="26063" marB="26063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529063156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"/>
          <p:cNvSpPr txBox="1"/>
          <p:nvPr>
            <p:custDataLst>
              <p:tags r:id="rId2"/>
            </p:custDataLst>
          </p:nvPr>
        </p:nvSpPr>
        <p:spPr>
          <a:xfrm>
            <a:off x="3065463" y="1968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4000" dirty="0" smtClean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无线</a:t>
            </a:r>
            <a:r>
              <a:rPr lang="zh-CN" altLang="en-US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表系列性能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970" y="1118235"/>
            <a:ext cx="5885815" cy="3876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1370" y="4886325"/>
            <a:ext cx="5885815" cy="1685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5925" y="1849120"/>
            <a:ext cx="35667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无线表单表流量说明：</a:t>
            </a:r>
          </a:p>
          <a:p>
            <a:r>
              <a:rPr lang="zh-CN" altLang="en-US" dirty="0"/>
              <a:t>上传间隔一分钟，小于 30M/月；</a:t>
            </a:r>
          </a:p>
          <a:p>
            <a:r>
              <a:rPr lang="zh-CN" altLang="en-US" dirty="0">
                <a:sym typeface="+mn-ea"/>
              </a:rPr>
              <a:t>上传间隔</a:t>
            </a:r>
            <a:r>
              <a:rPr lang="zh-CN" altLang="en-US" dirty="0"/>
              <a:t>二分钟，小于 15M/月；</a:t>
            </a:r>
          </a:p>
          <a:p>
            <a:r>
              <a:rPr lang="zh-CN" altLang="en-US" dirty="0">
                <a:sym typeface="+mn-ea"/>
              </a:rPr>
              <a:t>上传间隔</a:t>
            </a:r>
            <a:r>
              <a:rPr lang="zh-CN" altLang="en-US" dirty="0"/>
              <a:t>五分钟，小于10M/月。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7230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"/>
          <p:cNvSpPr txBox="1"/>
          <p:nvPr>
            <p:custDataLst>
              <p:tags r:id="rId2"/>
            </p:custDataLst>
          </p:nvPr>
        </p:nvSpPr>
        <p:spPr>
          <a:xfrm>
            <a:off x="3065463" y="1968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服务器配置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68045" y="986155"/>
            <a:ext cx="7033260" cy="779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60000"/>
              </a:lnSpc>
            </a:pPr>
            <a:r>
              <a:rPr lang="zh-CN" altLang="en-US"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云服务器配置根据点数的不同，分别如下，推荐申请阿里云，安全性较高：</a:t>
            </a:r>
          </a:p>
          <a:p>
            <a:pPr marL="342900" indent="-342900">
              <a:lnSpc>
                <a:spcPct val="160000"/>
              </a:lnSpc>
              <a:buFont typeface="+mj-ea"/>
              <a:buAutoNum type="circleNumDbPlain"/>
            </a:pPr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149350" y="1463040"/>
          <a:ext cx="9893935" cy="789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810"/>
                <a:gridCol w="1228090"/>
                <a:gridCol w="2058035"/>
                <a:gridCol w="752475"/>
                <a:gridCol w="4581525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&lt;1000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CPU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资源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硬盘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带宽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操作系统版本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一台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8G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100G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1148715" y="2315845"/>
          <a:ext cx="9893935" cy="789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445"/>
                <a:gridCol w="1240155"/>
                <a:gridCol w="2018665"/>
                <a:gridCol w="818515"/>
                <a:gridCol w="4542155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&lt;5000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点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CPU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资源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硬盘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带宽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操作系统版本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一台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16G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150G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1148715" y="3105150"/>
          <a:ext cx="9893935" cy="1170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55"/>
                <a:gridCol w="1174115"/>
                <a:gridCol w="2032000"/>
                <a:gridCol w="752475"/>
                <a:gridCol w="4568190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&lt;10000</a:t>
                      </a:r>
                      <a:r>
                        <a:rPr lang="zh-CN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CPU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资源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硬盘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带宽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操作系统版本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应用服务器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16G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50G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6M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数据服务器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16G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200G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1148715" y="4275455"/>
          <a:ext cx="9893935" cy="1170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55"/>
                <a:gridCol w="1174115"/>
                <a:gridCol w="2032000"/>
                <a:gridCol w="752475"/>
                <a:gridCol w="4568190"/>
              </a:tblGrid>
              <a:tr h="4083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&lt;50000</a:t>
                      </a:r>
                      <a:r>
                        <a:rPr lang="zh-CN" altLang="zh-CN" sz="18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CPU</a:t>
                      </a: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资源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硬盘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带宽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操作系统版本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应用服务器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8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32G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50G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数据服务器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核</a:t>
                      </a:r>
                      <a:r>
                        <a:rPr lang="en-US" altLang="zh-CN"/>
                        <a:t>16G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数据盘</a:t>
                      </a:r>
                      <a:r>
                        <a:rPr lang="en-US" altLang="zh-CN"/>
                        <a:t>400G SSD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Windows Server 2012</a:t>
                      </a:r>
                      <a:r>
                        <a:rPr lang="zh-CN" altLang="en-US"/>
                        <a:t>数据中心版</a:t>
                      </a:r>
                      <a:r>
                        <a:rPr lang="en-US" altLang="zh-CN"/>
                        <a:t>64</a:t>
                      </a:r>
                      <a:r>
                        <a:rPr lang="zh-CN" altLang="en-US"/>
                        <a:t>位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4850" y="2139950"/>
            <a:ext cx="2843213" cy="3970338"/>
          </a:xfrm>
          <a:prstGeom prst="rect">
            <a:avLst/>
          </a:prstGeom>
          <a:noFill/>
          <a:ln>
            <a:noFill/>
          </a:ln>
          <a:effectLst/>
        </p:spPr>
        <p:txBody>
          <a:bodyPr lIns="90170" tIns="46990" rIns="90170" bIns="46990">
            <a:normAutofit fontScale="90000" lnSpcReduction="20000"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（一）企业概况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显示接入的企业数，设备数和监测点位数，治污设备的当前运行状况和停产限产的异常状况等信息。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（二）用电统计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   以曲线图的方式展示企业昨日和今日用电情况。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（三）产污设施运行柱状图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显示昨日和今日产污设施按小时运行数的柱状图。 </a:t>
            </a: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（四）治污设施运行柱状图</a:t>
            </a:r>
            <a:endParaRPr kumimoji="0" lang="zh-CN" altLang="en-US" kern="1200" cap="none" spc="0" normalizeH="0" baseline="0" noProof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R="0" defTabSz="914400" fontAlgn="auto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显示昨日和今日治污设施按小时运行数的柱状图。</a:t>
            </a:r>
            <a:endParaRPr kumimoji="0" lang="zh-CN" altLang="en-US" kern="1200" cap="none" spc="0" normalizeH="0" baseline="0" noProof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R="0" defTabSz="914400" fontAlgn="auto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770" name="Text Box 4"/>
          <p:cNvSpPr txBox="1"/>
          <p:nvPr>
            <p:custDataLst>
              <p:tags r:id="rId3"/>
            </p:custDataLst>
          </p:nvPr>
        </p:nvSpPr>
        <p:spPr>
          <a:xfrm>
            <a:off x="704850" y="1676400"/>
            <a:ext cx="2841625" cy="46355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首页</a:t>
            </a:r>
          </a:p>
        </p:txBody>
      </p:sp>
      <p:sp>
        <p:nvSpPr>
          <p:cNvPr id="32771" name="文本框 4"/>
          <p:cNvSpPr txBox="1"/>
          <p:nvPr>
            <p:custDataLst>
              <p:tags r:id="rId4"/>
            </p:custDataLst>
          </p:nvPr>
        </p:nvSpPr>
        <p:spPr>
          <a:xfrm>
            <a:off x="3278188" y="280988"/>
            <a:ext cx="8208962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主要功能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029" y="1440942"/>
            <a:ext cx="8301060" cy="466934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/>
          <p:nvPr>
            <p:custDataLst>
              <p:tags r:id="rId2"/>
            </p:custDataLst>
          </p:nvPr>
        </p:nvSpPr>
        <p:spPr>
          <a:xfrm>
            <a:off x="695325" y="1419225"/>
            <a:ext cx="3144838" cy="51435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实时监控</a:t>
            </a:r>
          </a:p>
        </p:txBody>
      </p:sp>
      <p:sp>
        <p:nvSpPr>
          <p:cNvPr id="36867" name="文本框 4"/>
          <p:cNvSpPr txBox="1"/>
          <p:nvPr>
            <p:custDataLst>
              <p:tags r:id="rId3"/>
            </p:custDataLst>
          </p:nvPr>
        </p:nvSpPr>
        <p:spPr>
          <a:xfrm>
            <a:off x="3278188" y="280988"/>
            <a:ext cx="8208962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主要功能</a:t>
            </a:r>
          </a:p>
        </p:txBody>
      </p:sp>
      <p:sp>
        <p:nvSpPr>
          <p:cNvPr id="6" name="Text Box 3"/>
          <p:cNvSpPr txBox="1"/>
          <p:nvPr>
            <p:custDataLst>
              <p:tags r:id="rId4"/>
            </p:custDataLst>
          </p:nvPr>
        </p:nvSpPr>
        <p:spPr>
          <a:xfrm>
            <a:off x="762635" y="1831975"/>
            <a:ext cx="3146425" cy="29768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采集现场用电信号，可以查看企业、车间设备、监测点各级的统计情况，包括生产状态、设备状态、电流、电压、用电、功率等，默认显示昨日/今日曲线，可选择具体的时间并生成曲线，其中用电和功率曲线中包含设置的设备启停阀值，企业整体用电中显示企业停产的阈值</a:t>
            </a:r>
          </a:p>
          <a:p>
            <a:endParaRPr lang="zh-CN" altLang="en-US" sz="1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 Box 4"/>
          <p:cNvSpPr txBox="1"/>
          <p:nvPr>
            <p:custDataLst>
              <p:tags r:id="rId5"/>
            </p:custDataLst>
          </p:nvPr>
        </p:nvSpPr>
        <p:spPr>
          <a:xfrm>
            <a:off x="763905" y="4764405"/>
            <a:ext cx="3144838" cy="51435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设备报警记录</a:t>
            </a:r>
          </a:p>
        </p:txBody>
      </p:sp>
      <p:sp>
        <p:nvSpPr>
          <p:cNvPr id="3" name="Text Box 3"/>
          <p:cNvSpPr txBox="1"/>
          <p:nvPr>
            <p:custDataLst>
              <p:tags r:id="rId6"/>
            </p:custDataLst>
          </p:nvPr>
        </p:nvSpPr>
        <p:spPr>
          <a:xfrm>
            <a:off x="763905" y="5050155"/>
            <a:ext cx="3146425" cy="29768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根据设置的启停阈值，判断生产时间和治污设施运行时间是否吻合，与停产限产计划是否有时间冲突。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6700" y="1216660"/>
            <a:ext cx="8032750" cy="4518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/>
          <p:nvPr>
            <p:custDataLst>
              <p:tags r:id="rId2"/>
            </p:custDataLst>
          </p:nvPr>
        </p:nvSpPr>
        <p:spPr>
          <a:xfrm>
            <a:off x="695325" y="1419225"/>
            <a:ext cx="3144838" cy="51435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异常实时报警</a:t>
            </a:r>
            <a:endParaRPr lang="zh-CN" altLang="zh-CN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67" name="文本框 4"/>
          <p:cNvSpPr txBox="1"/>
          <p:nvPr>
            <p:custDataLst>
              <p:tags r:id="rId3"/>
            </p:custDataLst>
          </p:nvPr>
        </p:nvSpPr>
        <p:spPr>
          <a:xfrm>
            <a:off x="3278188" y="280988"/>
            <a:ext cx="8208962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主要功能</a:t>
            </a:r>
          </a:p>
        </p:txBody>
      </p:sp>
      <p:sp>
        <p:nvSpPr>
          <p:cNvPr id="6" name="Text Box 3"/>
          <p:cNvSpPr txBox="1"/>
          <p:nvPr>
            <p:custDataLst>
              <p:tags r:id="rId4"/>
            </p:custDataLst>
          </p:nvPr>
        </p:nvSpPr>
        <p:spPr>
          <a:xfrm>
            <a:off x="703580" y="2033905"/>
            <a:ext cx="2540000" cy="439229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通过关联分析、超限分析、启停时间分析，及时发现环保治理设备未开启、异常关闭及减速、空转、降频等异常情况，同时通过数据分析还可以实时监控限产和停产整治企业运行状态。</a:t>
            </a:r>
            <a:endParaRPr lang="en-US" altLang="zh-CN" sz="16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5970" y="1139825"/>
            <a:ext cx="8571230" cy="4822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4"/>
          <p:cNvSpPr txBox="1"/>
          <p:nvPr>
            <p:custDataLst>
              <p:tags r:id="rId2"/>
            </p:custDataLst>
          </p:nvPr>
        </p:nvSpPr>
        <p:spPr>
          <a:xfrm>
            <a:off x="199390" y="1590040"/>
            <a:ext cx="3028315" cy="460438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产污分析</a:t>
            </a:r>
          </a:p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统计企业/行业在某个时间段内的产污数量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减产减排分析</a:t>
            </a:r>
          </a:p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统计企业在污染日、非污染日的负荷对比，以小时为单位展示功率曲线</a:t>
            </a:r>
            <a:endParaRPr lang="zh-CN" altLang="zh-CN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企业用电监控</a:t>
            </a:r>
          </a:p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可查询企业/行业的日功率曲线，默认是今日/昨日对比，可选择对比的日期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能耗报表</a:t>
            </a:r>
          </a:p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统计企业/行业在某个时间段内的用电量，可按日/月/年进行统计和分析</a:t>
            </a:r>
          </a:p>
        </p:txBody>
      </p:sp>
      <p:sp>
        <p:nvSpPr>
          <p:cNvPr id="40962" name="文本框 4"/>
          <p:cNvSpPr txBox="1"/>
          <p:nvPr>
            <p:custDataLst>
              <p:tags r:id="rId3"/>
            </p:custDataLst>
          </p:nvPr>
        </p:nvSpPr>
        <p:spPr>
          <a:xfrm>
            <a:off x="3278188" y="280988"/>
            <a:ext cx="8208962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主要功能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9840" y="1165225"/>
            <a:ext cx="8105140" cy="4740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9840" y="1811655"/>
            <a:ext cx="8002905" cy="45021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"/>
          <p:cNvSpPr txBox="1"/>
          <p:nvPr>
            <p:custDataLst>
              <p:tags r:id="rId2"/>
            </p:custDataLst>
          </p:nvPr>
        </p:nvSpPr>
        <p:spPr>
          <a:xfrm>
            <a:off x="3278188" y="280988"/>
            <a:ext cx="8208962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手机</a:t>
            </a:r>
            <a:r>
              <a:rPr lang="en-US" altLang="zh-CN" sz="4000" dirty="0" smtClean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APP</a:t>
            </a:r>
            <a:r>
              <a:rPr lang="zh-CN" altLang="en-US" sz="4000" dirty="0" smtClean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界面</a:t>
            </a:r>
            <a:endParaRPr lang="zh-CN" altLang="en-US" sz="4000" dirty="0">
              <a:solidFill>
                <a:srgbClr val="0E965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345" y="916940"/>
            <a:ext cx="2926715" cy="5854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9885" y="915670"/>
            <a:ext cx="2927350" cy="585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2960" y="915035"/>
            <a:ext cx="2926715" cy="58553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"/>
          <p:cNvSpPr txBox="1"/>
          <p:nvPr>
            <p:custDataLst>
              <p:tags r:id="rId2"/>
            </p:custDataLst>
          </p:nvPr>
        </p:nvSpPr>
        <p:spPr>
          <a:xfrm>
            <a:off x="3278505" y="281305"/>
            <a:ext cx="2901315" cy="78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4000" dirty="0">
                <a:solidFill>
                  <a:srgbClr val="0E9651"/>
                </a:solidFill>
              </a:rPr>
              <a:t>配置方案</a:t>
            </a:r>
            <a:endParaRPr lang="zh-CN" altLang="zh-CN" sz="4000" dirty="0">
              <a:solidFill>
                <a:srgbClr val="0E965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545144" y="2273681"/>
          <a:ext cx="4429125" cy="235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257300"/>
                <a:gridCol w="1390650"/>
                <a:gridCol w="685800"/>
              </a:tblGrid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监控节点数量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名称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rowSpan="7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500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监控模块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AEW100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55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无线模块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AEW110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无线传输模块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AF-GSM200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流量卡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移动或联通物联卡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附件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箱体，开关电源，空开等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1*n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2544826" y="4599686"/>
          <a:ext cx="4429760" cy="125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055"/>
                <a:gridCol w="3354705"/>
              </a:tblGrid>
              <a:tr h="3530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施工费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客户自己实施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调试费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免费培训，后续客户自行调试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流量费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客户购买并承担，每个无线模块每月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20M-30M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左右（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AF-GSM200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 Box 4"/>
          <p:cNvSpPr txBox="1"/>
          <p:nvPr>
            <p:custDataLst>
              <p:tags r:id="rId3"/>
            </p:custDataLst>
          </p:nvPr>
        </p:nvSpPr>
        <p:spPr>
          <a:xfrm>
            <a:off x="738251" y="2815336"/>
            <a:ext cx="2042795" cy="51244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监控节点组成</a:t>
            </a:r>
          </a:p>
        </p:txBody>
      </p:sp>
      <p:sp>
        <p:nvSpPr>
          <p:cNvPr id="10" name="Text Box 4"/>
          <p:cNvSpPr txBox="1"/>
          <p:nvPr>
            <p:custDataLst>
              <p:tags r:id="rId4"/>
            </p:custDataLst>
          </p:nvPr>
        </p:nvSpPr>
        <p:spPr>
          <a:xfrm>
            <a:off x="738251" y="4726686"/>
            <a:ext cx="1685925" cy="51244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调试施工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7322249" y="2273681"/>
          <a:ext cx="4429125" cy="226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257300"/>
                <a:gridCol w="1390650"/>
                <a:gridCol w="685800"/>
              </a:tblGrid>
              <a:tr h="228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监控节点数量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名称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型号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 rowSpan="6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1-10000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监控模块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ARCM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300D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-Z-2G</a:t>
                      </a:r>
                    </a:p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ARCM300T-Z-2G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1*n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55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电流互感器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AKH-0.66 K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3*n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流量卡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移动或联通物联卡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附件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箱体，开关电源，空开等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1*n</a:t>
                      </a:r>
                      <a:endParaRPr lang="zh-CN" altLang="en-US" sz="12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4"/>
          <p:cNvSpPr txBox="1"/>
          <p:nvPr>
            <p:custDataLst>
              <p:tags r:id="rId5"/>
            </p:custDataLst>
          </p:nvPr>
        </p:nvSpPr>
        <p:spPr>
          <a:xfrm>
            <a:off x="8262366" y="1761236"/>
            <a:ext cx="3836988" cy="51244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无线</a:t>
            </a:r>
            <a:r>
              <a:rPr lang="zh-CN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表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外置互感器</a:t>
            </a:r>
            <a:r>
              <a:rPr lang="zh-CN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（不限电流）</a:t>
            </a:r>
            <a:endParaRPr lang="zh-CN" altLang="zh-CN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7321931" y="4599686"/>
          <a:ext cx="4429760" cy="125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055"/>
                <a:gridCol w="3354705"/>
              </a:tblGrid>
              <a:tr h="3530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施工费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客户自己实施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调试费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免费培训，后续客户自行调试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流量费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客户购买并承担，每台表每月</a:t>
                      </a:r>
                      <a:r>
                        <a:rPr lang="en-US" altLang="zh-CN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20M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左右</a:t>
                      </a:r>
                    </a:p>
                  </a:txBody>
                  <a:tcPr marL="0" marR="0" marT="0" marB="0" anchor="ctr">
                    <a:lnL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524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4"/>
          <p:cNvSpPr txBox="1"/>
          <p:nvPr>
            <p:custDataLst>
              <p:tags r:id="rId6"/>
            </p:custDataLst>
          </p:nvPr>
        </p:nvSpPr>
        <p:spPr>
          <a:xfrm>
            <a:off x="3025902" y="1761235"/>
            <a:ext cx="4142994" cy="51244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/>
          <a:lstStyle/>
          <a:p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分体式穿刺免布线</a:t>
            </a:r>
            <a:r>
              <a:rPr lang="zh-CN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1.5~600A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zh-CN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582738" y="2133600"/>
            <a:ext cx="8880475" cy="20113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smtClean="0">
                <a:ln>
                  <a:noFill/>
                </a:ln>
                <a:solidFill>
                  <a:srgbClr val="0E9651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THANKS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文本框 4"/>
          <p:cNvSpPr txBox="1"/>
          <p:nvPr>
            <p:custDataLst>
              <p:tags r:id="rId2"/>
            </p:custDataLst>
          </p:nvPr>
        </p:nvSpPr>
        <p:spPr>
          <a:xfrm>
            <a:off x="3287713" y="2603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4000" dirty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zh-CN" sz="4000" dirty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项目意义</a:t>
            </a:r>
          </a:p>
        </p:txBody>
      </p:sp>
      <p:sp>
        <p:nvSpPr>
          <p:cNvPr id="13" name="文本框 6"/>
          <p:cNvSpPr txBox="1"/>
          <p:nvPr/>
        </p:nvSpPr>
        <p:spPr>
          <a:xfrm>
            <a:off x="5267325" y="1846580"/>
            <a:ext cx="61518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随着国家和人民对于环保要求的迫切提高，政府也接二连三地出台各种措施，如何针对性地对企业内的环保设置使用状况作出监控，发挥污染治理设备的作用，提高使用效率，并且政府部门能够实时掌握治污设施的运行状况和异常报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托创新的物联网电力传感技术，实时采集企业总用电、生产设备及环保治理设备用电数据，通过关联分析、超限分析、停电分析、停限产分析，及时发现环保治理设备未开启、异常关闭及减速、空转、降频等异常情况，同时通过数据分析还可以实时监控限产和停产整治企业运行状态。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640" y="1374775"/>
            <a:ext cx="4972050" cy="42621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 descr="VCG41155352519"/>
          <p:cNvPicPr>
            <a:picLocks noChangeAspect="1"/>
          </p:cNvPicPr>
          <p:nvPr/>
        </p:nvPicPr>
        <p:blipFill>
          <a:blip r:embed="rId13"/>
          <a:srcRect b="5740"/>
          <a:stretch>
            <a:fillRect/>
          </a:stretch>
        </p:blipFill>
        <p:spPr>
          <a:xfrm>
            <a:off x="4102100" y="1566863"/>
            <a:ext cx="7766050" cy="481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图片 1" descr="VCG41482550132"/>
          <p:cNvPicPr>
            <a:picLocks noChangeAspect="1"/>
          </p:cNvPicPr>
          <p:nvPr/>
        </p:nvPicPr>
        <p:blipFill>
          <a:blip r:embed="rId14"/>
          <a:srcRect l="42435" b="10417"/>
          <a:stretch>
            <a:fillRect/>
          </a:stretch>
        </p:blipFill>
        <p:spPr>
          <a:xfrm>
            <a:off x="382588" y="1568450"/>
            <a:ext cx="7208837" cy="481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7"/>
          <p:cNvSpPr/>
          <p:nvPr>
            <p:custDataLst>
              <p:tags r:id="rId2"/>
            </p:custDataLst>
          </p:nvPr>
        </p:nvSpPr>
        <p:spPr>
          <a:xfrm>
            <a:off x="1818005" y="3237230"/>
            <a:ext cx="1353820" cy="3141345"/>
          </a:xfrm>
          <a:prstGeom prst="rect">
            <a:avLst/>
          </a:prstGeom>
          <a:solidFill>
            <a:srgbClr val="99CC00">
              <a:alpha val="94116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9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维护方便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系统软件升级维护不再收到客户网络环境的困扰，云端统一部署，升级方便快速；客户不需要安装客户端。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0" name="Rectangle 9"/>
          <p:cNvSpPr/>
          <p:nvPr>
            <p:custDataLst>
              <p:tags r:id="rId3"/>
            </p:custDataLst>
          </p:nvPr>
        </p:nvSpPr>
        <p:spPr>
          <a:xfrm>
            <a:off x="4523740" y="3237230"/>
            <a:ext cx="1428115" cy="3141345"/>
          </a:xfrm>
          <a:prstGeom prst="rect">
            <a:avLst/>
          </a:prstGeom>
          <a:solidFill>
            <a:srgbClr val="92D050">
              <a:alpha val="98038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4、排污治污设备监控</a:t>
            </a:r>
          </a:p>
          <a:p>
            <a:pPr>
              <a:lnSpc>
                <a:spcPct val="120000"/>
              </a:lnSpc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系统对排污和治污设备进行不间断用电监控，判断启停时间点；能够进行排污治污联动监控。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Rectangle 10"/>
          <p:cNvSpPr/>
          <p:nvPr>
            <p:custDataLst>
              <p:tags r:id="rId4"/>
            </p:custDataLst>
          </p:nvPr>
        </p:nvSpPr>
        <p:spPr>
          <a:xfrm>
            <a:off x="5951855" y="1568450"/>
            <a:ext cx="1504315" cy="3732530"/>
          </a:xfrm>
          <a:prstGeom prst="rect">
            <a:avLst/>
          </a:prstGeom>
          <a:solidFill>
            <a:srgbClr val="FF9900">
              <a:alpha val="90979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5、异常管理和申报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企业生产或排污要按计划进行申报和管理，一旦超出计划外的任何启动和停止状态，系统就会自动发出预警，进行手机短信和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推送。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2" name="文本框 4"/>
          <p:cNvSpPr txBox="1"/>
          <p:nvPr>
            <p:custDataLst>
              <p:tags r:id="rId5"/>
            </p:custDataLst>
          </p:nvPr>
        </p:nvSpPr>
        <p:spPr>
          <a:xfrm>
            <a:off x="3287713" y="2603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4000" dirty="0" smtClean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02.</a:t>
            </a:r>
            <a:r>
              <a:rPr lang="zh-CN" altLang="zh-CN" sz="4000" dirty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项目要求</a:t>
            </a:r>
          </a:p>
        </p:txBody>
      </p:sp>
      <p:sp>
        <p:nvSpPr>
          <p:cNvPr id="19463" name="Rectangle 6"/>
          <p:cNvSpPr/>
          <p:nvPr>
            <p:custDataLst>
              <p:tags r:id="rId6"/>
            </p:custDataLst>
          </p:nvPr>
        </p:nvSpPr>
        <p:spPr>
          <a:xfrm>
            <a:off x="370205" y="1567180"/>
            <a:ext cx="1447800" cy="3733800"/>
          </a:xfrm>
          <a:prstGeom prst="rect">
            <a:avLst/>
          </a:prstGeom>
          <a:solidFill>
            <a:srgbClr val="009999">
              <a:alpha val="89803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1、云平台架构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系统将可以通过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PC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浏览器、平板、手机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访问和在线支付无人值守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4" name="Rectangle 8"/>
          <p:cNvSpPr/>
          <p:nvPr>
            <p:custDataLst>
              <p:tags r:id="rId7"/>
            </p:custDataLst>
          </p:nvPr>
        </p:nvSpPr>
        <p:spPr>
          <a:xfrm>
            <a:off x="3171825" y="1568450"/>
            <a:ext cx="1352550" cy="3227705"/>
          </a:xfrm>
          <a:prstGeom prst="rect">
            <a:avLst/>
          </a:prstGeom>
          <a:solidFill>
            <a:srgbClr val="66C2C2">
              <a:alpha val="96077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3、无线传输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监测点使用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模块与网关互通，网关采用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2G/4G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网络上传数据，整体架构完全无需布线。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Rectangle 9"/>
          <p:cNvSpPr/>
          <p:nvPr>
            <p:custDataLst>
              <p:tags r:id="rId8"/>
            </p:custDataLst>
          </p:nvPr>
        </p:nvSpPr>
        <p:spPr>
          <a:xfrm>
            <a:off x="7456170" y="2967990"/>
            <a:ext cx="1478280" cy="3410585"/>
          </a:xfrm>
          <a:prstGeom prst="rect">
            <a:avLst/>
          </a:prstGeom>
          <a:solidFill>
            <a:srgbClr val="66CCFF">
              <a:alpha val="9294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6、停限产计划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可以制定停产和限产计划。在停产限产计划内，对排污和治污设备做有限制的启停计划，超出计划外则报异常。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Rectangle 8"/>
          <p:cNvSpPr/>
          <p:nvPr>
            <p:custDataLst>
              <p:tags r:id="rId9"/>
            </p:custDataLst>
          </p:nvPr>
        </p:nvSpPr>
        <p:spPr>
          <a:xfrm>
            <a:off x="8934450" y="1568450"/>
            <a:ext cx="1590675" cy="3732213"/>
          </a:xfrm>
          <a:prstGeom prst="rect">
            <a:avLst/>
          </a:prstGeom>
          <a:solidFill>
            <a:srgbClr val="5793D1">
              <a:alpha val="96077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7、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数据安全，统一第三方接口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对公网传输数据进行封装加密，保证通讯线路安全；提供统一的第三方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API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SDK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开发接口。</a:t>
            </a:r>
          </a:p>
        </p:txBody>
      </p:sp>
      <p:sp>
        <p:nvSpPr>
          <p:cNvPr id="19467" name="Rectangle 9"/>
          <p:cNvSpPr/>
          <p:nvPr>
            <p:custDataLst>
              <p:tags r:id="rId10"/>
            </p:custDataLst>
          </p:nvPr>
        </p:nvSpPr>
        <p:spPr>
          <a:xfrm>
            <a:off x="10525125" y="3122613"/>
            <a:ext cx="1343025" cy="3255962"/>
          </a:xfrm>
          <a:prstGeom prst="rect">
            <a:avLst/>
          </a:prstGeom>
          <a:solidFill>
            <a:srgbClr val="FF6363">
              <a:alpha val="9294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8、大数据存储</a:t>
            </a:r>
          </a:p>
          <a:p>
            <a:pPr>
              <a:lnSpc>
                <a:spcPct val="120000"/>
              </a:lnSpc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所有历史数据都能够存储和查询。数据存储周期大于等于三年。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>
            <p:custDataLst>
              <p:tags r:id="rId2"/>
            </p:custDataLst>
          </p:nvPr>
        </p:nvSpPr>
        <p:spPr>
          <a:xfrm>
            <a:off x="1890713" y="1379538"/>
            <a:ext cx="2992437" cy="1239837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等腰三角形 3"/>
          <p:cNvSpPr/>
          <p:nvPr>
            <p:custDataLst>
              <p:tags r:id="rId3"/>
            </p:custDataLst>
          </p:nvPr>
        </p:nvSpPr>
        <p:spPr>
          <a:xfrm>
            <a:off x="3424238" y="1504950"/>
            <a:ext cx="2686050" cy="1114425"/>
          </a:xfrm>
          <a:prstGeom prst="triangl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等腰三角形 4"/>
          <p:cNvSpPr/>
          <p:nvPr>
            <p:custDataLst>
              <p:tags r:id="rId4"/>
            </p:custDataLst>
          </p:nvPr>
        </p:nvSpPr>
        <p:spPr>
          <a:xfrm>
            <a:off x="4722813" y="1011238"/>
            <a:ext cx="3878262" cy="1608137"/>
          </a:xfrm>
          <a:prstGeom prst="triangle">
            <a:avLst/>
          </a:prstGeom>
          <a:solidFill>
            <a:srgbClr val="8EE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>
            <a:off x="6119813" y="1204913"/>
            <a:ext cx="3413125" cy="1414462"/>
          </a:xfrm>
          <a:prstGeom prst="triangle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等腰三角形 6"/>
          <p:cNvSpPr/>
          <p:nvPr>
            <p:custDataLst>
              <p:tags r:id="rId6"/>
            </p:custDataLst>
          </p:nvPr>
        </p:nvSpPr>
        <p:spPr>
          <a:xfrm>
            <a:off x="7515225" y="1379538"/>
            <a:ext cx="2992438" cy="1239837"/>
          </a:xfrm>
          <a:prstGeom prst="triangle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0" y="261778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>
            <p:custDataLst>
              <p:tags r:id="rId8"/>
            </p:custDataLst>
          </p:nvPr>
        </p:nvSpPr>
        <p:spPr>
          <a:xfrm flipV="1">
            <a:off x="2066925" y="4532313"/>
            <a:ext cx="2112963" cy="876300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等腰三角形 14"/>
          <p:cNvSpPr/>
          <p:nvPr>
            <p:custDataLst>
              <p:tags r:id="rId9"/>
            </p:custDataLst>
          </p:nvPr>
        </p:nvSpPr>
        <p:spPr>
          <a:xfrm flipV="1">
            <a:off x="3165475" y="4532313"/>
            <a:ext cx="1898650" cy="787400"/>
          </a:xfrm>
          <a:prstGeom prst="triangl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等腰三角形 15"/>
          <p:cNvSpPr/>
          <p:nvPr>
            <p:custDataLst>
              <p:tags r:id="rId10"/>
            </p:custDataLst>
          </p:nvPr>
        </p:nvSpPr>
        <p:spPr>
          <a:xfrm flipV="1">
            <a:off x="3540125" y="4532313"/>
            <a:ext cx="2740025" cy="1136650"/>
          </a:xfrm>
          <a:prstGeom prst="triangle">
            <a:avLst/>
          </a:prstGeom>
          <a:solidFill>
            <a:srgbClr val="EBF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7" name="等腰三角形 16"/>
          <p:cNvSpPr/>
          <p:nvPr>
            <p:custDataLst>
              <p:tags r:id="rId11"/>
            </p:custDataLst>
          </p:nvPr>
        </p:nvSpPr>
        <p:spPr>
          <a:xfrm flipV="1">
            <a:off x="4899025" y="4532313"/>
            <a:ext cx="1933575" cy="801687"/>
          </a:xfrm>
          <a:prstGeom prst="triangle">
            <a:avLst/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8" name="等腰三角形 17"/>
          <p:cNvSpPr/>
          <p:nvPr>
            <p:custDataLst>
              <p:tags r:id="rId12"/>
            </p:custDataLst>
          </p:nvPr>
        </p:nvSpPr>
        <p:spPr>
          <a:xfrm flipV="1">
            <a:off x="5286375" y="4532313"/>
            <a:ext cx="2114550" cy="876300"/>
          </a:xfrm>
          <a:prstGeom prst="triangle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1" name="等腰三角形 20"/>
          <p:cNvSpPr/>
          <p:nvPr>
            <p:custDataLst>
              <p:tags r:id="rId13"/>
            </p:custDataLst>
          </p:nvPr>
        </p:nvSpPr>
        <p:spPr>
          <a:xfrm flipV="1">
            <a:off x="6240463" y="4532313"/>
            <a:ext cx="2913062" cy="1208087"/>
          </a:xfrm>
          <a:prstGeom prst="triangl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1" name="任意多边形 30"/>
          <p:cNvSpPr/>
          <p:nvPr>
            <p:custDataLst>
              <p:tags r:id="rId14"/>
            </p:custDataLst>
          </p:nvPr>
        </p:nvSpPr>
        <p:spPr>
          <a:xfrm flipV="1">
            <a:off x="8023225" y="4521200"/>
            <a:ext cx="3805238" cy="1744663"/>
          </a:xfrm>
          <a:custGeom>
            <a:avLst/>
            <a:gdLst>
              <a:gd name="connsiteX0" fmla="*/ 0 w 3221146"/>
              <a:gd name="connsiteY0" fmla="*/ 1476375 h 1476375"/>
              <a:gd name="connsiteX1" fmla="*/ 3221146 w 3221146"/>
              <a:gd name="connsiteY1" fmla="*/ 1476375 h 1476375"/>
              <a:gd name="connsiteX2" fmla="*/ 3221146 w 3221146"/>
              <a:gd name="connsiteY2" fmla="*/ 1195172 h 1476375"/>
              <a:gd name="connsiteX3" fmla="*/ 1780100 w 3221146"/>
              <a:gd name="connsiteY3" fmla="*/ 0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1146" h="1476375">
                <a:moveTo>
                  <a:pt x="0" y="1476375"/>
                </a:moveTo>
                <a:lnTo>
                  <a:pt x="3221146" y="1476375"/>
                </a:lnTo>
                <a:lnTo>
                  <a:pt x="3221146" y="1195172"/>
                </a:lnTo>
                <a:lnTo>
                  <a:pt x="1780100" y="0"/>
                </a:lnTo>
                <a:close/>
              </a:path>
            </a:pathLst>
          </a:custGeom>
          <a:solidFill>
            <a:srgbClr val="8EE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0" name="任意多边形 29"/>
          <p:cNvSpPr/>
          <p:nvPr>
            <p:custDataLst>
              <p:tags r:id="rId15"/>
            </p:custDataLst>
          </p:nvPr>
        </p:nvSpPr>
        <p:spPr>
          <a:xfrm flipV="1">
            <a:off x="8672513" y="4578350"/>
            <a:ext cx="1781175" cy="1230313"/>
          </a:xfrm>
          <a:custGeom>
            <a:avLst/>
            <a:gdLst>
              <a:gd name="connsiteX0" fmla="*/ 0 w 1780118"/>
              <a:gd name="connsiteY0" fmla="*/ 1230314 h 1230314"/>
              <a:gd name="connsiteX1" fmla="*/ 1780118 w 1780118"/>
              <a:gd name="connsiteY1" fmla="*/ 1230314 h 1230314"/>
              <a:gd name="connsiteX2" fmla="*/ 1780118 w 1780118"/>
              <a:gd name="connsiteY2" fmla="*/ 246076 h 1230314"/>
              <a:gd name="connsiteX3" fmla="*/ 1483419 w 1780118"/>
              <a:gd name="connsiteY3" fmla="*/ 0 h 123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118" h="1230314">
                <a:moveTo>
                  <a:pt x="0" y="1230314"/>
                </a:moveTo>
                <a:lnTo>
                  <a:pt x="1780118" y="1230314"/>
                </a:lnTo>
                <a:lnTo>
                  <a:pt x="1780118" y="246076"/>
                </a:lnTo>
                <a:lnTo>
                  <a:pt x="1483419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8" name="任意多边形 27"/>
          <p:cNvSpPr/>
          <p:nvPr>
            <p:custDataLst>
              <p:tags r:id="rId16"/>
            </p:custDataLst>
          </p:nvPr>
        </p:nvSpPr>
        <p:spPr>
          <a:xfrm flipV="1">
            <a:off x="730250" y="4545013"/>
            <a:ext cx="3767138" cy="1743075"/>
          </a:xfrm>
          <a:custGeom>
            <a:avLst/>
            <a:gdLst>
              <a:gd name="connsiteX0" fmla="*/ 0 w 3188989"/>
              <a:gd name="connsiteY0" fmla="*/ 1476375 h 1476375"/>
              <a:gd name="connsiteX1" fmla="*/ 3188989 w 3188989"/>
              <a:gd name="connsiteY1" fmla="*/ 1476375 h 1476375"/>
              <a:gd name="connsiteX2" fmla="*/ 1408889 w 3188989"/>
              <a:gd name="connsiteY2" fmla="*/ 0 h 1476375"/>
              <a:gd name="connsiteX3" fmla="*/ 0 w 3188989"/>
              <a:gd name="connsiteY3" fmla="*/ 1168501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8989" h="1476375">
                <a:moveTo>
                  <a:pt x="0" y="1476375"/>
                </a:moveTo>
                <a:lnTo>
                  <a:pt x="3188989" y="1476375"/>
                </a:lnTo>
                <a:lnTo>
                  <a:pt x="1408889" y="0"/>
                </a:lnTo>
                <a:lnTo>
                  <a:pt x="0" y="1168501"/>
                </a:lnTo>
                <a:close/>
              </a:path>
            </a:pathLst>
          </a:custGeom>
          <a:solidFill>
            <a:srgbClr val="94D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9" name="矩形 38"/>
          <p:cNvSpPr/>
          <p:nvPr>
            <p:custDataLst>
              <p:tags r:id="rId17"/>
            </p:custDataLst>
          </p:nvPr>
        </p:nvSpPr>
        <p:spPr>
          <a:xfrm>
            <a:off x="2647950" y="4578033"/>
            <a:ext cx="1951038" cy="1235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noProof="1">
                <a:solidFill>
                  <a:srgbClr val="64670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各地环保部门</a:t>
            </a:r>
          </a:p>
        </p:txBody>
      </p:sp>
      <p:sp>
        <p:nvSpPr>
          <p:cNvPr id="40" name="矩形 39"/>
          <p:cNvSpPr/>
          <p:nvPr>
            <p:custDataLst>
              <p:tags r:id="rId18"/>
            </p:custDataLst>
          </p:nvPr>
        </p:nvSpPr>
        <p:spPr>
          <a:xfrm>
            <a:off x="1246188" y="4708525"/>
            <a:ext cx="17462" cy="1238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4" name="矩形 43"/>
          <p:cNvSpPr/>
          <p:nvPr>
            <p:custDataLst>
              <p:tags r:id="rId19"/>
            </p:custDataLst>
          </p:nvPr>
        </p:nvSpPr>
        <p:spPr>
          <a:xfrm>
            <a:off x="3867150" y="4710113"/>
            <a:ext cx="19050" cy="1238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6" name="矩形 45"/>
          <p:cNvSpPr/>
          <p:nvPr>
            <p:custDataLst>
              <p:tags r:id="rId20"/>
            </p:custDataLst>
          </p:nvPr>
        </p:nvSpPr>
        <p:spPr>
          <a:xfrm>
            <a:off x="6373813" y="4708525"/>
            <a:ext cx="1951037" cy="1235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noProof="1">
                <a:solidFill>
                  <a:srgbClr val="6467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各地各行业的重污染。高能耗的重点监控企业</a:t>
            </a:r>
          </a:p>
        </p:txBody>
      </p:sp>
      <p:sp>
        <p:nvSpPr>
          <p:cNvPr id="47" name="矩形 46"/>
          <p:cNvSpPr/>
          <p:nvPr>
            <p:custDataLst>
              <p:tags r:id="rId21"/>
            </p:custDataLst>
          </p:nvPr>
        </p:nvSpPr>
        <p:spPr>
          <a:xfrm>
            <a:off x="6303963" y="4706938"/>
            <a:ext cx="19050" cy="1238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>
            <p:custDataLst>
              <p:tags r:id="rId22"/>
            </p:custDataLst>
          </p:nvPr>
        </p:nvSpPr>
        <p:spPr>
          <a:xfrm>
            <a:off x="8883650" y="4714875"/>
            <a:ext cx="17463" cy="1238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cxnSp>
        <p:nvCxnSpPr>
          <p:cNvPr id="11" name="直接连接符 10"/>
          <p:cNvCxnSpPr/>
          <p:nvPr>
            <p:custDataLst>
              <p:tags r:id="rId23"/>
            </p:custDataLst>
          </p:nvPr>
        </p:nvCxnSpPr>
        <p:spPr>
          <a:xfrm>
            <a:off x="0" y="4522788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9" name="文本框 4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287713" y="260350"/>
            <a:ext cx="8208962" cy="78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000" dirty="0" smtClean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zh-CN" sz="4000" dirty="0" smtClean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zh-CN" sz="4000" dirty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</a:p>
        </p:txBody>
      </p:sp>
      <p:pic>
        <p:nvPicPr>
          <p:cNvPr id="21532" name="图片 1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240463" y="2635250"/>
            <a:ext cx="24701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3" name="图片 7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2139950" y="2651125"/>
            <a:ext cx="275907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/>
        </p:nvGrpSpPr>
        <p:grpSpPr bwMode="auto">
          <a:xfrm>
            <a:off x="521970" y="1170940"/>
            <a:ext cx="1598930" cy="2484755"/>
            <a:chOff x="1985861" y="1621754"/>
            <a:chExt cx="2289176" cy="2485390"/>
          </a:xfrm>
        </p:grpSpPr>
        <p:sp>
          <p:nvSpPr>
            <p:cNvPr id="23" name="任意多边形 22"/>
            <p:cNvSpPr/>
            <p:nvPr>
              <p:custDataLst>
                <p:tags r:id="rId21"/>
              </p:custDataLst>
            </p:nvPr>
          </p:nvSpPr>
          <p:spPr>
            <a:xfrm>
              <a:off x="2122190" y="1621754"/>
              <a:ext cx="2016518" cy="1400712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51C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/>
              <a:r>
                <a:rPr lang="zh-CN" altLang="en-US" dirty="0" smtClean="0"/>
                <a:t>   </a:t>
              </a:r>
              <a:r>
                <a:rPr lang="en-US" altLang="zh-CN" dirty="0" smtClean="0"/>
                <a:t>1.</a:t>
              </a:r>
              <a:r>
                <a:rPr lang="zh-CN" altLang="en-US" dirty="0" smtClean="0"/>
                <a:t>数据集中采集和分发</a:t>
              </a:r>
              <a:endParaRPr lang="zh-CN" altLang="en-US" sz="2000" dirty="0"/>
            </a:p>
          </p:txBody>
        </p:sp>
        <p:sp>
          <p:nvSpPr>
            <p:cNvPr id="22531" name="矩形 23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985861" y="3101939"/>
              <a:ext cx="2289176" cy="10052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采集器定时上传抄表数据给中心，转发对表的控制命令</a:t>
              </a:r>
            </a:p>
          </p:txBody>
        </p:sp>
      </p:grpSp>
      <p:grpSp>
        <p:nvGrpSpPr>
          <p:cNvPr id="22532" name="组合 4"/>
          <p:cNvGrpSpPr/>
          <p:nvPr/>
        </p:nvGrpSpPr>
        <p:grpSpPr bwMode="auto">
          <a:xfrm>
            <a:off x="4198620" y="4029710"/>
            <a:ext cx="1799590" cy="2692400"/>
            <a:chOff x="4087765" y="1621754"/>
            <a:chExt cx="2847340" cy="2693565"/>
          </a:xfrm>
        </p:grpSpPr>
        <p:sp>
          <p:nvSpPr>
            <p:cNvPr id="27" name="任意多边形 26"/>
            <p:cNvSpPr/>
            <p:nvPr>
              <p:custDataLst>
                <p:tags r:id="rId19"/>
              </p:custDataLst>
            </p:nvPr>
          </p:nvSpPr>
          <p:spPr>
            <a:xfrm>
              <a:off x="4411281" y="1621754"/>
              <a:ext cx="2222412" cy="1400781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49D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8.</a:t>
              </a:r>
              <a:r>
                <a:rPr lang="zh-CN" altLang="en-US" sz="2000" dirty="0"/>
                <a:t>报表中心</a:t>
              </a:r>
            </a:p>
          </p:txBody>
        </p:sp>
        <p:sp>
          <p:nvSpPr>
            <p:cNvPr id="22534" name="矩形 2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087765" y="3101944"/>
              <a:ext cx="2847340" cy="1213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系统提供停限产报表，能耗报表，报警报表，通讯报表等</a:t>
              </a:r>
            </a:p>
          </p:txBody>
        </p:sp>
      </p:grpSp>
      <p:grpSp>
        <p:nvGrpSpPr>
          <p:cNvPr id="22535" name="组合 6"/>
          <p:cNvGrpSpPr/>
          <p:nvPr/>
        </p:nvGrpSpPr>
        <p:grpSpPr bwMode="auto">
          <a:xfrm>
            <a:off x="4311650" y="1170940"/>
            <a:ext cx="1744980" cy="2759075"/>
            <a:chOff x="6816264" y="1621754"/>
            <a:chExt cx="2763818" cy="2760166"/>
          </a:xfrm>
        </p:grpSpPr>
        <p:sp>
          <p:nvSpPr>
            <p:cNvPr id="30" name="任意多边形 29"/>
            <p:cNvSpPr/>
            <p:nvPr>
              <p:custDataLst>
                <p:tags r:id="rId17"/>
              </p:custDataLst>
            </p:nvPr>
          </p:nvSpPr>
          <p:spPr>
            <a:xfrm>
              <a:off x="7084800" y="1621754"/>
              <a:ext cx="2135220" cy="1400729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51C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3.</a:t>
              </a:r>
              <a:r>
                <a:rPr lang="zh-CN" altLang="en-US" sz="2000" dirty="0"/>
                <a:t>数据安全</a:t>
              </a:r>
            </a:p>
          </p:txBody>
        </p:sp>
        <p:sp>
          <p:nvSpPr>
            <p:cNvPr id="22537" name="矩形 3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816264" y="3101889"/>
              <a:ext cx="2763818" cy="12800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数据统一采用无线方式发送，每台网关单独与平台通讯。</a:t>
              </a:r>
            </a:p>
          </p:txBody>
        </p:sp>
      </p:grpSp>
      <p:grpSp>
        <p:nvGrpSpPr>
          <p:cNvPr id="22547" name="组合 1"/>
          <p:cNvGrpSpPr/>
          <p:nvPr/>
        </p:nvGrpSpPr>
        <p:grpSpPr bwMode="auto">
          <a:xfrm>
            <a:off x="8102600" y="1129030"/>
            <a:ext cx="1822450" cy="2681605"/>
            <a:chOff x="6911641" y="1621754"/>
            <a:chExt cx="2546681" cy="2681605"/>
          </a:xfrm>
        </p:grpSpPr>
        <p:sp>
          <p:nvSpPr>
            <p:cNvPr id="9" name="任意多边形 8"/>
            <p:cNvSpPr/>
            <p:nvPr>
              <p:custDataLst>
                <p:tags r:id="rId15"/>
              </p:custDataLst>
            </p:nvPr>
          </p:nvSpPr>
          <p:spPr>
            <a:xfrm>
              <a:off x="7129899" y="1621754"/>
              <a:ext cx="2015217" cy="1400341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51C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5.</a:t>
              </a:r>
              <a:r>
                <a:rPr lang="zh-CN" altLang="en-US" sz="2000" dirty="0"/>
                <a:t>异常处理</a:t>
              </a:r>
            </a:p>
          </p:txBody>
        </p:sp>
        <p:sp>
          <p:nvSpPr>
            <p:cNvPr id="22549" name="矩形 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911641" y="3101939"/>
              <a:ext cx="2546681" cy="12014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对超出计划外的排污或治污设备的启停状态进行预警判断，并执行推送</a:t>
              </a:r>
            </a:p>
          </p:txBody>
        </p:sp>
      </p:grpSp>
      <p:sp>
        <p:nvSpPr>
          <p:cNvPr id="22553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87713" y="260350"/>
            <a:ext cx="8208962" cy="788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4000" dirty="0" smtClean="0">
                <a:solidFill>
                  <a:srgbClr val="0E9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04.</a:t>
            </a:r>
            <a:r>
              <a:rPr lang="zh-CN" altLang="en-US" sz="4000" dirty="0">
                <a:solidFill>
                  <a:srgbClr val="0E9651"/>
                </a:solidFill>
              </a:rPr>
              <a:t>项目需求分析</a:t>
            </a:r>
          </a:p>
        </p:txBody>
      </p:sp>
      <p:grpSp>
        <p:nvGrpSpPr>
          <p:cNvPr id="22538" name="组合 3"/>
          <p:cNvGrpSpPr/>
          <p:nvPr/>
        </p:nvGrpSpPr>
        <p:grpSpPr bwMode="auto">
          <a:xfrm>
            <a:off x="6268085" y="1170940"/>
            <a:ext cx="1611630" cy="2639695"/>
            <a:chOff x="3091689" y="3874480"/>
            <a:chExt cx="2289175" cy="2639695"/>
          </a:xfrm>
        </p:grpSpPr>
        <p:sp>
          <p:nvSpPr>
            <p:cNvPr id="33" name="任意多边形 32"/>
            <p:cNvSpPr/>
            <p:nvPr>
              <p:custDataLst>
                <p:tags r:id="rId13"/>
              </p:custDataLst>
            </p:nvPr>
          </p:nvSpPr>
          <p:spPr>
            <a:xfrm>
              <a:off x="3228276" y="3874480"/>
              <a:ext cx="2016000" cy="1400007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49D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4.</a:t>
              </a:r>
              <a:r>
                <a:rPr lang="zh-CN" altLang="en-US" sz="2000" dirty="0"/>
                <a:t>用电监控</a:t>
              </a:r>
            </a:p>
          </p:txBody>
        </p:sp>
        <p:sp>
          <p:nvSpPr>
            <p:cNvPr id="22540" name="矩形 3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091689" y="5364190"/>
              <a:ext cx="2289175" cy="1149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能够对企业下监管的排污设备和治污设备进行用电监控。</a:t>
              </a:r>
            </a:p>
          </p:txBody>
        </p:sp>
      </p:grpSp>
      <p:grpSp>
        <p:nvGrpSpPr>
          <p:cNvPr id="22541" name="组合 5"/>
          <p:cNvGrpSpPr/>
          <p:nvPr/>
        </p:nvGrpSpPr>
        <p:grpSpPr bwMode="auto">
          <a:xfrm>
            <a:off x="2440305" y="4029710"/>
            <a:ext cx="1632585" cy="2474595"/>
            <a:chOff x="5685682" y="3874480"/>
            <a:chExt cx="2288938" cy="2473588"/>
          </a:xfrm>
        </p:grpSpPr>
        <p:sp>
          <p:nvSpPr>
            <p:cNvPr id="36" name="任意多边形 35"/>
            <p:cNvSpPr/>
            <p:nvPr>
              <p:custDataLst>
                <p:tags r:id="rId11"/>
              </p:custDataLst>
            </p:nvPr>
          </p:nvSpPr>
          <p:spPr>
            <a:xfrm>
              <a:off x="5822255" y="3874480"/>
              <a:ext cx="2015791" cy="1399426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51C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7.</a:t>
              </a:r>
              <a:r>
                <a:rPr lang="zh-CN" altLang="en-US" sz="2000" dirty="0"/>
                <a:t>企业资产管理</a:t>
              </a:r>
            </a:p>
          </p:txBody>
        </p:sp>
        <p:sp>
          <p:nvSpPr>
            <p:cNvPr id="22543" name="矩形 36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685682" y="5363584"/>
              <a:ext cx="2288938" cy="9844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对企业的行业、排污设备、治污设备等所有资产进行管理，用于全盘监管。</a:t>
              </a:r>
            </a:p>
          </p:txBody>
        </p:sp>
      </p:grpSp>
      <p:grpSp>
        <p:nvGrpSpPr>
          <p:cNvPr id="2" name="组合 3"/>
          <p:cNvGrpSpPr/>
          <p:nvPr/>
        </p:nvGrpSpPr>
        <p:grpSpPr bwMode="auto">
          <a:xfrm>
            <a:off x="377190" y="4029710"/>
            <a:ext cx="1901825" cy="2639695"/>
            <a:chOff x="2902277" y="3874480"/>
            <a:chExt cx="2701371" cy="2639695"/>
          </a:xfrm>
        </p:grpSpPr>
        <p:sp>
          <p:nvSpPr>
            <p:cNvPr id="3" name="任意多边形 2"/>
            <p:cNvSpPr/>
            <p:nvPr>
              <p:custDataLst>
                <p:tags r:id="rId9"/>
              </p:custDataLst>
            </p:nvPr>
          </p:nvSpPr>
          <p:spPr>
            <a:xfrm>
              <a:off x="3228276" y="3874480"/>
              <a:ext cx="2016000" cy="1400007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49D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6.</a:t>
              </a:r>
              <a:r>
                <a:rPr lang="zh-CN" altLang="en-US" sz="2000" dirty="0"/>
                <a:t>停限产计划</a:t>
              </a:r>
            </a:p>
          </p:txBody>
        </p:sp>
        <p:sp>
          <p:nvSpPr>
            <p:cNvPr id="4" name="矩形 3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02277" y="5364190"/>
              <a:ext cx="2701371" cy="1149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环保部门能对全区域的企业进行针对性的停产和限产计划，以维护自然环境，减少排放。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220595" y="1170940"/>
            <a:ext cx="1933575" cy="2692400"/>
            <a:chOff x="4087765" y="1621754"/>
            <a:chExt cx="2847340" cy="2693565"/>
          </a:xfrm>
        </p:grpSpPr>
        <p:sp>
          <p:nvSpPr>
            <p:cNvPr id="6" name="任意多边形 5"/>
            <p:cNvSpPr/>
            <p:nvPr>
              <p:custDataLst>
                <p:tags r:id="rId7"/>
              </p:custDataLst>
            </p:nvPr>
          </p:nvSpPr>
          <p:spPr>
            <a:xfrm>
              <a:off x="4411326" y="1621754"/>
              <a:ext cx="2108625" cy="1400781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49D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2.B/S</a:t>
              </a:r>
              <a:r>
                <a:rPr lang="zh-CN" altLang="en-US" sz="2000" dirty="0"/>
                <a:t>管理系统</a:t>
              </a:r>
            </a:p>
          </p:txBody>
        </p:sp>
        <p:sp>
          <p:nvSpPr>
            <p:cNvPr id="7" name="矩形 2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087765" y="3101944"/>
              <a:ext cx="2847340" cy="1213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可通过</a:t>
              </a:r>
              <a:r>
                <a:rPr lang="en-US" altLang="zh-CN" sz="1600" dirty="0"/>
                <a:t>PC</a:t>
              </a:r>
              <a:r>
                <a:rPr lang="zh-CN" altLang="en-US" sz="1600" dirty="0"/>
                <a:t>浏览器、手机，平板等多种终端访问，</a:t>
              </a:r>
              <a:r>
                <a:rPr lang="en-US" altLang="zh-CN" sz="1600" dirty="0"/>
                <a:t>B/S</a:t>
              </a:r>
              <a:r>
                <a:rPr lang="zh-CN" altLang="en-US" sz="1600" dirty="0"/>
                <a:t>架构的预付费管理平台系统</a:t>
              </a:r>
            </a:p>
          </p:txBody>
        </p:sp>
      </p:grpSp>
      <p:grpSp>
        <p:nvGrpSpPr>
          <p:cNvPr id="8" name="组合 6"/>
          <p:cNvGrpSpPr/>
          <p:nvPr/>
        </p:nvGrpSpPr>
        <p:grpSpPr bwMode="auto">
          <a:xfrm>
            <a:off x="6072505" y="4029710"/>
            <a:ext cx="1902460" cy="2759075"/>
            <a:chOff x="6566836" y="1621754"/>
            <a:chExt cx="3291840" cy="2760166"/>
          </a:xfrm>
        </p:grpSpPr>
        <p:sp>
          <p:nvSpPr>
            <p:cNvPr id="10" name="任意多边形 9"/>
            <p:cNvSpPr/>
            <p:nvPr>
              <p:custDataLst>
                <p:tags r:id="rId5"/>
              </p:custDataLst>
            </p:nvPr>
          </p:nvSpPr>
          <p:spPr>
            <a:xfrm>
              <a:off x="7084345" y="1621754"/>
              <a:ext cx="2380980" cy="1400729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51C9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9.</a:t>
              </a:r>
              <a:r>
                <a:rPr lang="zh-CN" altLang="en-US" sz="2000" dirty="0"/>
                <a:t>手机</a:t>
              </a:r>
              <a:r>
                <a:rPr lang="en-US" altLang="zh-CN" sz="2000" dirty="0"/>
                <a:t>APP</a:t>
              </a:r>
            </a:p>
          </p:txBody>
        </p:sp>
        <p:sp>
          <p:nvSpPr>
            <p:cNvPr id="11" name="矩形 30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566836" y="3101889"/>
              <a:ext cx="3291840" cy="12800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提供安卓和苹果版本的用户手机</a:t>
              </a:r>
              <a:r>
                <a:rPr lang="en-US" altLang="zh-CN" sz="1600" dirty="0"/>
                <a:t>APP</a:t>
              </a:r>
              <a:r>
                <a:rPr lang="zh-CN" altLang="en-US" sz="1600" dirty="0"/>
                <a:t>，监控数据、查询报表，接收异常推送等功能</a:t>
              </a:r>
            </a:p>
          </p:txBody>
        </p:sp>
      </p:grpSp>
      <p:grpSp>
        <p:nvGrpSpPr>
          <p:cNvPr id="15" name="组合 3"/>
          <p:cNvGrpSpPr/>
          <p:nvPr/>
        </p:nvGrpSpPr>
        <p:grpSpPr bwMode="auto">
          <a:xfrm>
            <a:off x="8186420" y="4029710"/>
            <a:ext cx="1611630" cy="2639695"/>
            <a:chOff x="3091689" y="3874480"/>
            <a:chExt cx="2289175" cy="2639695"/>
          </a:xfrm>
        </p:grpSpPr>
        <p:sp>
          <p:nvSpPr>
            <p:cNvPr id="16" name="任意多边形 15"/>
            <p:cNvSpPr/>
            <p:nvPr>
              <p:custDataLst>
                <p:tags r:id="rId3"/>
              </p:custDataLst>
            </p:nvPr>
          </p:nvSpPr>
          <p:spPr>
            <a:xfrm>
              <a:off x="3228276" y="3874480"/>
              <a:ext cx="2016000" cy="1400007"/>
            </a:xfrm>
            <a:custGeom>
              <a:avLst/>
              <a:gdLst>
                <a:gd name="connsiteX0" fmla="*/ 339349 w 1283800"/>
                <a:gd name="connsiteY0" fmla="*/ 0 h 1283250"/>
                <a:gd name="connsiteX1" fmla="*/ 365069 w 1283800"/>
                <a:gd name="connsiteY1" fmla="*/ 13960 h 1283250"/>
                <a:gd name="connsiteX2" fmla="*/ 641900 w 1283800"/>
                <a:gd name="connsiteY2" fmla="*/ 69850 h 1283250"/>
                <a:gd name="connsiteX3" fmla="*/ 918731 w 1283800"/>
                <a:gd name="connsiteY3" fmla="*/ 13960 h 1283250"/>
                <a:gd name="connsiteX4" fmla="*/ 944451 w 1283800"/>
                <a:gd name="connsiteY4" fmla="*/ 0 h 1283250"/>
                <a:gd name="connsiteX5" fmla="*/ 1039539 w 1283800"/>
                <a:gd name="connsiteY5" fmla="*/ 51612 h 1283250"/>
                <a:gd name="connsiteX6" fmla="*/ 1267262 w 1283800"/>
                <a:gd name="connsiteY6" fmla="*/ 302350 h 1283250"/>
                <a:gd name="connsiteX7" fmla="*/ 1283800 w 1283800"/>
                <a:gd name="connsiteY7" fmla="*/ 337786 h 1283250"/>
                <a:gd name="connsiteX8" fmla="*/ 1269290 w 1283800"/>
                <a:gd name="connsiteY8" fmla="*/ 364519 h 1283250"/>
                <a:gd name="connsiteX9" fmla="*/ 1213400 w 1283800"/>
                <a:gd name="connsiteY9" fmla="*/ 641350 h 1283250"/>
                <a:gd name="connsiteX10" fmla="*/ 1269290 w 1283800"/>
                <a:gd name="connsiteY10" fmla="*/ 918181 h 1283250"/>
                <a:gd name="connsiteX11" fmla="*/ 1283800 w 1283800"/>
                <a:gd name="connsiteY11" fmla="*/ 944915 h 1283250"/>
                <a:gd name="connsiteX12" fmla="*/ 1267262 w 1283800"/>
                <a:gd name="connsiteY12" fmla="*/ 980350 h 1283250"/>
                <a:gd name="connsiteX13" fmla="*/ 1039539 w 1283800"/>
                <a:gd name="connsiteY13" fmla="*/ 1231088 h 1283250"/>
                <a:gd name="connsiteX14" fmla="*/ 944451 w 1283800"/>
                <a:gd name="connsiteY14" fmla="*/ 1282700 h 1283250"/>
                <a:gd name="connsiteX15" fmla="*/ 918731 w 1283800"/>
                <a:gd name="connsiteY15" fmla="*/ 1268740 h 1283250"/>
                <a:gd name="connsiteX16" fmla="*/ 641900 w 1283800"/>
                <a:gd name="connsiteY16" fmla="*/ 1212850 h 1283250"/>
                <a:gd name="connsiteX17" fmla="*/ 365069 w 1283800"/>
                <a:gd name="connsiteY17" fmla="*/ 1268740 h 1283250"/>
                <a:gd name="connsiteX18" fmla="*/ 338336 w 1283800"/>
                <a:gd name="connsiteY18" fmla="*/ 1283250 h 1283250"/>
                <a:gd name="connsiteX19" fmla="*/ 302900 w 1283800"/>
                <a:gd name="connsiteY19" fmla="*/ 1266712 h 1283250"/>
                <a:gd name="connsiteX20" fmla="*/ 52162 w 1283800"/>
                <a:gd name="connsiteY20" fmla="*/ 1038989 h 1283250"/>
                <a:gd name="connsiteX21" fmla="*/ 550 w 1283800"/>
                <a:gd name="connsiteY21" fmla="*/ 943901 h 1283250"/>
                <a:gd name="connsiteX22" fmla="*/ 14510 w 1283800"/>
                <a:gd name="connsiteY22" fmla="*/ 918181 h 1283250"/>
                <a:gd name="connsiteX23" fmla="*/ 70400 w 1283800"/>
                <a:gd name="connsiteY23" fmla="*/ 641350 h 1283250"/>
                <a:gd name="connsiteX24" fmla="*/ 14510 w 1283800"/>
                <a:gd name="connsiteY24" fmla="*/ 364519 h 1283250"/>
                <a:gd name="connsiteX25" fmla="*/ 0 w 1283800"/>
                <a:gd name="connsiteY25" fmla="*/ 337786 h 1283250"/>
                <a:gd name="connsiteX26" fmla="*/ 16538 w 1283800"/>
                <a:gd name="connsiteY26" fmla="*/ 302350 h 1283250"/>
                <a:gd name="connsiteX27" fmla="*/ 244262 w 1283800"/>
                <a:gd name="connsiteY27" fmla="*/ 51612 h 128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3800" h="1283250">
                  <a:moveTo>
                    <a:pt x="339349" y="0"/>
                  </a:moveTo>
                  <a:lnTo>
                    <a:pt x="365069" y="13960"/>
                  </a:lnTo>
                  <a:cubicBezTo>
                    <a:pt x="450155" y="49949"/>
                    <a:pt x="543704" y="69850"/>
                    <a:pt x="641900" y="69850"/>
                  </a:cubicBezTo>
                  <a:cubicBezTo>
                    <a:pt x="740096" y="69850"/>
                    <a:pt x="833644" y="49949"/>
                    <a:pt x="918731" y="13960"/>
                  </a:cubicBezTo>
                  <a:lnTo>
                    <a:pt x="944451" y="0"/>
                  </a:lnTo>
                  <a:lnTo>
                    <a:pt x="1039539" y="51612"/>
                  </a:lnTo>
                  <a:cubicBezTo>
                    <a:pt x="1134129" y="115516"/>
                    <a:pt x="1212519" y="201578"/>
                    <a:pt x="1267262" y="302350"/>
                  </a:cubicBezTo>
                  <a:lnTo>
                    <a:pt x="1283800" y="337786"/>
                  </a:lnTo>
                  <a:lnTo>
                    <a:pt x="1269290" y="364519"/>
                  </a:lnTo>
                  <a:cubicBezTo>
                    <a:pt x="1233301" y="449606"/>
                    <a:pt x="1213400" y="543154"/>
                    <a:pt x="1213400" y="641350"/>
                  </a:cubicBezTo>
                  <a:cubicBezTo>
                    <a:pt x="1213400" y="739546"/>
                    <a:pt x="1233301" y="833095"/>
                    <a:pt x="1269290" y="918181"/>
                  </a:cubicBezTo>
                  <a:lnTo>
                    <a:pt x="1283800" y="944915"/>
                  </a:lnTo>
                  <a:lnTo>
                    <a:pt x="1267262" y="980350"/>
                  </a:lnTo>
                  <a:cubicBezTo>
                    <a:pt x="1212519" y="1081123"/>
                    <a:pt x="1134129" y="1167184"/>
                    <a:pt x="1039539" y="1231088"/>
                  </a:cubicBezTo>
                  <a:lnTo>
                    <a:pt x="944451" y="1282700"/>
                  </a:lnTo>
                  <a:lnTo>
                    <a:pt x="918731" y="1268740"/>
                  </a:lnTo>
                  <a:cubicBezTo>
                    <a:pt x="833644" y="1232751"/>
                    <a:pt x="740096" y="1212850"/>
                    <a:pt x="641900" y="1212850"/>
                  </a:cubicBezTo>
                  <a:cubicBezTo>
                    <a:pt x="543704" y="1212850"/>
                    <a:pt x="450155" y="1232751"/>
                    <a:pt x="365069" y="1268740"/>
                  </a:cubicBezTo>
                  <a:lnTo>
                    <a:pt x="338336" y="1283250"/>
                  </a:lnTo>
                  <a:lnTo>
                    <a:pt x="302900" y="1266712"/>
                  </a:lnTo>
                  <a:cubicBezTo>
                    <a:pt x="202128" y="1211969"/>
                    <a:pt x="116066" y="1133579"/>
                    <a:pt x="52162" y="1038989"/>
                  </a:cubicBezTo>
                  <a:lnTo>
                    <a:pt x="550" y="943901"/>
                  </a:lnTo>
                  <a:lnTo>
                    <a:pt x="14510" y="918181"/>
                  </a:lnTo>
                  <a:cubicBezTo>
                    <a:pt x="50499" y="833095"/>
                    <a:pt x="70400" y="739546"/>
                    <a:pt x="70400" y="641350"/>
                  </a:cubicBezTo>
                  <a:cubicBezTo>
                    <a:pt x="70400" y="543154"/>
                    <a:pt x="50499" y="449606"/>
                    <a:pt x="14510" y="364519"/>
                  </a:cubicBezTo>
                  <a:lnTo>
                    <a:pt x="0" y="337786"/>
                  </a:lnTo>
                  <a:lnTo>
                    <a:pt x="16538" y="302350"/>
                  </a:lnTo>
                  <a:cubicBezTo>
                    <a:pt x="71281" y="201578"/>
                    <a:pt x="149672" y="115516"/>
                    <a:pt x="244262" y="51612"/>
                  </a:cubicBezTo>
                  <a:close/>
                </a:path>
              </a:pathLst>
            </a:custGeom>
            <a:solidFill>
              <a:srgbClr val="49D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/>
              <a:r>
                <a:rPr lang="en-US" altLang="zh-CN" sz="2000" dirty="0"/>
                <a:t>10.</a:t>
              </a:r>
              <a:r>
                <a:rPr lang="zh-CN" altLang="en-US" sz="2000" dirty="0"/>
                <a:t>统计分析</a:t>
              </a:r>
            </a:p>
          </p:txBody>
        </p:sp>
        <p:sp>
          <p:nvSpPr>
            <p:cNvPr id="17" name="矩形 3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091689" y="5364190"/>
              <a:ext cx="2289175" cy="1149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zh-CN" altLang="en-US" sz="1600" dirty="0"/>
                <a:t>产污分析、减产减排分析等。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5"/>
          <p:cNvSpPr/>
          <p:nvPr>
            <p:custDataLst>
              <p:tags r:id="rId2"/>
            </p:custDataLst>
          </p:nvPr>
        </p:nvSpPr>
        <p:spPr>
          <a:xfrm rot="5400000">
            <a:off x="369888" y="2328863"/>
            <a:ext cx="4448175" cy="2073275"/>
          </a:xfrm>
          <a:prstGeom prst="triangle">
            <a:avLst>
              <a:gd name="adj" fmla="val 50000"/>
            </a:avLst>
          </a:prstGeom>
          <a:solidFill>
            <a:srgbClr val="7BC489"/>
          </a:solidFill>
          <a:ln w="9525">
            <a:noFill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0" name="文本框 8"/>
          <p:cNvSpPr txBox="1"/>
          <p:nvPr>
            <p:custDataLst>
              <p:tags r:id="rId3"/>
            </p:custDataLst>
          </p:nvPr>
        </p:nvSpPr>
        <p:spPr>
          <a:xfrm>
            <a:off x="1557338" y="2741613"/>
            <a:ext cx="2003425" cy="1241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整体结构</a:t>
            </a:r>
          </a:p>
          <a:p>
            <a:r>
              <a:rPr lang="en-US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600" dirty="0" smtClean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</a:t>
            </a:r>
            <a:r>
              <a:rPr lang="zh-CN" altLang="en-US" sz="2600" dirty="0" smtClean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免布线分体式</a:t>
            </a:r>
            <a:r>
              <a:rPr lang="zh-CN" altLang="zh-CN" sz="2600" dirty="0" smtClean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en-US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pSp>
        <p:nvGrpSpPr>
          <p:cNvPr id="61442" name="组合 2"/>
          <p:cNvGrpSpPr/>
          <p:nvPr/>
        </p:nvGrpSpPr>
        <p:grpSpPr>
          <a:xfrm>
            <a:off x="4460558" y="987552"/>
            <a:ext cx="4714708" cy="4349968"/>
            <a:chOff x="1989138" y="769938"/>
            <a:chExt cx="4837112" cy="4462462"/>
          </a:xfrm>
        </p:grpSpPr>
        <p:sp>
          <p:nvSpPr>
            <p:cNvPr id="21" name="矩形 20"/>
            <p:cNvSpPr/>
            <p:nvPr/>
          </p:nvSpPr>
          <p:spPr bwMode="auto">
            <a:xfrm>
              <a:off x="2178050" y="2597150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2178050" y="3025775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2178050" y="2185988"/>
              <a:ext cx="1079500" cy="36036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 bwMode="auto">
            <a:xfrm>
              <a:off x="4486706" y="2115933"/>
              <a:ext cx="2025710" cy="1027111"/>
              <a:chOff x="3929058" y="3786190"/>
              <a:chExt cx="1643074" cy="785819"/>
            </a:xfrm>
            <a:solidFill>
              <a:srgbClr val="F79333"/>
            </a:solidFill>
          </p:grpSpPr>
          <p:sp>
            <p:nvSpPr>
              <p:cNvPr id="77" name="椭圆 76"/>
              <p:cNvSpPr/>
              <p:nvPr/>
            </p:nvSpPr>
            <p:spPr>
              <a:xfrm>
                <a:off x="4272510" y="3786190"/>
                <a:ext cx="824285" cy="7203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929058" y="3982645"/>
                <a:ext cx="824285" cy="589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786314" y="3929066"/>
                <a:ext cx="618213" cy="5238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890723" y="4113614"/>
                <a:ext cx="681409" cy="45839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4272510" y="4179099"/>
                <a:ext cx="1013870" cy="3929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1447" name="组合 90"/>
            <p:cNvGrpSpPr/>
            <p:nvPr/>
          </p:nvGrpSpPr>
          <p:grpSpPr>
            <a:xfrm>
              <a:off x="4425950" y="769938"/>
              <a:ext cx="2400300" cy="996950"/>
              <a:chOff x="1004915" y="2653076"/>
              <a:chExt cx="7496175" cy="2886075"/>
            </a:xfrm>
          </p:grpSpPr>
          <p:pic>
            <p:nvPicPr>
              <p:cNvPr id="61484" name="Picture 2" descr="C:\Users\SYS-LinLiQ\Desktop\fff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4915" y="2653076"/>
                <a:ext cx="7496175" cy="28860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5" name="Picture 5" descr="C:\Users\SYS-LinLiQ\Desktop\QQ截图20160721104155.jp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33728" y="2844498"/>
                <a:ext cx="2709881" cy="15564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6" name="Picture 6" descr="C:\Users\SYS-LinLiQ\Desktop\QQ截图20160721104313.jp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10444" y="4043736"/>
                <a:ext cx="1428759" cy="10557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7" name="Picture 8" descr="C:\Users\SYS-LinLiQ\Desktop\QQ截图20160721104411.jp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79853" y="4219950"/>
                <a:ext cx="525155" cy="92869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cxnSp>
          <p:nvCxnSpPr>
            <p:cNvPr id="29" name="直接箭头连接符 28"/>
            <p:cNvCxnSpPr/>
            <p:nvPr/>
          </p:nvCxnSpPr>
          <p:spPr bwMode="auto">
            <a:xfrm flipV="1">
              <a:off x="5557838" y="1766888"/>
              <a:ext cx="0" cy="309562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449" name="TextBox 77"/>
            <p:cNvSpPr txBox="1"/>
            <p:nvPr/>
          </p:nvSpPr>
          <p:spPr>
            <a:xfrm>
              <a:off x="4425950" y="2533650"/>
              <a:ext cx="2119313" cy="4499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lang="zh-CN" altLang="en-US" sz="1500" dirty="0" smtClean="0">
                  <a:solidFill>
                    <a:schemeClr val="bg1"/>
                  </a:solidFill>
                </a:rPr>
                <a:t>环保用电管理平台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61450" name="TextBox 86"/>
            <p:cNvSpPr txBox="1"/>
            <p:nvPr/>
          </p:nvSpPr>
          <p:spPr>
            <a:xfrm>
              <a:off x="2178050" y="2179638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数据服务器</a:t>
              </a:r>
            </a:p>
          </p:txBody>
        </p:sp>
        <p:sp>
          <p:nvSpPr>
            <p:cNvPr id="61451" name="TextBox 87"/>
            <p:cNvSpPr txBox="1"/>
            <p:nvPr/>
          </p:nvSpPr>
          <p:spPr>
            <a:xfrm>
              <a:off x="2178050" y="2608263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应用服务器</a:t>
              </a:r>
            </a:p>
          </p:txBody>
        </p:sp>
        <p:sp>
          <p:nvSpPr>
            <p:cNvPr id="61452" name="TextBox 88"/>
            <p:cNvSpPr txBox="1"/>
            <p:nvPr/>
          </p:nvSpPr>
          <p:spPr>
            <a:xfrm>
              <a:off x="2178050" y="2997200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</a:rPr>
                <a:t>Web</a:t>
              </a:r>
              <a:r>
                <a:rPr lang="zh-CN" altLang="en-US" sz="1200" dirty="0">
                  <a:solidFill>
                    <a:schemeClr val="bg1"/>
                  </a:solidFill>
                </a:rPr>
                <a:t>服务器</a:t>
              </a: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2028825" y="909638"/>
              <a:ext cx="1243013" cy="79851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54" name="TextBox 94"/>
            <p:cNvSpPr txBox="1"/>
            <p:nvPr/>
          </p:nvSpPr>
          <p:spPr>
            <a:xfrm>
              <a:off x="2233613" y="1327150"/>
              <a:ext cx="1079500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第三方服务</a:t>
              </a: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116138" y="2127250"/>
              <a:ext cx="1189037" cy="1292225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1989138" y="831850"/>
              <a:ext cx="1316037" cy="935038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457" name="Picture 6" descr="C:\Users\SYS-LinLiQ\Desktop\Contacts-100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82850" y="969963"/>
              <a:ext cx="396875" cy="39687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9" name="直接箭头连接符 38"/>
            <p:cNvCxnSpPr/>
            <p:nvPr/>
          </p:nvCxnSpPr>
          <p:spPr bwMode="auto">
            <a:xfrm rot="2700000" flipH="1" flipV="1">
              <a:off x="4832351" y="1974851"/>
              <a:ext cx="252412" cy="1587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 bwMode="auto">
            <a:xfrm rot="18900000" flipV="1">
              <a:off x="6002338" y="1974850"/>
              <a:ext cx="252412" cy="1588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 bwMode="auto">
            <a:xfrm rot="5400000" flipH="1" flipV="1">
              <a:off x="2592388" y="1974851"/>
              <a:ext cx="250825" cy="0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461" name="组合 156"/>
            <p:cNvGrpSpPr/>
            <p:nvPr/>
          </p:nvGrpSpPr>
          <p:grpSpPr>
            <a:xfrm>
              <a:off x="4311650" y="3508375"/>
              <a:ext cx="355600" cy="344488"/>
              <a:chOff x="4574240" y="3847863"/>
              <a:chExt cx="252000" cy="252000"/>
            </a:xfrm>
          </p:grpSpPr>
          <p:sp>
            <p:nvSpPr>
              <p:cNvPr id="70" name="弧形 69"/>
              <p:cNvSpPr/>
              <p:nvPr/>
            </p:nvSpPr>
            <p:spPr>
              <a:xfrm rot="18974220">
                <a:off x="4574240" y="3849025"/>
                <a:ext cx="253125" cy="250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弧形 70"/>
              <p:cNvSpPr/>
              <p:nvPr/>
            </p:nvSpPr>
            <p:spPr>
              <a:xfrm rot="18974220">
                <a:off x="4645115" y="3937283"/>
                <a:ext cx="111375" cy="105677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弧形 71"/>
              <p:cNvSpPr/>
              <p:nvPr/>
            </p:nvSpPr>
            <p:spPr>
              <a:xfrm rot="18974220">
                <a:off x="4607990" y="3895476"/>
                <a:ext cx="180000" cy="178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8" name="矩形 57"/>
            <p:cNvSpPr/>
            <p:nvPr/>
          </p:nvSpPr>
          <p:spPr bwMode="auto">
            <a:xfrm>
              <a:off x="2178050" y="4411663"/>
              <a:ext cx="1079500" cy="36036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矩形 58"/>
            <p:cNvSpPr/>
            <p:nvPr/>
          </p:nvSpPr>
          <p:spPr bwMode="auto">
            <a:xfrm>
              <a:off x="2178050" y="4827588"/>
              <a:ext cx="1079500" cy="36036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2178050" y="4013200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67" name="TextBox 86"/>
            <p:cNvSpPr txBox="1"/>
            <p:nvPr/>
          </p:nvSpPr>
          <p:spPr>
            <a:xfrm>
              <a:off x="2178050" y="4005263"/>
              <a:ext cx="1019175" cy="34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ctr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多功能仪表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1468" name="TextBox 87"/>
            <p:cNvSpPr txBox="1"/>
            <p:nvPr/>
          </p:nvSpPr>
          <p:spPr>
            <a:xfrm>
              <a:off x="2178050" y="4395788"/>
              <a:ext cx="1019175" cy="34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ctr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LORA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无线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1469" name="TextBox 88"/>
            <p:cNvSpPr txBox="1"/>
            <p:nvPr/>
          </p:nvSpPr>
          <p:spPr>
            <a:xfrm>
              <a:off x="2178050" y="4827588"/>
              <a:ext cx="1019175" cy="34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ctr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2G/4G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网关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116138" y="3967163"/>
              <a:ext cx="1189037" cy="1265237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1473" name="组合 156"/>
            <p:cNvGrpSpPr/>
            <p:nvPr/>
          </p:nvGrpSpPr>
          <p:grpSpPr>
            <a:xfrm>
              <a:off x="6115050" y="3521075"/>
              <a:ext cx="355600" cy="344488"/>
              <a:chOff x="4574240" y="3847863"/>
              <a:chExt cx="252000" cy="252000"/>
            </a:xfrm>
          </p:grpSpPr>
          <p:sp>
            <p:nvSpPr>
              <p:cNvPr id="62" name="弧形 61"/>
              <p:cNvSpPr/>
              <p:nvPr/>
            </p:nvSpPr>
            <p:spPr>
              <a:xfrm rot="18974220">
                <a:off x="4574240" y="3849025"/>
                <a:ext cx="253125" cy="250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 rot="18974220">
                <a:off x="4645115" y="3937283"/>
                <a:ext cx="111375" cy="105677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弧形 64"/>
              <p:cNvSpPr/>
              <p:nvPr/>
            </p:nvSpPr>
            <p:spPr>
              <a:xfrm rot="18974220">
                <a:off x="4607990" y="3895476"/>
                <a:ext cx="180000" cy="178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84" y="5012716"/>
            <a:ext cx="1493520" cy="11537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046" y="4995899"/>
            <a:ext cx="1493520" cy="11537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585" y="3406683"/>
            <a:ext cx="579304" cy="757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27" y="3994517"/>
            <a:ext cx="349386" cy="599268"/>
          </a:xfrm>
          <a:prstGeom prst="rect">
            <a:avLst/>
          </a:prstGeom>
        </p:spPr>
      </p:pic>
      <p:sp>
        <p:nvSpPr>
          <p:cNvPr id="69" name="TextBox 190"/>
          <p:cNvSpPr txBox="1"/>
          <p:nvPr/>
        </p:nvSpPr>
        <p:spPr>
          <a:xfrm>
            <a:off x="8434089" y="3359476"/>
            <a:ext cx="779993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171450" lvl="0" indent="-171450" algn="just">
              <a:lnSpc>
                <a:spcPts val="1800"/>
              </a:lnSpc>
              <a:spcBef>
                <a:spcPts val="1000"/>
              </a:spcBef>
              <a:buNone/>
            </a:pPr>
            <a:r>
              <a:rPr lang="en-US" altLang="zh-CN" sz="1000" dirty="0"/>
              <a:t>2G/4G</a:t>
            </a:r>
          </a:p>
        </p:txBody>
      </p:sp>
      <p:sp>
        <p:nvSpPr>
          <p:cNvPr id="73" name="TextBox 190"/>
          <p:cNvSpPr txBox="1"/>
          <p:nvPr/>
        </p:nvSpPr>
        <p:spPr>
          <a:xfrm>
            <a:off x="8582755" y="4569538"/>
            <a:ext cx="779993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171450" lvl="0" indent="-171450" algn="just">
              <a:lnSpc>
                <a:spcPts val="1800"/>
              </a:lnSpc>
              <a:spcBef>
                <a:spcPts val="1000"/>
              </a:spcBef>
              <a:buNone/>
            </a:pPr>
            <a:r>
              <a:rPr lang="en-US" altLang="zh-CN" sz="1000" dirty="0" err="1" smtClean="0"/>
              <a:t>LoRa</a:t>
            </a:r>
            <a:endParaRPr lang="en-US" altLang="zh-CN" sz="1000" dirty="0"/>
          </a:p>
        </p:txBody>
      </p:sp>
      <p:sp>
        <p:nvSpPr>
          <p:cNvPr id="74" name="TextBox 190"/>
          <p:cNvSpPr txBox="1"/>
          <p:nvPr/>
        </p:nvSpPr>
        <p:spPr>
          <a:xfrm>
            <a:off x="7002390" y="4565586"/>
            <a:ext cx="779993" cy="323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171450" lvl="0" indent="-171450" algn="just">
              <a:lnSpc>
                <a:spcPts val="1800"/>
              </a:lnSpc>
              <a:spcBef>
                <a:spcPts val="1000"/>
              </a:spcBef>
              <a:buNone/>
            </a:pPr>
            <a:r>
              <a:rPr lang="en-US" altLang="zh-CN" sz="1000" dirty="0" err="1" smtClean="0"/>
              <a:t>LoRa</a:t>
            </a:r>
            <a:endParaRPr lang="en-US" altLang="zh-CN" sz="1000" dirty="0"/>
          </a:p>
        </p:txBody>
      </p:sp>
      <p:cxnSp>
        <p:nvCxnSpPr>
          <p:cNvPr id="16" name="直接箭头连接符 15"/>
          <p:cNvCxnSpPr>
            <a:stCxn id="4" idx="1"/>
            <a:endCxn id="3" idx="2"/>
          </p:cNvCxnSpPr>
          <p:nvPr/>
        </p:nvCxnSpPr>
        <p:spPr bwMode="auto">
          <a:xfrm flipH="1" flipV="1">
            <a:off x="8061237" y="4163713"/>
            <a:ext cx="564190" cy="130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76" name="TextBox 190"/>
          <p:cNvSpPr txBox="1"/>
          <p:nvPr/>
        </p:nvSpPr>
        <p:spPr>
          <a:xfrm>
            <a:off x="7085590" y="3610045"/>
            <a:ext cx="779993" cy="293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171450" lvl="0" indent="-171450" algn="just">
              <a:lnSpc>
                <a:spcPts val="1800"/>
              </a:lnSpc>
              <a:spcBef>
                <a:spcPts val="1000"/>
              </a:spcBef>
              <a:buNone/>
            </a:pPr>
            <a:r>
              <a:rPr lang="zh-CN" altLang="en-US" sz="1000" dirty="0" smtClean="0"/>
              <a:t>网关</a:t>
            </a:r>
            <a:endParaRPr lang="en-US" altLang="zh-CN" sz="1000" dirty="0"/>
          </a:p>
        </p:txBody>
      </p:sp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5"/>
          <p:cNvSpPr/>
          <p:nvPr>
            <p:custDataLst>
              <p:tags r:id="rId2"/>
            </p:custDataLst>
          </p:nvPr>
        </p:nvSpPr>
        <p:spPr>
          <a:xfrm rot="5400000">
            <a:off x="369888" y="2328863"/>
            <a:ext cx="4448175" cy="2073275"/>
          </a:xfrm>
          <a:prstGeom prst="triangle">
            <a:avLst>
              <a:gd name="adj" fmla="val 50000"/>
            </a:avLst>
          </a:prstGeom>
          <a:solidFill>
            <a:srgbClr val="7BC489"/>
          </a:solidFill>
          <a:ln w="9525">
            <a:noFill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0" name="文本框 8"/>
          <p:cNvSpPr txBox="1"/>
          <p:nvPr>
            <p:custDataLst>
              <p:tags r:id="rId3"/>
            </p:custDataLst>
          </p:nvPr>
        </p:nvSpPr>
        <p:spPr>
          <a:xfrm>
            <a:off x="1557338" y="2741613"/>
            <a:ext cx="2003425" cy="1241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整体结构</a:t>
            </a:r>
          </a:p>
          <a:p>
            <a:r>
              <a:rPr lang="en-US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无线一体化仪表方案</a:t>
            </a:r>
            <a:r>
              <a:rPr lang="en-US" altLang="zh-CN" sz="2600" dirty="0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pSp>
        <p:nvGrpSpPr>
          <p:cNvPr id="61442" name="组合 2"/>
          <p:cNvGrpSpPr/>
          <p:nvPr/>
        </p:nvGrpSpPr>
        <p:grpSpPr>
          <a:xfrm>
            <a:off x="4192334" y="1511808"/>
            <a:ext cx="4911521" cy="4602036"/>
            <a:chOff x="1989138" y="769938"/>
            <a:chExt cx="5039035" cy="4721049"/>
          </a:xfrm>
        </p:grpSpPr>
        <p:sp>
          <p:nvSpPr>
            <p:cNvPr id="21" name="矩形 20"/>
            <p:cNvSpPr/>
            <p:nvPr/>
          </p:nvSpPr>
          <p:spPr bwMode="auto">
            <a:xfrm>
              <a:off x="2178050" y="2597150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2178050" y="3025775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2178050" y="2185988"/>
              <a:ext cx="1079500" cy="36036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 bwMode="auto">
            <a:xfrm>
              <a:off x="4486706" y="2115933"/>
              <a:ext cx="2025710" cy="1027111"/>
              <a:chOff x="3929058" y="3786190"/>
              <a:chExt cx="1643074" cy="785819"/>
            </a:xfrm>
            <a:solidFill>
              <a:srgbClr val="F79333"/>
            </a:solidFill>
          </p:grpSpPr>
          <p:sp>
            <p:nvSpPr>
              <p:cNvPr id="77" name="椭圆 76"/>
              <p:cNvSpPr/>
              <p:nvPr/>
            </p:nvSpPr>
            <p:spPr>
              <a:xfrm>
                <a:off x="4272510" y="3786190"/>
                <a:ext cx="824285" cy="7203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929058" y="3982645"/>
                <a:ext cx="824285" cy="589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786314" y="3929066"/>
                <a:ext cx="618213" cy="5238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890723" y="4113614"/>
                <a:ext cx="681409" cy="45839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4272510" y="4179099"/>
                <a:ext cx="1013870" cy="3929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1447" name="组合 90"/>
            <p:cNvGrpSpPr/>
            <p:nvPr/>
          </p:nvGrpSpPr>
          <p:grpSpPr>
            <a:xfrm>
              <a:off x="4425950" y="769938"/>
              <a:ext cx="2400300" cy="996950"/>
              <a:chOff x="1004915" y="2653076"/>
              <a:chExt cx="7496175" cy="2886075"/>
            </a:xfrm>
          </p:grpSpPr>
          <p:pic>
            <p:nvPicPr>
              <p:cNvPr id="61484" name="Picture 2" descr="C:\Users\SYS-LinLiQ\Desktop\fff.jp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4915" y="2653076"/>
                <a:ext cx="7496175" cy="28860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5" name="Picture 5" descr="C:\Users\SYS-LinLiQ\Desktop\QQ截图20160721104155.jp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33728" y="2844498"/>
                <a:ext cx="2709881" cy="15564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6" name="Picture 6" descr="C:\Users\SYS-LinLiQ\Desktop\QQ截图20160721104313.jp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10444" y="4043736"/>
                <a:ext cx="1428759" cy="105575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487" name="Picture 8" descr="C:\Users\SYS-LinLiQ\Desktop\QQ截图20160721104411.jp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79853" y="4219950"/>
                <a:ext cx="525155" cy="92869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cxnSp>
          <p:nvCxnSpPr>
            <p:cNvPr id="29" name="直接箭头连接符 28"/>
            <p:cNvCxnSpPr/>
            <p:nvPr/>
          </p:nvCxnSpPr>
          <p:spPr bwMode="auto">
            <a:xfrm flipV="1">
              <a:off x="5557838" y="1766888"/>
              <a:ext cx="0" cy="309562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449" name="TextBox 77"/>
            <p:cNvSpPr txBox="1"/>
            <p:nvPr/>
          </p:nvSpPr>
          <p:spPr>
            <a:xfrm>
              <a:off x="4425950" y="2533650"/>
              <a:ext cx="2119313" cy="4499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lang="zh-CN" altLang="en-US" sz="1500" dirty="0" smtClean="0">
                  <a:solidFill>
                    <a:schemeClr val="bg1"/>
                  </a:solidFill>
                </a:rPr>
                <a:t>环保用电管理平台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61450" name="TextBox 86"/>
            <p:cNvSpPr txBox="1"/>
            <p:nvPr/>
          </p:nvSpPr>
          <p:spPr>
            <a:xfrm>
              <a:off x="2178050" y="2179638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数据服务器</a:t>
              </a:r>
            </a:p>
          </p:txBody>
        </p:sp>
        <p:sp>
          <p:nvSpPr>
            <p:cNvPr id="61451" name="TextBox 87"/>
            <p:cNvSpPr txBox="1"/>
            <p:nvPr/>
          </p:nvSpPr>
          <p:spPr>
            <a:xfrm>
              <a:off x="2178050" y="2608263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应用服务器</a:t>
              </a:r>
            </a:p>
          </p:txBody>
        </p:sp>
        <p:sp>
          <p:nvSpPr>
            <p:cNvPr id="61452" name="TextBox 88"/>
            <p:cNvSpPr txBox="1"/>
            <p:nvPr/>
          </p:nvSpPr>
          <p:spPr>
            <a:xfrm>
              <a:off x="2178050" y="2997200"/>
              <a:ext cx="1019175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en-US" altLang="zh-CN" sz="1200" dirty="0">
                  <a:solidFill>
                    <a:schemeClr val="bg1"/>
                  </a:solidFill>
                </a:rPr>
                <a:t>Web</a:t>
              </a:r>
              <a:r>
                <a:rPr lang="zh-CN" altLang="en-US" sz="1200" dirty="0">
                  <a:solidFill>
                    <a:schemeClr val="bg1"/>
                  </a:solidFill>
                </a:rPr>
                <a:t>服务器</a:t>
              </a: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2028825" y="909638"/>
              <a:ext cx="1243013" cy="79851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54" name="TextBox 94"/>
            <p:cNvSpPr txBox="1"/>
            <p:nvPr/>
          </p:nvSpPr>
          <p:spPr>
            <a:xfrm>
              <a:off x="2233613" y="1327150"/>
              <a:ext cx="1079500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第三方服务</a:t>
              </a: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116138" y="2127250"/>
              <a:ext cx="1189037" cy="1292225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1989138" y="831850"/>
              <a:ext cx="1316037" cy="935038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457" name="Picture 6" descr="C:\Users\SYS-LinLiQ\Desktop\Contacts-100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82850" y="969963"/>
              <a:ext cx="396875" cy="39687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9" name="直接箭头连接符 38"/>
            <p:cNvCxnSpPr/>
            <p:nvPr/>
          </p:nvCxnSpPr>
          <p:spPr bwMode="auto">
            <a:xfrm rot="2700000" flipH="1" flipV="1">
              <a:off x="4832351" y="1974851"/>
              <a:ext cx="252412" cy="1587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 bwMode="auto">
            <a:xfrm rot="18900000" flipV="1">
              <a:off x="6002338" y="1974850"/>
              <a:ext cx="252412" cy="1588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 bwMode="auto">
            <a:xfrm rot="5400000" flipH="1" flipV="1">
              <a:off x="2592388" y="1974851"/>
              <a:ext cx="250825" cy="0"/>
            </a:xfrm>
            <a:prstGeom prst="straightConnector1">
              <a:avLst/>
            </a:prstGeom>
            <a:ln w="19050">
              <a:solidFill>
                <a:srgbClr val="F47B2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461" name="组合 156"/>
            <p:cNvGrpSpPr/>
            <p:nvPr/>
          </p:nvGrpSpPr>
          <p:grpSpPr>
            <a:xfrm>
              <a:off x="4311650" y="3508375"/>
              <a:ext cx="355600" cy="344488"/>
              <a:chOff x="4574240" y="3847863"/>
              <a:chExt cx="252000" cy="252000"/>
            </a:xfrm>
          </p:grpSpPr>
          <p:sp>
            <p:nvSpPr>
              <p:cNvPr id="70" name="弧形 69"/>
              <p:cNvSpPr/>
              <p:nvPr/>
            </p:nvSpPr>
            <p:spPr>
              <a:xfrm rot="18974220">
                <a:off x="4574240" y="3849025"/>
                <a:ext cx="253125" cy="250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弧形 70"/>
              <p:cNvSpPr/>
              <p:nvPr/>
            </p:nvSpPr>
            <p:spPr>
              <a:xfrm rot="18974220">
                <a:off x="4645115" y="3937283"/>
                <a:ext cx="111375" cy="105677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弧形 71"/>
              <p:cNvSpPr/>
              <p:nvPr/>
            </p:nvSpPr>
            <p:spPr>
              <a:xfrm rot="18974220">
                <a:off x="4607990" y="3895476"/>
                <a:ext cx="180000" cy="178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1462" name="TextBox 190"/>
            <p:cNvSpPr txBox="1"/>
            <p:nvPr/>
          </p:nvSpPr>
          <p:spPr>
            <a:xfrm>
              <a:off x="4654550" y="3441701"/>
              <a:ext cx="734907" cy="331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ts val="1800"/>
                </a:lnSpc>
                <a:spcBef>
                  <a:spcPts val="1000"/>
                </a:spcBef>
                <a:buNone/>
              </a:pPr>
              <a:r>
                <a:rPr lang="en-US" altLang="zh-CN" sz="1000" dirty="0" smtClean="0"/>
                <a:t>2G/4G</a:t>
              </a:r>
              <a:endParaRPr lang="en-US" altLang="zh-CN" sz="1000" dirty="0"/>
            </a:p>
          </p:txBody>
        </p:sp>
        <p:pic>
          <p:nvPicPr>
            <p:cNvPr id="61463" name="Picture 14" descr="3333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BABABA"/>
                </a:clrFrom>
                <a:clrTo>
                  <a:srgbClr val="BABAB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0800" y="4592395"/>
              <a:ext cx="817454" cy="7174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" name="矩形 57"/>
            <p:cNvSpPr/>
            <p:nvPr/>
          </p:nvSpPr>
          <p:spPr bwMode="auto">
            <a:xfrm>
              <a:off x="2178050" y="4411663"/>
              <a:ext cx="1079500" cy="360362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2178050" y="4013200"/>
              <a:ext cx="1079500" cy="360363"/>
            </a:xfrm>
            <a:prstGeom prst="rect">
              <a:avLst/>
            </a:prstGeom>
            <a:solidFill>
              <a:srgbClr val="F79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467" name="TextBox 86"/>
            <p:cNvSpPr txBox="1"/>
            <p:nvPr/>
          </p:nvSpPr>
          <p:spPr>
            <a:xfrm>
              <a:off x="2178050" y="4005263"/>
              <a:ext cx="1019175" cy="34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ctr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多功能仪表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1468" name="TextBox 87"/>
            <p:cNvSpPr txBox="1"/>
            <p:nvPr/>
          </p:nvSpPr>
          <p:spPr>
            <a:xfrm>
              <a:off x="2178050" y="4395788"/>
              <a:ext cx="1019175" cy="342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ctr">
                <a:lnSpc>
                  <a:spcPct val="150000"/>
                </a:lnSpc>
                <a:spcBef>
                  <a:spcPts val="500"/>
                </a:spcBef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</a:rPr>
                <a:t>电流互感器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116138" y="3967163"/>
              <a:ext cx="1189037" cy="1265237"/>
            </a:xfrm>
            <a:prstGeom prst="rect">
              <a:avLst/>
            </a:prstGeom>
            <a:noFill/>
            <a:ln w="19050">
              <a:solidFill>
                <a:srgbClr val="F79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471" name="Picture 5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155362" y="3859212"/>
              <a:ext cx="822206" cy="732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2" name="Picture 5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758950" y="4723813"/>
              <a:ext cx="465823" cy="75447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73" name="组合 156"/>
            <p:cNvGrpSpPr/>
            <p:nvPr/>
          </p:nvGrpSpPr>
          <p:grpSpPr>
            <a:xfrm>
              <a:off x="6115050" y="3521075"/>
              <a:ext cx="355600" cy="344488"/>
              <a:chOff x="4574240" y="3847863"/>
              <a:chExt cx="252000" cy="252000"/>
            </a:xfrm>
          </p:grpSpPr>
          <p:sp>
            <p:nvSpPr>
              <p:cNvPr id="62" name="弧形 61"/>
              <p:cNvSpPr/>
              <p:nvPr/>
            </p:nvSpPr>
            <p:spPr>
              <a:xfrm rot="18974220">
                <a:off x="4574240" y="3849025"/>
                <a:ext cx="253125" cy="250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弧形 62"/>
              <p:cNvSpPr/>
              <p:nvPr/>
            </p:nvSpPr>
            <p:spPr>
              <a:xfrm rot="18974220">
                <a:off x="4645115" y="3937283"/>
                <a:ext cx="111375" cy="105677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弧形 64"/>
              <p:cNvSpPr/>
              <p:nvPr/>
            </p:nvSpPr>
            <p:spPr>
              <a:xfrm rot="18974220">
                <a:off x="4607990" y="3895476"/>
                <a:ext cx="180000" cy="178838"/>
              </a:xfrm>
              <a:prstGeom prst="arc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1474" name="TextBox 190"/>
            <p:cNvSpPr txBox="1"/>
            <p:nvPr/>
          </p:nvSpPr>
          <p:spPr>
            <a:xfrm>
              <a:off x="6160118" y="3454400"/>
              <a:ext cx="800243" cy="3315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171450" lvl="0" indent="-171450" algn="just">
                <a:lnSpc>
                  <a:spcPts val="1800"/>
                </a:lnSpc>
                <a:spcBef>
                  <a:spcPts val="1000"/>
                </a:spcBef>
                <a:buNone/>
              </a:pPr>
              <a:r>
                <a:rPr lang="en-US" altLang="zh-CN" sz="1000" dirty="0"/>
                <a:t>2G/4G</a:t>
              </a:r>
            </a:p>
          </p:txBody>
        </p:sp>
        <p:pic>
          <p:nvPicPr>
            <p:cNvPr id="61475" name="Picture 14" descr="3333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BABABA"/>
                </a:clrFrom>
                <a:clrTo>
                  <a:srgbClr val="BABAB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4200" y="4605095"/>
              <a:ext cx="817454" cy="7174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6" name="Picture 5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958761" y="3871912"/>
              <a:ext cx="807953" cy="7199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7" name="Picture 5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562350" y="4736513"/>
              <a:ext cx="465823" cy="75447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72433062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"/>
          <p:cNvSpPr txBox="1"/>
          <p:nvPr>
            <p:custDataLst>
              <p:tags r:id="rId2"/>
            </p:custDataLst>
          </p:nvPr>
        </p:nvSpPr>
        <p:spPr>
          <a:xfrm>
            <a:off x="3065463" y="1968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4000" dirty="0" smtClean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AEW100</a:t>
            </a:r>
            <a:r>
              <a:rPr lang="zh-CN" altLang="en-US" sz="4000" dirty="0" smtClean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免布线多功能仪表</a:t>
            </a:r>
            <a:endParaRPr lang="zh-CN" altLang="en-US" sz="4000" dirty="0">
              <a:solidFill>
                <a:srgbClr val="0E965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13" y="1370110"/>
            <a:ext cx="2968752" cy="22933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24" y="4047744"/>
            <a:ext cx="3188330" cy="2276442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865245" y="1289889"/>
          <a:ext cx="7409180" cy="49595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9252"/>
                <a:gridCol w="3284964"/>
                <a:gridCol w="3284964"/>
              </a:tblGrid>
              <a:tr h="275998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电压输入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额定电压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3×220/380V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参比频率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50Hz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功耗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&lt;10VA</a:t>
                      </a:r>
                      <a:r>
                        <a:rPr lang="zh-CN" altLang="en-US" sz="1200" kern="100">
                          <a:effectLst/>
                        </a:rPr>
                        <a:t>或</a:t>
                      </a:r>
                      <a:r>
                        <a:rPr lang="en-US" altLang="zh-CN" sz="1200" kern="100">
                          <a:effectLst/>
                        </a:rPr>
                        <a:t>2</a:t>
                      </a:r>
                      <a:r>
                        <a:rPr lang="en-US" sz="1200" kern="100">
                          <a:effectLst/>
                        </a:rPr>
                        <a:t>W（A</a:t>
                      </a:r>
                      <a:r>
                        <a:rPr lang="zh-CN" altLang="en-US" sz="1200" kern="100">
                          <a:effectLst/>
                        </a:rPr>
                        <a:t>相）、</a:t>
                      </a:r>
                      <a:r>
                        <a:rPr lang="en-US" altLang="zh-CN" sz="1200" kern="100">
                          <a:effectLst/>
                        </a:rPr>
                        <a:t>&lt;0.5</a:t>
                      </a:r>
                      <a:r>
                        <a:rPr lang="en-US" sz="1200" kern="100">
                          <a:effectLst/>
                        </a:rPr>
                        <a:t>VA（B</a:t>
                      </a:r>
                      <a:r>
                        <a:rPr lang="zh-CN" altLang="en-US" sz="1200" kern="100">
                          <a:effectLst/>
                        </a:rPr>
                        <a:t>相、</a:t>
                      </a:r>
                      <a:r>
                        <a:rPr lang="en-US" sz="1200" kern="100">
                          <a:effectLst/>
                        </a:rPr>
                        <a:t>C</a:t>
                      </a:r>
                      <a:r>
                        <a:rPr lang="zh-CN" altLang="en-US" sz="1200" kern="100">
                          <a:effectLst/>
                        </a:rPr>
                        <a:t>相）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441596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电流输入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输入电流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3×1.5(6)A、3×20(100)A、 3×40(200)A、3×80(400)A、3×120(600)A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起动电流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1‰Ib（0.5S</a:t>
                      </a:r>
                      <a:r>
                        <a:rPr lang="zh-CN" altLang="en-US" sz="1200" kern="100">
                          <a:effectLst/>
                        </a:rPr>
                        <a:t>级） 、</a:t>
                      </a:r>
                      <a:r>
                        <a:rPr lang="en-US" altLang="zh-CN" sz="1200" kern="100">
                          <a:effectLst/>
                        </a:rPr>
                        <a:t>4‰</a:t>
                      </a:r>
                      <a:r>
                        <a:rPr lang="en-US" sz="1200" kern="100">
                          <a:effectLst/>
                        </a:rPr>
                        <a:t>Ib(1</a:t>
                      </a:r>
                      <a:r>
                        <a:rPr lang="zh-CN" altLang="en-US" sz="1200" kern="100">
                          <a:effectLst/>
                        </a:rPr>
                        <a:t>级</a:t>
                      </a:r>
                      <a:r>
                        <a:rPr lang="en-US" altLang="zh-CN" sz="1200" kern="100">
                          <a:effectLst/>
                        </a:rPr>
                        <a:t>)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功耗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&lt;2VA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row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测量性能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符合标准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GB/T17215.321-2008、GB/T17215.322-2008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有功电能精度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0.5S</a:t>
                      </a:r>
                      <a:r>
                        <a:rPr lang="zh-CN" altLang="en-US" sz="1200" kern="100" dirty="0">
                          <a:effectLst/>
                        </a:rPr>
                        <a:t>级（仅</a:t>
                      </a:r>
                      <a:r>
                        <a:rPr lang="en-US" altLang="zh-CN" sz="1200" kern="100" dirty="0">
                          <a:effectLst/>
                        </a:rPr>
                        <a:t>AEW100-D15</a:t>
                      </a:r>
                      <a:r>
                        <a:rPr lang="zh-CN" altLang="en-US" sz="1200" kern="100" dirty="0">
                          <a:effectLst/>
                        </a:rPr>
                        <a:t>），其余型号均为</a:t>
                      </a:r>
                      <a:r>
                        <a:rPr lang="en-US" altLang="zh-CN" sz="1200" kern="100" dirty="0">
                          <a:effectLst/>
                        </a:rPr>
                        <a:t>1</a:t>
                      </a:r>
                      <a:r>
                        <a:rPr lang="zh-CN" altLang="en-US" sz="1200" kern="100" dirty="0">
                          <a:effectLst/>
                        </a:rPr>
                        <a:t>级、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温度精度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±2℃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脉冲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脉冲宽度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80±20ms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4415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 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脉冲常数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6400imp/kWh 、400imp/kWh、200imp/kWh、100imp/kWh、60imp/kWh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rowSpan="5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通信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无线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470MHz</a:t>
                      </a:r>
                      <a:r>
                        <a:rPr lang="zh-CN" altLang="en-US" sz="1200" kern="100" dirty="0">
                          <a:effectLst/>
                        </a:rPr>
                        <a:t>无线传输，空旷时传输距离：</a:t>
                      </a:r>
                      <a:r>
                        <a:rPr lang="en-US" altLang="zh-CN" sz="1200" kern="100" dirty="0">
                          <a:effectLst/>
                        </a:rPr>
                        <a:t>1km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红外通讯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波特率固定为</a:t>
                      </a:r>
                      <a:r>
                        <a:rPr lang="en-US" altLang="zh-CN" sz="1200" kern="100" dirty="0">
                          <a:effectLst/>
                        </a:rPr>
                        <a:t>1200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接口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RS485(A、B)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介质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 dirty="0">
                          <a:effectLst/>
                        </a:rPr>
                        <a:t>屏蔽双绞线</a:t>
                      </a:r>
                      <a:endParaRPr lang="zh-CN" alt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759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200" kern="100">
                          <a:effectLst/>
                        </a:rPr>
                        <a:t>协议</a:t>
                      </a:r>
                      <a:endParaRPr lang="zh-CN" altLang="en-US" sz="1200" kern="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MODBUS-RTU、DL/T 645-07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"/>
          <p:cNvSpPr txBox="1"/>
          <p:nvPr>
            <p:custDataLst>
              <p:tags r:id="rId2"/>
            </p:custDataLst>
          </p:nvPr>
        </p:nvSpPr>
        <p:spPr>
          <a:xfrm>
            <a:off x="3065463" y="196850"/>
            <a:ext cx="8208962" cy="788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000" dirty="0">
                <a:solidFill>
                  <a:srgbClr val="0E965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无线模块介绍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43965" y="927100"/>
            <a:ext cx="7861935" cy="2327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sz="1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AF-GSM200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模块是一款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2G/4G/</a:t>
            </a:r>
            <a:r>
              <a:rPr lang="zh-CN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有线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无线模块，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该无线模块为安全用电云平台专用模块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</a:p>
          <a:p>
            <a:pPr indent="355600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其中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2G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版本成本和价格较低，仅支持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GSM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网络，支持移动和联通（联通已退网）的上网卡。该模块有一个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RS-485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接口和一个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RS-232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接口，这两个通讯接口都可以当做调试口，但只有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RS-485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接口可以接仪表作为数据采集接口。另外该模块还配有一个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RJ45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接口（网口），该接口无实际功能，不能用作调试。</a:t>
            </a:r>
          </a:p>
          <a:p>
            <a:pPr indent="355600">
              <a:lnSpc>
                <a:spcPct val="13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4G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版本价格稍高，网口版本的价格与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2G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差不多。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indent="355600">
              <a:lnSpc>
                <a:spcPct val="130000"/>
              </a:lnSpc>
            </a:pPr>
            <a:r>
              <a:rPr lang="en-US" altLang="zh-CN" sz="1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AF-GSM200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接入每块仪表所需流量为</a:t>
            </a: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20M/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月，单个模块最多可以接入</a:t>
            </a:r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块表</a:t>
            </a:r>
            <a:r>
              <a:rPr lang="zh-CN" altLang="en-US"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默认上传间隔</a:t>
            </a: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分钟，如发生报警，会实时上传数据。以下是运营商参考价格：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140" y="3287395"/>
            <a:ext cx="7143115" cy="3428365"/>
          </a:xfrm>
          <a:prstGeom prst="rect">
            <a:avLst/>
          </a:prstGeom>
        </p:spPr>
      </p:pic>
      <p:pic>
        <p:nvPicPr>
          <p:cNvPr id="23830" name="图片 238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05583" y="1959293"/>
            <a:ext cx="2209165" cy="26003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9"/>
  <p:tag name="KSO_WM_TEMPLATE_CATEGORY" val="custom"/>
  <p:tag name="KSO_WM_TEMPLATE_INDEX" val="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2"/>
  <p:tag name="KSO_WM_TEMPLATE_CATEGORY" val="custom"/>
  <p:tag name="KSO_WM_TEMPLATE_INDEX" val="4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f"/>
  <p:tag name="KSO_WM_UNIT_INDEX" val="1_1_1"/>
  <p:tag name="KSO_WM_UNIT_CLEAR" val="1"/>
  <p:tag name="KSO_WM_UNIT_LAYERLEVEL" val="1_1_1"/>
  <p:tag name="KSO_WM_UNIT_VALUE" val="66"/>
  <p:tag name="KSO_WM_UNIT_HIGHLIGHT" val="0"/>
  <p:tag name="KSO_WM_UNIT_COMPATIBLE" val="0"/>
  <p:tag name="KSO_WM_UNIT_ID" val="custom160043_16*l_h_f*1_1_1"/>
  <p:tag name="KSO_WM_UNIT_PRESET_TEXT_INDEX" val="2"/>
  <p:tag name="KSO_WM_UNIT_PRESET_TEXT_LEN" val="20"/>
  <p:tag name="KSO_WM_DIAGRAM_GROUP_CODE" val="l1-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3"/>
  <p:tag name="KSO_WM_TEMPLATE_CATEGORY" val="custom"/>
  <p:tag name="KSO_WM_TEMPLATE_INDEX" val="4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35"/>
  <p:tag name="KSO_WM_SLIDE_INDEX" val="35"/>
  <p:tag name="KSO_WM_SLIDE_LAYOUT" val="a"/>
  <p:tag name="KSO_WM_SLIDE_LAYOUT_CNT" val="1"/>
  <p:tag name="KSO_WM_SLIDE_TYPE" val="endPage"/>
  <p:tag name="KSO_WM_BEAUTIFY_FLAG" val="#wm#"/>
  <p:tag name="KSO_WM_SLIDE_ITEM_CNT" val="1"/>
  <p:tag name="KSO_WM_TEMPLATE_CATEGORY" val="custom"/>
  <p:tag name="KSO_WM_TEMPLATE_INDEX" val="160043"/>
  <p:tag name="KSO_WM_TAG_VERSION" val="1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35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THANK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4"/>
  <p:tag name="KSO_WM_TEMPLATE_CATEGORY" val="custom"/>
  <p:tag name="KSO_WM_TEMPLATE_INDEX" val="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8、12、16、21、22、23、24、25"/>
  <p:tag name="KSO_WM_TEMPLATE_CATEGORY" val="custom"/>
  <p:tag name="KSO_WM_TEMPLATE_INDEX" val="160326"/>
  <p:tag name="KSO_WM_TAG_VERSION" val="1.0"/>
  <p:tag name="KSO_WM_SLIDE_ID" val="custom16032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SLIDE_MODEL_TYPE" val="cov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326"/>
  <p:tag name="KSO_WM_UNIT_TYPE" val="a"/>
  <p:tag name="KSO_WM_UNIT_INDEX" val="1"/>
  <p:tag name="KSO_WM_UNIT_ID" val="custom160326_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9506_1"/>
  <p:tag name="KSO_WM_SLIDE_INDEX" val="1"/>
  <p:tag name="KSO_WM_SLIDE_LAYOUT" val="a_f_b_d"/>
  <p:tag name="KSO_WM_SLIDE_LAYOUT_CNT" val="1_6_1_1"/>
  <p:tag name="KSO_WM_SLIDE_TYPE" val="text"/>
  <p:tag name="KSO_WM_BEAUTIFY_FLAG" val="#wm#"/>
  <p:tag name="KSO_WM_SLIDE_POSITION" val="77*61"/>
  <p:tag name="KSO_WM_SLIDE_SIZE" val="806*471"/>
  <p:tag name="KSO_WM_SLIDE_ITEM_CNT" val="7"/>
  <p:tag name="KSO_WM_TEMPLATE_CATEGORY" val="custom"/>
  <p:tag name="KSO_WM_TEMPLATE_INDEX" val="160043"/>
  <p:tag name="KSO_WM_TAG_VERSION" val="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9506_1"/>
  <p:tag name="KSO_WM_SLIDE_INDEX" val="1"/>
  <p:tag name="KSO_WM_SLIDE_LAYOUT" val="a_f_b_d"/>
  <p:tag name="KSO_WM_SLIDE_LAYOUT_CNT" val="1_6_1_1"/>
  <p:tag name="KSO_WM_SLIDE_TYPE" val="text"/>
  <p:tag name="KSO_WM_BEAUTIFY_FLAG" val="#wm#"/>
  <p:tag name="KSO_WM_SLIDE_POSITION" val="77*61"/>
  <p:tag name="KSO_WM_SLIDE_SIZE" val="806*471"/>
  <p:tag name="KSO_WM_SLIDE_ITEM_CNT" val="7"/>
  <p:tag name="KSO_WM_TEMPLATE_CATEGORY" val="custom"/>
  <p:tag name="KSO_WM_TEMPLATE_INDEX" val="160043"/>
  <p:tag name="KSO_WM_TAG_VERSION" val="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2"/>
  <p:tag name="KSO_WM_UNIT_ID" val="diagram169506_1*f*2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4"/>
  <p:tag name="KSO_WM_UNIT_ID" val="diagram169506_1*f*4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TEMPLATE_CATEGORY" val="custom"/>
  <p:tag name="KSO_WM_TEMPLATE_INDEX" val="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5"/>
  <p:tag name="KSO_WM_UNIT_ID" val="diagram169506_1*f*5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1"/>
  <p:tag name="KSO_WM_UNIT_ID" val="diagram169506_1*f*1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3"/>
  <p:tag name="KSO_WM_UNIT_ID" val="diagram169506_1*f*3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4"/>
  <p:tag name="KSO_WM_UNIT_ID" val="diagram169506_1*f*4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3"/>
  <p:tag name="KSO_WM_UNIT_ID" val="diagram169506_1*f*3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l1-7"/>
  <p:tag name="KSO_WM_TAG_VERSION" val="1.0"/>
  <p:tag name="KSO_WM_BEAUTIFY_FLAG" val="#wm#"/>
  <p:tag name="KSO_WM_TEMPLATE_CATEGORY" val="diagram"/>
  <p:tag name="KSO_WM_TEMPLATE_INDEX" val="169506"/>
  <p:tag name="KSO_WM_UNIT_TYPE" val="f"/>
  <p:tag name="KSO_WM_UNIT_INDEX" val="4"/>
  <p:tag name="KSO_WM_UNIT_ID" val="diagram169506_1*f*4"/>
  <p:tag name="KSO_WM_UNIT_CLEAR" val="1"/>
  <p:tag name="KSO_WM_UNIT_LAYERLEVEL" val="1"/>
  <p:tag name="KSO_WM_UNIT_VALUE" val="56"/>
  <p:tag name="KSO_WM_UNIT_HIGHLIGHT" val="0"/>
  <p:tag name="KSO_WM_UNIT_COMPATIBLE" val="0"/>
  <p:tag name="KSO_WM_UNIT_PRESET_TEXT_INDEX" val="2"/>
  <p:tag name="KSO_WM_UNIT_PRESET_TEXT_LEN" val="9"/>
  <p:tag name="KSO_WM_UNIT_SHADOW_SCHEMECOLOR_INDEX" val="16"/>
  <p:tag name="KSO_WM_UNIT_TEXT_FILL_FORE_SCHEMECOLOR_INDEX" val="14"/>
  <p:tag name="KSO_WM_UNIT_TEXT_FILL_TYPE" val="1"/>
  <p:tag name="KSO_WM_UNIT_USESOURCEFORMAT_APPLY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  <p:tag name="KSO_WM_SLIDE_ID" val="150995200"/>
  <p:tag name="KSO_WM_SLIDE_INDEX" val="1"/>
  <p:tag name="KSO_WM_SLIDE_ITEM_CNT" val="8"/>
  <p:tag name="KSO_WM_SLIDE_LAYOUT" val="a_f_d"/>
  <p:tag name="KSO_WM_SLIDE_LAYOUT_CNT" val="1_4_4"/>
  <p:tag name="KSO_WM_SLIDE_TYPE" val="text"/>
  <p:tag name="KSO_WM_BEAUTIFY_FLAG" val="#wm#"/>
  <p:tag name="KSO_WM_SLIDE_POSITION" val="103*208"/>
  <p:tag name="KSO_WM_SLIDE_SIZE" val="761*260"/>
  <p:tag name="KSO_WM_TAG_VERSION" val="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16927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"/>
  <p:tag name="KSO_WM_TEMPLATE_CATEGORY" val="diagram"/>
  <p:tag name="KSO_WM_TEMPLATE_INDEX" val="16927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TEMPLATE_CATEGORY" val="custom"/>
  <p:tag name="KSO_WM_TEMPLATE_INDEX" val="4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"/>
  <p:tag name="KSO_WM_TEMPLATE_CATEGORY" val="diagram"/>
  <p:tag name="KSO_WM_TEMPLATE_INDEX" val="16927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3"/>
  <p:tag name="KSO_WM_TEMPLATE_CATEGORY" val="diagram"/>
  <p:tag name="KSO_WM_TEMPLATE_INDEX" val="16927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27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5"/>
  <p:tag name="KSO_WM_TEMPLATE_CATEGORY" val="diagram"/>
  <p:tag name="KSO_WM_TEMPLATE_INDEX" val="16927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7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7"/>
  <p:tag name="KSO_WM_TEMPLATE_CATEGORY" val="diagram"/>
  <p:tag name="KSO_WM_TEMPLATE_INDEX" val="16927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8"/>
  <p:tag name="KSO_WM_TEMPLATE_CATEGORY" val="diagram"/>
  <p:tag name="KSO_WM_TEMPLATE_INDEX" val="16927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9"/>
  <p:tag name="KSO_WM_TEMPLATE_CATEGORY" val="diagram"/>
  <p:tag name="KSO_WM_TEMPLATE_INDEX" val="16927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0"/>
  <p:tag name="KSO_WM_TEMPLATE_CATEGORY" val="diagram"/>
  <p:tag name="KSO_WM_TEMPLATE_INDEX" val="16927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1"/>
  <p:tag name="KSO_WM_TEMPLATE_CATEGORY" val="diagram"/>
  <p:tag name="KSO_WM_TEMPLATE_INDEX" val="1692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2"/>
  <p:tag name="KSO_WM_TEMPLATE_CATEGORY" val="custom"/>
  <p:tag name="KSO_WM_TEMPLATE_INDEX" val="4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2"/>
  <p:tag name="KSO_WM_TEMPLATE_CATEGORY" val="diagram"/>
  <p:tag name="KSO_WM_TEMPLATE_INDEX" val="16927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3"/>
  <p:tag name="KSO_WM_TEMPLATE_CATEGORY" val="diagram"/>
  <p:tag name="KSO_WM_TEMPLATE_INDEX" val="16927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14"/>
  <p:tag name="KSO_WM_TEMPLATE_CATEGORY" val="diagram"/>
  <p:tag name="KSO_WM_TEMPLATE_INDEX" val="16927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73"/>
  <p:tag name="KSO_WM_UNIT_TYPE" val="f"/>
  <p:tag name="KSO_WM_UNIT_INDEX" val="1"/>
  <p:tag name="KSO_WM_UNIT_ID" val="256*f*1"/>
  <p:tag name="KSO_WM_UNIT_CLEAR" val="1"/>
  <p:tag name="KSO_WM_UNIT_LAYERLEVEL" val="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30"/>
  <p:tag name="KSO_WM_TAG_VERSION" val="1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1"/>
  <p:tag name="KSO_WM_TEMPLATE_CATEGORY" val="diagram"/>
  <p:tag name="KSO_WM_TEMPLATE_INDEX" val="16927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3"/>
  <p:tag name="KSO_WM_TEMPLATE_CATEGORY" val="diagram"/>
  <p:tag name="KSO_WM_TEMPLATE_INDEX" val="16927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73"/>
  <p:tag name="KSO_WM_UNIT_TYPE" val="f"/>
  <p:tag name="KSO_WM_UNIT_INDEX" val="3"/>
  <p:tag name="KSO_WM_UNIT_ID" val="256*f*3"/>
  <p:tag name="KSO_WM_UNIT_CLEAR" val="1"/>
  <p:tag name="KSO_WM_UNIT_LAYERLEVEL" val="1"/>
  <p:tag name="KSO_WM_UNIT_VALUE" val="24"/>
  <p:tag name="KSO_WM_UNIT_HIGHLIGHT" val="0"/>
  <p:tag name="KSO_WM_UNIT_COMPATIBLE" val="0"/>
  <p:tag name="KSO_WM_BEAUTIFY_FLAG" val="#wm#"/>
  <p:tag name="KSO_WM_UNIT_PRESET_TEXT_INDEX" val="3"/>
  <p:tag name="KSO_WM_UNIT_PRESET_TEXT_LEN" val="30"/>
  <p:tag name="KSO_WM_TAG_VERSION" val="1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5"/>
  <p:tag name="KSO_WM_TEMPLATE_CATEGORY" val="diagram"/>
  <p:tag name="KSO_WM_TEMPLATE_INDEX" val="16927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7"/>
  <p:tag name="KSO_WM_TEMPLATE_CATEGORY" val="diagram"/>
  <p:tag name="KSO_WM_TEMPLATE_INDEX" val="16927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28"/>
  <p:tag name="KSO_WM_TEMPLATE_CATEGORY" val="diagram"/>
  <p:tag name="KSO_WM_TEMPLATE_INDEX" val="16927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3"/>
  <p:tag name="KSO_WM_TEMPLATE_CATEGORY" val="custom"/>
  <p:tag name="KSO_WM_TEMPLATE_INDEX" val="4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160036_1"/>
  <p:tag name="KSO_WM_SLIDE_INDEX" val="1"/>
  <p:tag name="KSO_WM_SLIDE_ITEM_CNT" val="6"/>
  <p:tag name="KSO_WM_SLIDE_LAYOUT" val="l_g"/>
  <p:tag name="KSO_WM_SLIDE_LAYOUT_CNT" val="1_1"/>
  <p:tag name="KSO_WM_SLIDE_TYPE" val="text"/>
  <p:tag name="KSO_WM_BEAUTIFY_FLAG" val="#wm#"/>
  <p:tag name="KSO_WM_SLIDE_POSITION" val="58*45"/>
  <p:tag name="KSO_WM_SLIDE_SIZE" val="843*475"/>
  <p:tag name="KSO_WM_TEMPLATE_CATEGORY" val="custom"/>
  <p:tag name="KSO_WM_TEMPLATE_INDEX" val="160043"/>
  <p:tag name="KSO_WM_TAG_VERSION" val="1.0"/>
  <p:tag name="KSO_WM_DIAGRAM_GROUP_CODE" val="l1-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4_1"/>
  <p:tag name="KSO_WM_TEMPLATE_CATEGORY" val="diagram"/>
  <p:tag name="KSO_WM_TEMPLATE_INDEX" val="160036"/>
  <p:tag name="KSO_WM_UNIT_TYPE" val="l_h_a"/>
  <p:tag name="KSO_WM_UNIT_INDEX" val="1_4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4_1"/>
  <p:tag name="KSO_WM_TEMPLATE_CATEGORY" val="diagram"/>
  <p:tag name="KSO_WM_TEMPLATE_INDEX" val="160036"/>
  <p:tag name="KSO_WM_UNIT_TYPE" val="l_h_f"/>
  <p:tag name="KSO_WM_UNIT_INDEX" val="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3_1"/>
  <p:tag name="KSO_WM_TEMPLATE_CATEGORY" val="diagram"/>
  <p:tag name="KSO_WM_TEMPLATE_INDEX" val="160036"/>
  <p:tag name="KSO_WM_UNIT_TYPE" val="l_h_a"/>
  <p:tag name="KSO_WM_UNIT_INDEX" val="1_3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3_1"/>
  <p:tag name="KSO_WM_TEMPLATE_CATEGORY" val="diagram"/>
  <p:tag name="KSO_WM_TEMPLATE_INDEX" val="160036"/>
  <p:tag name="KSO_WM_UNIT_TYPE" val="l_h_f"/>
  <p:tag name="KSO_WM_UNIT_INDEX" val="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2_1"/>
  <p:tag name="KSO_WM_TEMPLATE_CATEGORY" val="diagram"/>
  <p:tag name="KSO_WM_TEMPLATE_INDEX" val="160036"/>
  <p:tag name="KSO_WM_UNIT_TYPE" val="l_h_a"/>
  <p:tag name="KSO_WM_UNIT_INDEX" val="1_2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2_1"/>
  <p:tag name="KSO_WM_TEMPLATE_CATEGORY" val="diagram"/>
  <p:tag name="KSO_WM_TEMPLATE_INDEX" val="160036"/>
  <p:tag name="KSO_WM_UNIT_TYPE" val="l_h_f"/>
  <p:tag name="KSO_WM_UNIT_INDEX" val="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4_1"/>
  <p:tag name="KSO_WM_TEMPLATE_CATEGORY" val="diagram"/>
  <p:tag name="KSO_WM_TEMPLATE_INDEX" val="160036"/>
  <p:tag name="KSO_WM_UNIT_TYPE" val="l_h_a"/>
  <p:tag name="KSO_WM_UNIT_INDEX" val="1_4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4"/>
  <p:tag name="KSO_WM_TEMPLATE_CATEGORY" val="custom"/>
  <p:tag name="KSO_WM_TEMPLATE_INDEX" val="4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4_1"/>
  <p:tag name="KSO_WM_TEMPLATE_CATEGORY" val="diagram"/>
  <p:tag name="KSO_WM_TEMPLATE_INDEX" val="160036"/>
  <p:tag name="KSO_WM_UNIT_TYPE" val="l_h_f"/>
  <p:tag name="KSO_WM_UNIT_INDEX" val="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5_1"/>
  <p:tag name="KSO_WM_TEMPLATE_CATEGORY" val="diagram"/>
  <p:tag name="KSO_WM_TEMPLATE_INDEX" val="160036"/>
  <p:tag name="KSO_WM_UNIT_TYPE" val="l_h_a"/>
  <p:tag name="KSO_WM_UNIT_INDEX" val="1_5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5_1"/>
  <p:tag name="KSO_WM_TEMPLATE_CATEGORY" val="diagram"/>
  <p:tag name="KSO_WM_TEMPLATE_INDEX" val="160036"/>
  <p:tag name="KSO_WM_UNIT_TYPE" val="l_h_f"/>
  <p:tag name="KSO_WM_UNIT_INDEX" val="1_5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4_1"/>
  <p:tag name="KSO_WM_TEMPLATE_CATEGORY" val="diagram"/>
  <p:tag name="KSO_WM_TEMPLATE_INDEX" val="160036"/>
  <p:tag name="KSO_WM_UNIT_TYPE" val="l_h_a"/>
  <p:tag name="KSO_WM_UNIT_INDEX" val="1_4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4_1"/>
  <p:tag name="KSO_WM_TEMPLATE_CATEGORY" val="diagram"/>
  <p:tag name="KSO_WM_TEMPLATE_INDEX" val="160036"/>
  <p:tag name="KSO_WM_UNIT_TYPE" val="l_h_f"/>
  <p:tag name="KSO_WM_UNIT_INDEX" val="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3_1"/>
  <p:tag name="KSO_WM_TEMPLATE_CATEGORY" val="diagram"/>
  <p:tag name="KSO_WM_TEMPLATE_INDEX" val="160036"/>
  <p:tag name="KSO_WM_UNIT_TYPE" val="l_h_a"/>
  <p:tag name="KSO_WM_UNIT_INDEX" val="1_3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3_1"/>
  <p:tag name="KSO_WM_TEMPLATE_CATEGORY" val="diagram"/>
  <p:tag name="KSO_WM_TEMPLATE_INDEX" val="160036"/>
  <p:tag name="KSO_WM_UNIT_TYPE" val="l_h_f"/>
  <p:tag name="KSO_WM_UNIT_INDEX" val="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3_1"/>
  <p:tag name="KSO_WM_TEMPLATE_CATEGORY" val="diagram"/>
  <p:tag name="KSO_WM_TEMPLATE_INDEX" val="160036"/>
  <p:tag name="KSO_WM_UNIT_TYPE" val="l_h_a"/>
  <p:tag name="KSO_WM_UNIT_INDEX" val="1_3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3_1"/>
  <p:tag name="KSO_WM_TEMPLATE_CATEGORY" val="diagram"/>
  <p:tag name="KSO_WM_TEMPLATE_INDEX" val="160036"/>
  <p:tag name="KSO_WM_UNIT_TYPE" val="l_h_f"/>
  <p:tag name="KSO_WM_UNIT_INDEX" val="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2_1"/>
  <p:tag name="KSO_WM_TEMPLATE_CATEGORY" val="diagram"/>
  <p:tag name="KSO_WM_TEMPLATE_INDEX" val="160036"/>
  <p:tag name="KSO_WM_UNIT_TYPE" val="l_h_a"/>
  <p:tag name="KSO_WM_UNIT_INDEX" val="1_2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9"/>
  <p:tag name="KSO_WM_TEMPLATE_CATEGORY" val="custom"/>
  <p:tag name="KSO_WM_TEMPLATE_INDEX" val="4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2_1"/>
  <p:tag name="KSO_WM_TEMPLATE_CATEGORY" val="diagram"/>
  <p:tag name="KSO_WM_TEMPLATE_INDEX" val="160036"/>
  <p:tag name="KSO_WM_UNIT_TYPE" val="l_h_f"/>
  <p:tag name="KSO_WM_UNIT_INDEX" val="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a*1_1_1"/>
  <p:tag name="KSO_WM_TEMPLATE_CATEGORY" val="diagram"/>
  <p:tag name="KSO_WM_TEMPLATE_INDEX" val="160036"/>
  <p:tag name="KSO_WM_UNIT_TYPE" val="l_h_a"/>
  <p:tag name="KSO_WM_UNIT_INDEX" val="1_1_1"/>
  <p:tag name="KSO_WM_UNIT_CLEAR" val="1"/>
  <p:tag name="KSO_WM_UNIT_LAYERLEVEL" val="1_1_1"/>
  <p:tag name="KSO_WM_UNIT_VALUE" val="25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ID" val="diagram160036_1*l_h_f*1_1_1"/>
  <p:tag name="KSO_WM_TEMPLATE_CATEGORY" val="diagram"/>
  <p:tag name="KSO_WM_TEMPLATE_INDEX" val="160036"/>
  <p:tag name="KSO_WM_UNIT_TYPE" val="l_h_f"/>
  <p:tag name="KSO_WM_UNIT_INDEX" val="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  <p:tag name="KSO_WM_SLIDE_ID" val="custom160043_28"/>
  <p:tag name="KSO_WM_SLIDE_INDEX" val="28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418*29"/>
  <p:tag name="KSO_WM_SLIDE_SIZE" val="454*473"/>
  <p:tag name="KSO_WM_TAG_VERSION" val="1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3_28*i*1"/>
  <p:tag name="KSO_WM_TEMPLATE_CATEGORY" val="custom"/>
  <p:tag name="KSO_WM_TEMPLATE_INDEX" val="160043"/>
  <p:tag name="KSO_WM_UNIT_INDEX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28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" val="在此输入标题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  <p:tag name="KSO_WM_SLIDE_ID" val="custom160043_28"/>
  <p:tag name="KSO_WM_SLIDE_INDEX" val="28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418*29"/>
  <p:tag name="KSO_WM_SLIDE_SIZE" val="454*473"/>
  <p:tag name="KSO_WM_TAG_VERSION" val="1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3_28*i*1"/>
  <p:tag name="KSO_WM_TEMPLATE_CATEGORY" val="custom"/>
  <p:tag name="KSO_WM_TEMPLATE_INDEX" val="160043"/>
  <p:tag name="KSO_WM_UNIT_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28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" val="在此输入标题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04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TEMPLATE_CATEGORY" val="custom"/>
  <p:tag name="KSO_WM_TEMPLATE_INDEX" val="4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04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3"/>
  <p:tag name="KSO_WM_SLIDE_ID" val="custom160043_28"/>
  <p:tag name="KSO_WM_SLIDE_INDEX" val="28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418*29"/>
  <p:tag name="KSO_WM_SLIDE_SIZE" val="454*473"/>
  <p:tag name="KSO_WM_TAG_VERSION" val="1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3_28*i*1"/>
  <p:tag name="KSO_WM_TEMPLATE_CATEGORY" val="custom"/>
  <p:tag name="KSO_WM_TEMPLATE_INDEX" val="160043"/>
  <p:tag name="KSO_WM_UNIT_INDEX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28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" val="在此输入标题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04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04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TEMPLATE_CATEGORY" val="custom"/>
  <p:tag name="KSO_WM_TEMPLATE_INDEX" val="4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f"/>
  <p:tag name="KSO_WM_UNIT_INDEX" val="1_1_1"/>
  <p:tag name="KSO_WM_UNIT_CLEAR" val="1"/>
  <p:tag name="KSO_WM_UNIT_LAYERLEVEL" val="1_1_1"/>
  <p:tag name="KSO_WM_UNIT_VALUE" val="66"/>
  <p:tag name="KSO_WM_UNIT_HIGHLIGHT" val="0"/>
  <p:tag name="KSO_WM_UNIT_COMPATIBLE" val="0"/>
  <p:tag name="KSO_WM_UNIT_ID" val="custom160043_16*l_h_f*1_1_1"/>
  <p:tag name="KSO_WM_UNIT_PRESET_TEXT_INDEX" val="2"/>
  <p:tag name="KSO_WM_UNIT_PRESET_TEXT_LEN" val="20"/>
  <p:tag name="KSO_WM_DIAGRAM_GROUP_CODE" val="l1-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3_16"/>
  <p:tag name="KSO_WM_SLIDE_INDEX" val="16"/>
  <p:tag name="KSO_WM_SLIDE_LAYOUT" val="a_l"/>
  <p:tag name="KSO_WM_SLIDE_LAYOUT_CNT" val="1_1"/>
  <p:tag name="KSO_WM_SLIDE_TYPE" val="text"/>
  <p:tag name="KSO_WM_BEAUTIFY_FLAG" val="#wm#"/>
  <p:tag name="KSO_WM_SLIDE_POSITION" val="83*174"/>
  <p:tag name="KSO_WM_SLIDE_SIZE" val="805*345"/>
  <p:tag name="KSO_WM_SLIDE_ITEM_CNT" val="3"/>
  <p:tag name="KSO_WM_TEMPLATE_CATEGORY" val="custom"/>
  <p:tag name="KSO_WM_TEMPLATE_INDEX" val="160043"/>
  <p:tag name="KSO_WM_TAG_VERSION" val="1.0"/>
  <p:tag name="KSO_WM_DIAGRAM_GROUP_CODE" val="l1-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a"/>
  <p:tag name="KSO_WM_UNIT_INDEX" val="1"/>
  <p:tag name="KSO_WM_UNIT_ID" val="custom160043_1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f"/>
  <p:tag name="KSO_WM_UNIT_INDEX" val="1_1_1"/>
  <p:tag name="KSO_WM_UNIT_CLEAR" val="1"/>
  <p:tag name="KSO_WM_UNIT_LAYERLEVEL" val="1_1_1"/>
  <p:tag name="KSO_WM_UNIT_VALUE" val="66"/>
  <p:tag name="KSO_WM_UNIT_HIGHLIGHT" val="0"/>
  <p:tag name="KSO_WM_UNIT_COMPATIBLE" val="0"/>
  <p:tag name="KSO_WM_UNIT_ID" val="custom160043_16*l_h_f*1_1_1"/>
  <p:tag name="KSO_WM_UNIT_PRESET_TEXT_INDEX" val="2"/>
  <p:tag name="KSO_WM_UNIT_PRESET_TEXT_LEN" val="20"/>
  <p:tag name="KSO_WM_DIAGRAM_GROUP_CODE" val="l1-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0"/>
  <p:tag name="KSO_WM_UNIT_ID" val="custom160043_16*l_h_a*1_1_1"/>
  <p:tag name="KSO_WM_UNIT_PRESET_TEXT_INDEX" val="0"/>
  <p:tag name="KSO_WM_UNIT_PRESET_TEXT_LEN" val="9"/>
  <p:tag name="KSO_WM_DIAGRAM_GROUP_CODE" val="l1-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3"/>
  <p:tag name="KSO_WM_UNIT_TYPE" val="l_h_f"/>
  <p:tag name="KSO_WM_UNIT_INDEX" val="1_1_1"/>
  <p:tag name="KSO_WM_UNIT_CLEAR" val="1"/>
  <p:tag name="KSO_WM_UNIT_LAYERLEVEL" val="1_1_1"/>
  <p:tag name="KSO_WM_UNIT_VALUE" val="66"/>
  <p:tag name="KSO_WM_UNIT_HIGHLIGHT" val="0"/>
  <p:tag name="KSO_WM_UNIT_COMPATIBLE" val="0"/>
  <p:tag name="KSO_WM_UNIT_ID" val="custom160043_16*l_h_f*1_1_1"/>
  <p:tag name="KSO_WM_UNIT_PRESET_TEXT_INDEX" val="2"/>
  <p:tag name="KSO_WM_UNIT_PRESET_TEXT_LEN" val="20"/>
  <p:tag name="KSO_WM_DIAGRAM_GROUP_CODE" val="l1-3"/>
</p:tagLst>
</file>

<file path=ppt/theme/theme1.xml><?xml version="1.0" encoding="utf-8"?>
<a:theme xmlns:a="http://schemas.openxmlformats.org/drawingml/2006/main" name="1_Office 主题">
  <a:themeElements>
    <a:clrScheme name="160326">
      <a:dk1>
        <a:srgbClr val="FFFFFF"/>
      </a:dk1>
      <a:lt1>
        <a:srgbClr val="26849D"/>
      </a:lt1>
      <a:dk2>
        <a:srgbClr val="FFFFFF"/>
      </a:dk2>
      <a:lt2>
        <a:srgbClr val="6D6F71"/>
      </a:lt2>
      <a:accent1>
        <a:srgbClr val="EC7473"/>
      </a:accent1>
      <a:accent2>
        <a:srgbClr val="ED7B5C"/>
      </a:accent2>
      <a:accent3>
        <a:srgbClr val="F9BF05"/>
      </a:accent3>
      <a:accent4>
        <a:srgbClr val="4BACC6"/>
      </a:accent4>
      <a:accent5>
        <a:srgbClr val="627289"/>
      </a:accent5>
      <a:accent6>
        <a:srgbClr val="00B05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_2">
  <a:themeElements>
    <a:clrScheme name="自定义 1">
      <a:dk1>
        <a:srgbClr val="000000"/>
      </a:dk1>
      <a:lt1>
        <a:srgbClr val="FFFFFF"/>
      </a:lt1>
      <a:dk2>
        <a:srgbClr val="0E9651"/>
      </a:dk2>
      <a:lt2>
        <a:srgbClr val="808080"/>
      </a:lt2>
      <a:accent1>
        <a:srgbClr val="EBF092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2025</Words>
  <Application>Microsoft Office PowerPoint</Application>
  <PresentationFormat>宽屏</PresentationFormat>
  <Paragraphs>319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方正兰亭黑_GBK</vt:lpstr>
      <vt:lpstr>黑体</vt:lpstr>
      <vt:lpstr>宋体</vt:lpstr>
      <vt:lpstr>微软雅黑</vt:lpstr>
      <vt:lpstr>造字工房力黑（非商用）常规体</vt:lpstr>
      <vt:lpstr>Arial</vt:lpstr>
      <vt:lpstr>Calibri</vt:lpstr>
      <vt:lpstr>Times New Roman</vt:lpstr>
      <vt:lpstr>1_Office 主题</vt:lpstr>
      <vt:lpstr>自定义设计方案_2</vt:lpstr>
      <vt:lpstr>环保用电监管云平台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胡勇祥</cp:lastModifiedBy>
  <cp:revision>714</cp:revision>
  <dcterms:created xsi:type="dcterms:W3CDTF">2016-12-23T09:14:00Z</dcterms:created>
  <dcterms:modified xsi:type="dcterms:W3CDTF">2019-01-24T01:08:06Z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