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0" r:id="rId7"/>
    <p:sldId id="293" r:id="rId8"/>
    <p:sldId id="294" r:id="rId9"/>
    <p:sldId id="261" r:id="rId10"/>
    <p:sldId id="292" r:id="rId11"/>
    <p:sldId id="259" r:id="rId12"/>
    <p:sldId id="262" r:id="rId13"/>
    <p:sldId id="295" r:id="rId14"/>
    <p:sldId id="263" r:id="rId15"/>
    <p:sldId id="264" r:id="rId16"/>
    <p:sldId id="303" r:id="rId17"/>
    <p:sldId id="304" r:id="rId18"/>
    <p:sldId id="301" r:id="rId19"/>
    <p:sldId id="302" r:id="rId20"/>
    <p:sldId id="311" r:id="rId21"/>
    <p:sldId id="297" r:id="rId22"/>
    <p:sldId id="268" r:id="rId23"/>
    <p:sldId id="305" r:id="rId24"/>
    <p:sldId id="298" r:id="rId25"/>
    <p:sldId id="269" r:id="rId26"/>
    <p:sldId id="310" r:id="rId27"/>
    <p:sldId id="306" r:id="rId28"/>
    <p:sldId id="308" r:id="rId29"/>
    <p:sldId id="307" r:id="rId30"/>
    <p:sldId id="309" r:id="rId31"/>
    <p:sldId id="312" r:id="rId32"/>
    <p:sldId id="289" r:id="rId33"/>
  </p:sldIdLst>
  <p:sldSz cx="9144000" cy="5715000" type="screen16x1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007E3D"/>
    <a:srgbClr val="90D24B"/>
    <a:srgbClr val="003B8F"/>
    <a:srgbClr val="0074AA"/>
    <a:srgbClr val="0A638F"/>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258" y="72"/>
      </p:cViewPr>
      <p:guideLst>
        <p:guide orient="horz" pos="1800"/>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B35A59-A87F-4CE9-A501-8D8FFB64F7F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71C411-67F5-4702-A253-B628B296991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6A13D8A-8A91-4636-A38A-460AF7FF56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A13D8A-8A91-4636-A38A-460AF7FF56D0}" type="datetimeFigureOut">
              <a:rPr lang="zh-CN" altLang="en-US" smtClean="0"/>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96B4B31-0E7A-4E4B-BCA8-9565F1C262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1.png"/><Relationship Id="rId2" Type="http://schemas.microsoft.com/office/2007/relationships/media" Target="file:///D:\&#20010;&#20154;&#36164;&#26009;\PPT&#32456;&#26497;&#27169;&#26495;&#19979;&#36733;&#21253;\&#32463;&#20856;&#27169;&#26495;&#22270;&#34920;&#32032;&#26448;&#31561;\&#12304;18&#12305;PPT&#32463;&#20856;&#32972;&#26223;&#38899;&#20048;&#24211;\&#32972;&#26223;&#38899;&#20048;\%5b%5dCarnavals%20-%20&#23578;.wma" TargetMode="External"/><Relationship Id="rId1" Type="http://schemas.openxmlformats.org/officeDocument/2006/relationships/audio" Target="file:///D:\&#20010;&#20154;&#36164;&#26009;\PPT&#32456;&#26497;&#27169;&#26495;&#19979;&#36733;&#21253;\&#32463;&#20856;&#27169;&#26495;&#22270;&#34920;&#32032;&#26448;&#31561;\&#12304;18&#12305;PPT&#32463;&#20856;&#32972;&#26223;&#38899;&#20048;&#24211;\&#32972;&#26223;&#38899;&#20048;\%5b%5dCarnavals%20-%20&#23578;.wma" TargetMode="Externa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image" Target="../media/image44.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7.jpeg"/><Relationship Id="rId1" Type="http://schemas.openxmlformats.org/officeDocument/2006/relationships/image" Target="../media/image4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E3D"/>
        </a:solidFill>
        <a:effectLst/>
      </p:bgPr>
    </p:bg>
    <p:spTree>
      <p:nvGrpSpPr>
        <p:cNvPr id="1" name=""/>
        <p:cNvGrpSpPr/>
        <p:nvPr/>
      </p:nvGrpSpPr>
      <p:grpSpPr>
        <a:xfrm>
          <a:off x="0" y="0"/>
          <a:ext cx="0" cy="0"/>
          <a:chOff x="0" y="0"/>
          <a:chExt cx="0" cy="0"/>
        </a:xfrm>
      </p:grpSpPr>
      <p:pic>
        <p:nvPicPr>
          <p:cNvPr id="4" name="[]Carnavals - 尚.wma">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rcRect/>
          <a:stretch>
            <a:fillRect/>
          </a:stretch>
        </p:blipFill>
        <p:spPr bwMode="auto">
          <a:xfrm>
            <a:off x="9540552" y="36545"/>
            <a:ext cx="713421" cy="71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0" y="1036236"/>
            <a:ext cx="9144000" cy="2341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370103" y="1545081"/>
            <a:ext cx="4458272" cy="1323439"/>
          </a:xfrm>
          <a:prstGeom prst="rect">
            <a:avLst/>
          </a:prstGeom>
          <a:noFill/>
        </p:spPr>
        <p:txBody>
          <a:bodyPr wrap="none" rtlCol="0">
            <a:spAutoFit/>
          </a:bodyPr>
          <a:lstStyle/>
          <a:p>
            <a:r>
              <a:rPr lang="en-US" altLang="zh-CN" sz="4000" dirty="0" smtClean="0">
                <a:latin typeface="方正正粗黑简体" panose="02000000000000000000" pitchFamily="2" charset="-122"/>
                <a:ea typeface="方正正粗黑简体" panose="02000000000000000000" pitchFamily="2" charset="-122"/>
              </a:rPr>
              <a:t>AcrelCloud-3000</a:t>
            </a:r>
            <a:endParaRPr lang="en-US" altLang="zh-CN" sz="4000" dirty="0" smtClean="0">
              <a:latin typeface="方正正粗黑简体" panose="02000000000000000000" pitchFamily="2" charset="-122"/>
              <a:ea typeface="方正正粗黑简体" panose="02000000000000000000" pitchFamily="2" charset="-122"/>
            </a:endParaRPr>
          </a:p>
          <a:p>
            <a:r>
              <a:rPr lang="zh-CN" altLang="en-US" sz="4000" dirty="0" smtClean="0">
                <a:latin typeface="方正正粗黑简体" panose="02000000000000000000" pitchFamily="2" charset="-122"/>
                <a:ea typeface="方正正粗黑简体" panose="02000000000000000000" pitchFamily="2" charset="-122"/>
              </a:rPr>
              <a:t>环保用电监管平台</a:t>
            </a:r>
            <a:endParaRPr lang="zh-CN" altLang="en-US" sz="4000" dirty="0">
              <a:latin typeface="方正正粗黑简体" panose="02000000000000000000" pitchFamily="2" charset="-122"/>
              <a:ea typeface="方正正粗黑简体" panose="02000000000000000000" pitchFamily="2" charset="-122"/>
            </a:endParaRPr>
          </a:p>
        </p:txBody>
      </p:sp>
      <p:sp>
        <p:nvSpPr>
          <p:cNvPr id="16" name="TextBox 15"/>
          <p:cNvSpPr txBox="1"/>
          <p:nvPr/>
        </p:nvSpPr>
        <p:spPr>
          <a:xfrm>
            <a:off x="5928129" y="4525457"/>
            <a:ext cx="272382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安科瑞电气股份有限公司</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7" name="Picture 7" descr="F:\常用图\未标题-1.png"/>
          <p:cNvPicPr>
            <a:picLocks noChangeAspect="1" noChangeArrowheads="1"/>
          </p:cNvPicPr>
          <p:nvPr/>
        </p:nvPicPr>
        <p:blipFill>
          <a:blip r:embed="rId4"/>
          <a:srcRect/>
          <a:stretch>
            <a:fillRect/>
          </a:stretch>
        </p:blipFill>
        <p:spPr bwMode="auto">
          <a:xfrm>
            <a:off x="683568" y="4023025"/>
            <a:ext cx="2739548" cy="1004863"/>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37"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4"/>
                </p:tgtEl>
              </p:cMediaNode>
            </p:audio>
          </p:childTnLst>
        </p:cTn>
      </p:par>
    </p:tnLst>
    <p:bldLst>
      <p:bldP spid="2" grpId="0" animBg="1"/>
      <p:bldP spid="6"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各地纷纷出台文件</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88024" y="1271619"/>
            <a:ext cx="3890099" cy="2560350"/>
          </a:xfrm>
          <a:prstGeom prst="rect">
            <a:avLst/>
          </a:prstGeom>
          <a:ln>
            <a:noFill/>
          </a:ln>
          <a:effectLst>
            <a:outerShdw blurRad="292100" dist="139700" dir="2700000" algn="tl" rotWithShape="0">
              <a:srgbClr val="333333">
                <a:alpha val="65000"/>
              </a:srgbClr>
            </a:outerShdw>
          </a:effectLst>
        </p:spPr>
      </p:pic>
      <p:pic>
        <p:nvPicPr>
          <p:cNvPr id="30" name="图片 29"/>
          <p:cNvPicPr>
            <a:picLocks noChangeAspect="1"/>
          </p:cNvPicPr>
          <p:nvPr/>
        </p:nvPicPr>
        <p:blipFill>
          <a:blip r:embed="rId2"/>
          <a:srcRect r="3082" b="2760"/>
          <a:stretch>
            <a:fillRect/>
          </a:stretch>
        </p:blipFill>
        <p:spPr>
          <a:xfrm>
            <a:off x="180650" y="1332278"/>
            <a:ext cx="4391350" cy="2501396"/>
          </a:xfrm>
          <a:prstGeom prst="rect">
            <a:avLst/>
          </a:prstGeom>
          <a:ln>
            <a:noFill/>
          </a:ln>
          <a:effectLst>
            <a:outerShdw blurRad="292100" dist="139700" dir="2700000" algn="tl" rotWithShape="0">
              <a:srgbClr val="333333">
                <a:alpha val="65000"/>
              </a:srgbClr>
            </a:outerShdw>
          </a:effectLst>
        </p:spPr>
      </p:pic>
      <p:pic>
        <p:nvPicPr>
          <p:cNvPr id="31" name="图片 30" descr="IMG_256"/>
          <p:cNvPicPr>
            <a:picLocks noChangeAspect="1"/>
          </p:cNvPicPr>
          <p:nvPr/>
        </p:nvPicPr>
        <p:blipFill>
          <a:blip r:embed="rId3"/>
          <a:srcRect/>
          <a:stretch>
            <a:fillRect/>
          </a:stretch>
        </p:blipFill>
        <p:spPr>
          <a:xfrm>
            <a:off x="5018945" y="127178"/>
            <a:ext cx="3428256" cy="4849231"/>
          </a:xfrm>
          <a:prstGeom prst="rect">
            <a:avLst/>
          </a:prstGeom>
          <a:noFill/>
          <a:ln w="9525">
            <a:noFill/>
          </a:ln>
        </p:spPr>
      </p:pic>
      <p:pic>
        <p:nvPicPr>
          <p:cNvPr id="32" name="图片 31"/>
          <p:cNvPicPr>
            <a:picLocks noChangeAspect="1"/>
          </p:cNvPicPr>
          <p:nvPr/>
        </p:nvPicPr>
        <p:blipFill>
          <a:blip r:embed="rId4"/>
          <a:srcRect r="1808"/>
          <a:stretch>
            <a:fillRect/>
          </a:stretch>
        </p:blipFill>
        <p:spPr>
          <a:xfrm>
            <a:off x="200009" y="1565911"/>
            <a:ext cx="5857240" cy="3719195"/>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3</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10" name="TextBox 5"/>
          <p:cNvSpPr txBox="1"/>
          <p:nvPr/>
        </p:nvSpPr>
        <p:spPr>
          <a:xfrm>
            <a:off x="3115614" y="2645246"/>
            <a:ext cx="4914789" cy="523220"/>
          </a:xfrm>
          <a:prstGeom prst="rect">
            <a:avLst/>
          </a:prstGeom>
          <a:noFill/>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解决方案</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5"/>
          <p:cNvSpPr txBox="1"/>
          <p:nvPr/>
        </p:nvSpPr>
        <p:spPr>
          <a:xfrm>
            <a:off x="3064444" y="3297433"/>
            <a:ext cx="4914789" cy="1384995"/>
          </a:xfrm>
          <a:prstGeom prst="rect">
            <a:avLst/>
          </a:prstGeom>
          <a:noFill/>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通过对污染防治设施用电实时监控，实现对企业生产运行无死角、全流程、差别化、精细化管理，达到变人防为信息化技防，从事后处罚到介入式执法，彻底扭转传统依靠人力、经验及部分排污在线数据进行现场核查的状态，将有效提升全区企业污染防治设施规范运行水平，为环境监管开辟更加切实、有效的监管方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anim calcmode="lin" valueType="num">
                                      <p:cBhvr>
                                        <p:cTn id="22" dur="750" fill="hold"/>
                                        <p:tgtEl>
                                          <p:spTgt spid="11"/>
                                        </p:tgtEl>
                                        <p:attrNameLst>
                                          <p:attrName>ppt_x</p:attrName>
                                        </p:attrNameLst>
                                      </p:cBhvr>
                                      <p:tavLst>
                                        <p:tav tm="0">
                                          <p:val>
                                            <p:strVal val="#ppt_x"/>
                                          </p:val>
                                        </p:tav>
                                        <p:tav tm="100000">
                                          <p:val>
                                            <p:strVal val="#ppt_x"/>
                                          </p:val>
                                        </p:tav>
                                      </p:tavLst>
                                    </p:anim>
                                    <p:anim calcmode="lin" valueType="num">
                                      <p:cBhvr>
                                        <p:cTn id="23" dur="75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10"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解决方案</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333328" y="1786809"/>
            <a:ext cx="2146199" cy="1630362"/>
          </a:xfrm>
          <a:prstGeom prst="rect">
            <a:avLst/>
          </a:prstGeom>
          <a:noFill/>
          <a:ln w="9525">
            <a:noFill/>
            <a:miter lim="800000"/>
            <a:headEnd/>
            <a:tailEnd/>
          </a:ln>
        </p:spPr>
      </p:pic>
      <p:pic>
        <p:nvPicPr>
          <p:cNvPr id="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648908" y="1785221"/>
            <a:ext cx="2144708" cy="1631950"/>
          </a:xfrm>
          <a:prstGeom prst="rect">
            <a:avLst/>
          </a:prstGeom>
          <a:noFill/>
          <a:ln w="9525">
            <a:noFill/>
            <a:miter lim="800000"/>
            <a:headEnd/>
            <a:tailEnd/>
          </a:ln>
        </p:spPr>
      </p:pic>
      <p:sp>
        <p:nvSpPr>
          <p:cNvPr id="30" name="矩形 29"/>
          <p:cNvSpPr/>
          <p:nvPr/>
        </p:nvSpPr>
        <p:spPr>
          <a:xfrm>
            <a:off x="2491843" y="1785221"/>
            <a:ext cx="2152165" cy="1638300"/>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1" name="矩形 30"/>
          <p:cNvSpPr/>
          <p:nvPr/>
        </p:nvSpPr>
        <p:spPr>
          <a:xfrm>
            <a:off x="340402" y="3423521"/>
            <a:ext cx="2152165" cy="163671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2" name="矩形 31"/>
          <p:cNvSpPr/>
          <p:nvPr/>
        </p:nvSpPr>
        <p:spPr>
          <a:xfrm>
            <a:off x="4661274" y="3423521"/>
            <a:ext cx="2150674" cy="1638300"/>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3" name="等腰三角形 32"/>
          <p:cNvSpPr/>
          <p:nvPr/>
        </p:nvSpPr>
        <p:spPr>
          <a:xfrm>
            <a:off x="348340" y="3271121"/>
            <a:ext cx="295308" cy="149225"/>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4" name="等腰三角形 33"/>
          <p:cNvSpPr/>
          <p:nvPr/>
        </p:nvSpPr>
        <p:spPr>
          <a:xfrm>
            <a:off x="6521116" y="3271121"/>
            <a:ext cx="295308" cy="149225"/>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5" name="等腰三角形 34"/>
          <p:cNvSpPr/>
          <p:nvPr/>
        </p:nvSpPr>
        <p:spPr>
          <a:xfrm flipV="1">
            <a:off x="3482444" y="3420345"/>
            <a:ext cx="295308" cy="15081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6" name="TextBox 35"/>
          <p:cNvSpPr txBox="1"/>
          <p:nvPr/>
        </p:nvSpPr>
        <p:spPr>
          <a:xfrm>
            <a:off x="2787882" y="1785221"/>
            <a:ext cx="1601232"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无死角监控</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rot="21593092">
            <a:off x="2568551" y="2271532"/>
            <a:ext cx="2087119" cy="978729"/>
          </a:xfrm>
          <a:prstGeom prst="rect">
            <a:avLst/>
          </a:prstGeom>
          <a:noFill/>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系统对排污和治污设备进行不间断用电监控，判断启停时间</a:t>
            </a:r>
            <a:r>
              <a:rPr lang="zh-CN" altLang="en-US" sz="1200" dirty="0" smtClean="0">
                <a:solidFill>
                  <a:schemeClr val="bg1"/>
                </a:solidFill>
                <a:latin typeface="微软雅黑" panose="020B0503020204020204" pitchFamily="34" charset="-122"/>
                <a:ea typeface="微软雅黑" panose="020B0503020204020204" pitchFamily="34" charset="-122"/>
              </a:rPr>
              <a:t>点，能够</a:t>
            </a:r>
            <a:r>
              <a:rPr lang="zh-CN" altLang="en-US" sz="1200" dirty="0">
                <a:solidFill>
                  <a:schemeClr val="bg1"/>
                </a:solidFill>
                <a:latin typeface="微软雅黑" panose="020B0503020204020204" pitchFamily="34" charset="-122"/>
                <a:ea typeface="微软雅黑" panose="020B0503020204020204" pitchFamily="34" charset="-122"/>
              </a:rPr>
              <a:t>进行排污治污联动监控。</a:t>
            </a:r>
            <a:endPar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TextBox 37"/>
          <p:cNvSpPr txBox="1"/>
          <p:nvPr/>
        </p:nvSpPr>
        <p:spPr>
          <a:xfrm>
            <a:off x="760475" y="3405637"/>
            <a:ext cx="1598173"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互联网架构</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rot="21593092">
            <a:off x="566254" y="3959423"/>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sym typeface="+mn-ea"/>
              </a:rPr>
              <a:t>系统将可以通过</a:t>
            </a:r>
            <a:r>
              <a:rPr lang="en-US" altLang="zh-CN" sz="1200" dirty="0">
                <a:solidFill>
                  <a:schemeClr val="bg1"/>
                </a:solidFill>
                <a:latin typeface="微软雅黑" panose="020B0503020204020204" pitchFamily="34" charset="-122"/>
                <a:ea typeface="微软雅黑" panose="020B0503020204020204" pitchFamily="34" charset="-122"/>
                <a:sym typeface="+mn-ea"/>
              </a:rPr>
              <a:t>PC</a:t>
            </a:r>
            <a:r>
              <a:rPr lang="zh-CN" altLang="en-US" sz="1200" dirty="0">
                <a:solidFill>
                  <a:schemeClr val="bg1"/>
                </a:solidFill>
                <a:latin typeface="微软雅黑" panose="020B0503020204020204" pitchFamily="34" charset="-122"/>
                <a:ea typeface="微软雅黑" panose="020B0503020204020204" pitchFamily="34" charset="-122"/>
                <a:sym typeface="+mn-ea"/>
              </a:rPr>
              <a:t>浏览器、平板、手机</a:t>
            </a:r>
            <a:r>
              <a:rPr lang="en-US" altLang="zh-CN" sz="1200" dirty="0">
                <a:solidFill>
                  <a:schemeClr val="bg1"/>
                </a:solidFill>
                <a:latin typeface="微软雅黑" panose="020B0503020204020204" pitchFamily="34" charset="-122"/>
                <a:ea typeface="微软雅黑" panose="020B0503020204020204" pitchFamily="34" charset="-122"/>
                <a:sym typeface="+mn-ea"/>
              </a:rPr>
              <a:t>APP</a:t>
            </a:r>
            <a:r>
              <a:rPr lang="zh-CN" altLang="en-US" sz="1200" dirty="0" smtClean="0">
                <a:solidFill>
                  <a:schemeClr val="bg1"/>
                </a:solidFill>
                <a:latin typeface="微软雅黑" panose="020B0503020204020204" pitchFamily="34" charset="-122"/>
                <a:ea typeface="微软雅黑" panose="020B0503020204020204" pitchFamily="34" charset="-122"/>
                <a:sym typeface="+mn-ea"/>
              </a:rPr>
              <a:t>访问。</a:t>
            </a:r>
            <a:r>
              <a:rPr lang="zh-CN" altLang="en-US" sz="1200" dirty="0">
                <a:solidFill>
                  <a:schemeClr val="bg1"/>
                </a:solidFill>
                <a:latin typeface="微软雅黑" panose="020B0503020204020204" pitchFamily="34" charset="-122"/>
                <a:ea typeface="微软雅黑" panose="020B0503020204020204" pitchFamily="34" charset="-122"/>
                <a:sym typeface="+mn-ea"/>
              </a:rPr>
              <a:t>云端统一部署，升级方便</a:t>
            </a:r>
            <a:r>
              <a:rPr lang="zh-CN" altLang="en-US" sz="1200" dirty="0" smtClean="0">
                <a:solidFill>
                  <a:schemeClr val="bg1"/>
                </a:solidFill>
                <a:latin typeface="微软雅黑" panose="020B0503020204020204" pitchFamily="34" charset="-122"/>
                <a:ea typeface="微软雅黑" panose="020B0503020204020204" pitchFamily="34" charset="-122"/>
                <a:sym typeface="+mn-ea"/>
              </a:rPr>
              <a:t>快速。</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691421" y="3438229"/>
            <a:ext cx="2167608" cy="430374"/>
          </a:xfrm>
          <a:prstGeom prst="rect">
            <a:avLst/>
          </a:prstGeom>
          <a:noFill/>
        </p:spPr>
        <p:txBody>
          <a:bodyPr wrap="square">
            <a:spAutoFit/>
          </a:bodyPr>
          <a:lstStyle/>
          <a:p>
            <a:pPr algn="ct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异常</a:t>
            </a:r>
            <a:r>
              <a:rPr lang="zh-CN" altLang="en-US" sz="2000" b="1" dirty="0" smtClean="0">
                <a:solidFill>
                  <a:schemeClr val="bg1"/>
                </a:solidFill>
                <a:latin typeface="微软雅黑" panose="020B0503020204020204" pitchFamily="34" charset="-122"/>
                <a:ea typeface="微软雅黑" panose="020B0503020204020204" pitchFamily="34" charset="-122"/>
              </a:rPr>
              <a:t>管理申报</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rot="21593092">
            <a:off x="4859301" y="3792392"/>
            <a:ext cx="1894233" cy="1421928"/>
          </a:xfrm>
          <a:prstGeom prst="rect">
            <a:avLst/>
          </a:prstGeom>
          <a:noFill/>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企业生产或排污要按计划进行申报和管理，一旦超出计划外的任何启动和停止状态，系统就会自动发出预警，进行手机短信和</a:t>
            </a:r>
            <a:r>
              <a:rPr lang="en-US" altLang="zh-CN" sz="1200" dirty="0">
                <a:solidFill>
                  <a:schemeClr val="bg1"/>
                </a:solidFill>
                <a:latin typeface="微软雅黑" panose="020B0503020204020204" pitchFamily="34" charset="-122"/>
                <a:ea typeface="微软雅黑" panose="020B0503020204020204" pitchFamily="34" charset="-122"/>
              </a:rPr>
              <a:t>APP</a:t>
            </a:r>
            <a:r>
              <a:rPr lang="zh-CN" altLang="en-US" sz="1200" dirty="0">
                <a:solidFill>
                  <a:schemeClr val="bg1"/>
                </a:solidFill>
                <a:latin typeface="微软雅黑" panose="020B0503020204020204" pitchFamily="34" charset="-122"/>
                <a:ea typeface="微软雅黑" panose="020B0503020204020204" pitchFamily="34" charset="-122"/>
              </a:rPr>
              <a:t>推送。</a:t>
            </a:r>
            <a:endPar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817500" y="3420345"/>
            <a:ext cx="2153657" cy="1639889"/>
          </a:xfrm>
          <a:prstGeom prst="rect">
            <a:avLst/>
          </a:prstGeom>
          <a:noFill/>
          <a:ln w="9525">
            <a:noFill/>
            <a:miter lim="800000"/>
            <a:headEnd/>
            <a:tailEnd/>
          </a:ln>
        </p:spPr>
      </p:pic>
      <p:sp>
        <p:nvSpPr>
          <p:cNvPr id="43" name="矩形 42"/>
          <p:cNvSpPr/>
          <p:nvPr/>
        </p:nvSpPr>
        <p:spPr>
          <a:xfrm>
            <a:off x="6812323" y="1785221"/>
            <a:ext cx="2152165" cy="1638300"/>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44" name="等腰三角形 43"/>
          <p:cNvSpPr/>
          <p:nvPr/>
        </p:nvSpPr>
        <p:spPr>
          <a:xfrm flipV="1">
            <a:off x="7802924" y="3420345"/>
            <a:ext cx="295308" cy="15081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45" name="TextBox 44"/>
          <p:cNvSpPr txBox="1"/>
          <p:nvPr/>
        </p:nvSpPr>
        <p:spPr>
          <a:xfrm>
            <a:off x="6754961" y="1777380"/>
            <a:ext cx="2216196"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rPr>
              <a:t>停</a:t>
            </a:r>
            <a:r>
              <a:rPr lang="zh-CN" altLang="en-US" sz="2000" b="1" dirty="0" smtClean="0">
                <a:solidFill>
                  <a:schemeClr val="bg1"/>
                </a:solidFill>
                <a:latin typeface="微软雅黑" panose="020B0503020204020204" pitchFamily="34" charset="-122"/>
                <a:ea typeface="微软雅黑" panose="020B0503020204020204" pitchFamily="34" charset="-122"/>
              </a:rPr>
              <a:t>限产执行</a:t>
            </a:r>
            <a:r>
              <a:rPr lang="zh-CN" altLang="en-US" sz="2000" b="1" dirty="0">
                <a:solidFill>
                  <a:schemeClr val="bg1"/>
                </a:solidFill>
                <a:latin typeface="微软雅黑" panose="020B0503020204020204" pitchFamily="34" charset="-122"/>
                <a:ea typeface="微软雅黑" panose="020B0503020204020204" pitchFamily="34" charset="-122"/>
              </a:rPr>
              <a:t>监控</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rot="21593092">
            <a:off x="6945608" y="2181469"/>
            <a:ext cx="1894233" cy="1292662"/>
          </a:xfrm>
          <a:prstGeom prst="rect">
            <a:avLst/>
          </a:prstGeom>
          <a:noFill/>
        </p:spPr>
        <p:txBody>
          <a:bodyPr wrap="square">
            <a:spAutoFit/>
          </a:bodyPr>
          <a:lstStyle/>
          <a:p>
            <a:pPr algn="just" fontAlgn="auto">
              <a:lnSpc>
                <a:spcPct val="13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sym typeface="+mn-ea"/>
              </a:rPr>
              <a:t>可以制定停产和限产计划。在停产限产计划内，对排污和治污设备做有限制的启停计划，超出计划外则报</a:t>
            </a:r>
            <a:r>
              <a:rPr lang="zh-CN" altLang="en-US" sz="1200" dirty="0" smtClean="0">
                <a:solidFill>
                  <a:schemeClr val="bg1"/>
                </a:solidFill>
                <a:latin typeface="微软雅黑" panose="020B0503020204020204" pitchFamily="34" charset="-122"/>
                <a:ea typeface="微软雅黑" panose="020B0503020204020204" pitchFamily="34" charset="-122"/>
                <a:sym typeface="+mn-ea"/>
              </a:rPr>
              <a:t>异常。</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0505" y="3423521"/>
            <a:ext cx="2155819" cy="1616385"/>
          </a:xfrm>
          <a:prstGeom prst="rect">
            <a:avLst/>
          </a:prstGeom>
        </p:spPr>
      </p:pic>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六边形 33"/>
          <p:cNvSpPr/>
          <p:nvPr/>
        </p:nvSpPr>
        <p:spPr>
          <a:xfrm>
            <a:off x="270877" y="4175496"/>
            <a:ext cx="2035583" cy="1463959"/>
          </a:xfrm>
          <a:prstGeom prst="hexagon">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网络结构</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4" name="图片 23" descr="系统图"/>
          <p:cNvPicPr>
            <a:picLocks noChangeAspect="1"/>
          </p:cNvPicPr>
          <p:nvPr/>
        </p:nvPicPr>
        <p:blipFill>
          <a:blip r:embed="rId1"/>
          <a:stretch>
            <a:fillRect/>
          </a:stretch>
        </p:blipFill>
        <p:spPr>
          <a:xfrm>
            <a:off x="3208243" y="884801"/>
            <a:ext cx="5860406" cy="4737720"/>
          </a:xfrm>
          <a:prstGeom prst="rect">
            <a:avLst/>
          </a:prstGeom>
          <a:ln>
            <a:noFill/>
          </a:ln>
          <a:effectLst>
            <a:outerShdw blurRad="292100" dist="139700" dir="2700000" algn="tl" rotWithShape="0">
              <a:srgbClr val="333333">
                <a:alpha val="65000"/>
              </a:srgbClr>
            </a:outerShdw>
          </a:effectLst>
        </p:spPr>
      </p:pic>
      <p:sp>
        <p:nvSpPr>
          <p:cNvPr id="26" name="六边形 25"/>
          <p:cNvSpPr/>
          <p:nvPr/>
        </p:nvSpPr>
        <p:spPr>
          <a:xfrm>
            <a:off x="323528" y="1017230"/>
            <a:ext cx="2035583" cy="1463959"/>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28" name="TextBox 8"/>
          <p:cNvSpPr txBox="1">
            <a:spLocks noChangeArrowheads="1"/>
          </p:cNvSpPr>
          <p:nvPr/>
        </p:nvSpPr>
        <p:spPr bwMode="auto">
          <a:xfrm>
            <a:off x="773380" y="1735803"/>
            <a:ext cx="1153550" cy="707886"/>
          </a:xfrm>
          <a:prstGeom prst="rect">
            <a:avLst/>
          </a:prstGeom>
          <a:noFill/>
          <a:ln w="9525">
            <a:noFill/>
            <a:miter lim="800000"/>
          </a:ln>
        </p:spPr>
        <p:txBody>
          <a:bodyPr>
            <a:spAutoFit/>
          </a:bodyPr>
          <a:lstStyle/>
          <a:p>
            <a:pPr algn="ctr"/>
            <a:r>
              <a:rPr lang="zh-CN" altLang="en-US" sz="2000" b="1" dirty="0" smtClean="0">
                <a:solidFill>
                  <a:srgbClr val="FFFFFF"/>
                </a:solidFill>
                <a:ea typeface="微软雅黑" panose="020B0503020204020204" pitchFamily="34" charset="-122"/>
              </a:rPr>
              <a:t>免施工免布线</a:t>
            </a:r>
            <a:endParaRPr lang="zh-CN" altLang="en-US" sz="2000" b="1" dirty="0">
              <a:solidFill>
                <a:srgbClr val="FFFFFF"/>
              </a:solidFill>
              <a:ea typeface="微软雅黑" panose="020B0503020204020204" pitchFamily="34" charset="-122"/>
            </a:endParaRPr>
          </a:p>
        </p:txBody>
      </p:sp>
      <p:grpSp>
        <p:nvGrpSpPr>
          <p:cNvPr id="29" name="组合 28"/>
          <p:cNvGrpSpPr/>
          <p:nvPr/>
        </p:nvGrpSpPr>
        <p:grpSpPr>
          <a:xfrm>
            <a:off x="323527" y="2580394"/>
            <a:ext cx="2035583" cy="2966600"/>
            <a:chOff x="5186238" y="2780134"/>
            <a:chExt cx="2011363" cy="3512906"/>
          </a:xfrm>
        </p:grpSpPr>
        <p:sp>
          <p:nvSpPr>
            <p:cNvPr id="30" name="六边形 29"/>
            <p:cNvSpPr/>
            <p:nvPr/>
          </p:nvSpPr>
          <p:spPr>
            <a:xfrm>
              <a:off x="5186238" y="2780134"/>
              <a:ext cx="2011363" cy="1733550"/>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p>
          </p:txBody>
        </p:sp>
        <p:sp>
          <p:nvSpPr>
            <p:cNvPr id="32" name="TextBox 11"/>
            <p:cNvSpPr txBox="1">
              <a:spLocks noChangeArrowheads="1"/>
            </p:cNvSpPr>
            <p:nvPr/>
          </p:nvSpPr>
          <p:spPr bwMode="auto">
            <a:xfrm>
              <a:off x="5527550" y="5454795"/>
              <a:ext cx="1243013" cy="838245"/>
            </a:xfrm>
            <a:prstGeom prst="rect">
              <a:avLst/>
            </a:prstGeom>
            <a:noFill/>
            <a:ln w="9525">
              <a:noFill/>
              <a:miter lim="800000"/>
            </a:ln>
          </p:spPr>
          <p:txBody>
            <a:bodyPr>
              <a:spAutoFit/>
            </a:bodyPr>
            <a:lstStyle/>
            <a:p>
              <a:pPr algn="ctr"/>
              <a:r>
                <a:rPr lang="zh-CN" altLang="en-US" sz="2000" b="1" dirty="0" smtClean="0">
                  <a:solidFill>
                    <a:srgbClr val="FFFFFF"/>
                  </a:solidFill>
                  <a:ea typeface="微软雅黑" panose="020B0503020204020204" pitchFamily="34" charset="-122"/>
                </a:rPr>
                <a:t>异常及</a:t>
              </a:r>
              <a:endParaRPr lang="en-US" altLang="zh-CN" sz="2000" b="1" dirty="0" smtClean="0">
                <a:solidFill>
                  <a:srgbClr val="FFFFFF"/>
                </a:solidFill>
                <a:ea typeface="微软雅黑" panose="020B0503020204020204" pitchFamily="34" charset="-122"/>
              </a:endParaRPr>
            </a:p>
            <a:p>
              <a:pPr algn="ctr"/>
              <a:r>
                <a:rPr lang="zh-CN" altLang="en-US" sz="2000" b="1" dirty="0" smtClean="0">
                  <a:solidFill>
                    <a:srgbClr val="FFFFFF"/>
                  </a:solidFill>
                  <a:ea typeface="微软雅黑" panose="020B0503020204020204" pitchFamily="34" charset="-122"/>
                </a:rPr>
                <a:t>时报警</a:t>
              </a:r>
              <a:endParaRPr lang="zh-CN" altLang="en-US" sz="2000" b="1" dirty="0">
                <a:solidFill>
                  <a:srgbClr val="FFFFFF"/>
                </a:solidFill>
                <a:ea typeface="微软雅黑" panose="020B0503020204020204" pitchFamily="34" charset="-122"/>
              </a:endParaRPr>
            </a:p>
          </p:txBody>
        </p:sp>
      </p:grpSp>
      <p:sp>
        <p:nvSpPr>
          <p:cNvPr id="36" name="TextBox 8"/>
          <p:cNvSpPr txBox="1">
            <a:spLocks noChangeArrowheads="1"/>
          </p:cNvSpPr>
          <p:nvPr/>
        </p:nvSpPr>
        <p:spPr bwMode="auto">
          <a:xfrm>
            <a:off x="711894" y="3222229"/>
            <a:ext cx="1153550" cy="707886"/>
          </a:xfrm>
          <a:prstGeom prst="rect">
            <a:avLst/>
          </a:prstGeom>
          <a:noFill/>
          <a:ln w="9525">
            <a:noFill/>
            <a:miter lim="800000"/>
          </a:ln>
        </p:spPr>
        <p:txBody>
          <a:bodyPr>
            <a:spAutoFit/>
          </a:bodyPr>
          <a:lstStyle/>
          <a:p>
            <a:pPr algn="ctr"/>
            <a:r>
              <a:rPr lang="zh-CN" altLang="en-US" sz="2000" b="1" dirty="0" smtClean="0">
                <a:solidFill>
                  <a:srgbClr val="FFFFFF"/>
                </a:solidFill>
                <a:ea typeface="微软雅黑" panose="020B0503020204020204" pitchFamily="34" charset="-122"/>
              </a:rPr>
              <a:t>多种逻辑判断</a:t>
            </a:r>
            <a:endParaRPr lang="zh-CN" altLang="en-US" sz="2000" b="1" dirty="0">
              <a:solidFill>
                <a:srgbClr val="FFFFFF"/>
              </a:solidFill>
              <a:ea typeface="微软雅黑" panose="020B0503020204020204" pitchFamily="34" charset="-122"/>
            </a:endParaRPr>
          </a:p>
        </p:txBody>
      </p:sp>
      <p:sp>
        <p:nvSpPr>
          <p:cNvPr id="37" name="TextBox 4"/>
          <p:cNvSpPr txBox="1">
            <a:spLocks noChangeArrowheads="1"/>
          </p:cNvSpPr>
          <p:nvPr/>
        </p:nvSpPr>
        <p:spPr bwMode="auto">
          <a:xfrm>
            <a:off x="7012484" y="2122463"/>
            <a:ext cx="241300" cy="369887"/>
          </a:xfrm>
          <a:prstGeom prst="rect">
            <a:avLst/>
          </a:prstGeom>
          <a:noFill/>
          <a:ln w="9525">
            <a:noFill/>
            <a:miter lim="800000"/>
          </a:ln>
        </p:spPr>
        <p:txBody>
          <a:bodyPr>
            <a:spAutoFit/>
          </a:bodyPr>
          <a:lstStyle/>
          <a:p>
            <a:r>
              <a:rPr lang="en-US" altLang="zh-CN" b="1" dirty="0">
                <a:solidFill>
                  <a:srgbClr val="FFFFFF"/>
                </a:solidFill>
                <a:ea typeface="微软雅黑" panose="020B0503020204020204" pitchFamily="34" charset="-122"/>
              </a:rPr>
              <a:t>$</a:t>
            </a:r>
            <a:endParaRPr lang="zh-CN" altLang="en-US" b="1" dirty="0">
              <a:solidFill>
                <a:srgbClr val="FFFFFF"/>
              </a:solidFill>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1414" y="1128116"/>
            <a:ext cx="539917" cy="521643"/>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924" y="2684705"/>
            <a:ext cx="679385" cy="48792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188" y="4309847"/>
            <a:ext cx="580121" cy="524206"/>
          </a:xfrm>
          <a:prstGeom prst="rect">
            <a:avLst/>
          </a:prstGeom>
        </p:spPr>
      </p:pic>
      <p:sp>
        <p:nvSpPr>
          <p:cNvPr id="5" name="矩形 4"/>
          <p:cNvSpPr/>
          <p:nvPr/>
        </p:nvSpPr>
        <p:spPr>
          <a:xfrm>
            <a:off x="6045200" y="5524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监测终端</a:t>
            </a:r>
            <a:r>
              <a:rPr lang="en-US" altLang="zh-CN" sz="2400" dirty="0">
                <a:solidFill>
                  <a:schemeClr val="bg1"/>
                </a:solidFill>
                <a:latin typeface="微软雅黑" panose="020B0503020204020204" pitchFamily="34" charset="-122"/>
                <a:ea typeface="微软雅黑" panose="020B0503020204020204" pitchFamily="34" charset="-122"/>
              </a:rPr>
              <a:t>AEW100</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9" name="六边形 28"/>
          <p:cNvSpPr/>
          <p:nvPr/>
        </p:nvSpPr>
        <p:spPr>
          <a:xfrm rot="16200000">
            <a:off x="333167" y="2382154"/>
            <a:ext cx="1410442" cy="1327474"/>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95657" y="2845836"/>
            <a:ext cx="1279966" cy="400110"/>
          </a:xfrm>
          <a:prstGeom prst="rect">
            <a:avLst/>
          </a:prstGeom>
          <a:noFill/>
          <a:ln>
            <a:noFill/>
          </a:ln>
        </p:spPr>
        <p:txBody>
          <a:bodyPr wrap="non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AEW100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等腰三角形 30"/>
          <p:cNvSpPr/>
          <p:nvPr/>
        </p:nvSpPr>
        <p:spPr>
          <a:xfrm rot="5400000">
            <a:off x="1782449" y="2973883"/>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2020603" y="2970617"/>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bwMode="auto">
          <a:xfrm>
            <a:off x="5791371" y="770146"/>
            <a:ext cx="2834054" cy="913070"/>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电参量</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采集</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defTabSz="1219200" fontAlgn="base">
              <a:lnSpc>
                <a:spcPts val="1600"/>
              </a:lnSpc>
              <a:spcBef>
                <a:spcPct val="0"/>
              </a:spcBef>
              <a:spcAft>
                <a:spcPct val="0"/>
              </a:spcAft>
            </a:pPr>
            <a:r>
              <a:rPr lang="zh-CN" altLang="en-US" sz="1200" dirty="0">
                <a:solidFill>
                  <a:schemeClr val="tx1">
                    <a:lumMod val="75000"/>
                    <a:lumOff val="25000"/>
                  </a:schemeClr>
                </a:solidFill>
              </a:rPr>
              <a:t>三相电流、电压、有功</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无功功率、有功</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无功电能、频率、功率因数、谐波畸变率、需量</a:t>
            </a:r>
            <a:r>
              <a:rPr lang="zh-CN" altLang="en-US" sz="1200" dirty="0" smtClean="0">
                <a:solidFill>
                  <a:schemeClr val="tx1">
                    <a:lumMod val="75000"/>
                    <a:lumOff val="25000"/>
                  </a:schemeClr>
                </a:solidFill>
              </a:rPr>
              <a:t>等</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bwMode="auto">
          <a:xfrm>
            <a:off x="6156176" y="1980201"/>
            <a:ext cx="2834054" cy="851515"/>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通讯</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200" dirty="0" err="1">
                <a:solidFill>
                  <a:schemeClr val="tx1">
                    <a:lumMod val="75000"/>
                    <a:lumOff val="25000"/>
                  </a:schemeClr>
                </a:solidFill>
              </a:rPr>
              <a:t>LoRa</a:t>
            </a:r>
            <a:r>
              <a:rPr lang="zh-CN" altLang="en-US" sz="1200" dirty="0">
                <a:solidFill>
                  <a:schemeClr val="tx1">
                    <a:lumMod val="75000"/>
                    <a:lumOff val="25000"/>
                  </a:schemeClr>
                </a:solidFill>
              </a:rPr>
              <a:t>无线通讯，</a:t>
            </a:r>
            <a:r>
              <a:rPr lang="en-US" altLang="zh-CN" sz="1200" dirty="0">
                <a:solidFill>
                  <a:schemeClr val="tx1">
                    <a:lumMod val="75000"/>
                    <a:lumOff val="25000"/>
                  </a:schemeClr>
                </a:solidFill>
              </a:rPr>
              <a:t>470MHz</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200m</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RS485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通讯，</a:t>
            </a:r>
            <a:r>
              <a:rPr lang="en-US" altLang="zh-CN" sz="1200" dirty="0" err="1">
                <a:solidFill>
                  <a:schemeClr val="tx1">
                    <a:lumMod val="75000"/>
                    <a:lumOff val="25000"/>
                  </a:schemeClr>
                </a:solidFill>
                <a:latin typeface="微软雅黑" panose="020B0503020204020204" pitchFamily="34" charset="-122"/>
                <a:ea typeface="微软雅黑" panose="020B0503020204020204" pitchFamily="34" charset="-122"/>
              </a:rPr>
              <a:t>ModBus</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-RTU</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协议</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bwMode="auto">
          <a:xfrm>
            <a:off x="6156176" y="3165956"/>
            <a:ext cx="2834054" cy="1128514"/>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规格</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200" dirty="0">
                <a:solidFill>
                  <a:schemeClr val="tx1">
                    <a:lumMod val="75000"/>
                    <a:lumOff val="25000"/>
                  </a:schemeClr>
                </a:solidFill>
              </a:rPr>
              <a:t>AEW100-D15  1.5(6)A</a:t>
            </a:r>
            <a:r>
              <a:rPr lang="zh-CN" altLang="en-US" sz="1200" dirty="0">
                <a:solidFill>
                  <a:schemeClr val="tx1">
                    <a:lumMod val="75000"/>
                    <a:lumOff val="25000"/>
                  </a:schemeClr>
                </a:solidFill>
              </a:rPr>
              <a:t>，适用于二次采样；</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rPr>
              <a:t>AEW100-D20   400A</a:t>
            </a:r>
            <a:r>
              <a:rPr lang="zh-CN" altLang="en-US" sz="1200" dirty="0">
                <a:solidFill>
                  <a:schemeClr val="tx1">
                    <a:lumMod val="75000"/>
                    <a:lumOff val="25000"/>
                  </a:schemeClr>
                </a:solidFill>
              </a:rPr>
              <a:t>以内；</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rPr>
              <a:t>AEW100-D36   600A</a:t>
            </a:r>
            <a:r>
              <a:rPr lang="zh-CN" altLang="en-US" sz="1200" dirty="0">
                <a:solidFill>
                  <a:schemeClr val="tx1">
                    <a:lumMod val="75000"/>
                    <a:lumOff val="25000"/>
                  </a:schemeClr>
                </a:solidFill>
              </a:rPr>
              <a:t>以内</a:t>
            </a:r>
            <a:r>
              <a:rPr lang="zh-CN" altLang="en-US" sz="1200" dirty="0" smtClean="0">
                <a:solidFill>
                  <a:schemeClr val="tx1">
                    <a:lumMod val="75000"/>
                    <a:lumOff val="25000"/>
                  </a:schemeClr>
                </a:solidFill>
              </a:rPr>
              <a:t>；</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25483" y="2033215"/>
            <a:ext cx="3106326" cy="1794309"/>
          </a:xfrm>
          <a:prstGeom prst="rect">
            <a:avLst/>
          </a:prstGeom>
          <a:ln>
            <a:noFill/>
          </a:ln>
          <a:effectLst>
            <a:outerShdw blurRad="292100" dist="139700" dir="2700000" algn="tl" rotWithShape="0">
              <a:srgbClr val="333333">
                <a:alpha val="65000"/>
              </a:srgbClr>
            </a:outerShdw>
          </a:effectLst>
        </p:spPr>
      </p:pic>
      <p:sp>
        <p:nvSpPr>
          <p:cNvPr id="34" name="六边形 33"/>
          <p:cNvSpPr/>
          <p:nvPr/>
        </p:nvSpPr>
        <p:spPr>
          <a:xfrm rot="16200000">
            <a:off x="4742957" y="937614"/>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822645" y="104946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六边形 35"/>
          <p:cNvSpPr/>
          <p:nvPr/>
        </p:nvSpPr>
        <p:spPr>
          <a:xfrm rot="16200000">
            <a:off x="5164580" y="2103300"/>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244268" y="221515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rot="16200000">
            <a:off x="5165173" y="3247520"/>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5244861" y="335937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3" name="TextBox 39"/>
          <p:cNvSpPr txBox="1"/>
          <p:nvPr/>
        </p:nvSpPr>
        <p:spPr bwMode="auto">
          <a:xfrm>
            <a:off x="5791371" y="4387742"/>
            <a:ext cx="2834054" cy="1128514"/>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特点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rPr>
              <a:t>导轨安装，穿刺取电；</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区域无线通讯；</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不需要铺设二次线和通讯线</a:t>
            </a:r>
            <a:endParaRPr lang="en-US" altLang="zh-CN" sz="1200" dirty="0">
              <a:solidFill>
                <a:schemeClr val="tx1">
                  <a:lumMod val="75000"/>
                  <a:lumOff val="25000"/>
                </a:schemeClr>
              </a:solidFill>
            </a:endParaRPr>
          </a:p>
        </p:txBody>
      </p:sp>
      <p:sp>
        <p:nvSpPr>
          <p:cNvPr id="24" name="六边形 23"/>
          <p:cNvSpPr/>
          <p:nvPr/>
        </p:nvSpPr>
        <p:spPr>
          <a:xfrm rot="16200000">
            <a:off x="4742957" y="4555210"/>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4"/>
          <p:cNvSpPr txBox="1"/>
          <p:nvPr/>
        </p:nvSpPr>
        <p:spPr>
          <a:xfrm>
            <a:off x="4822645" y="4667064"/>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045200" y="-16510"/>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0-#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0-#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0-#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0-#ppt_w/2"/>
                                          </p:val>
                                        </p:tav>
                                        <p:tav tm="100000">
                                          <p:val>
                                            <p:strVal val="#ppt_x"/>
                                          </p:val>
                                        </p:tav>
                                      </p:tavLst>
                                    </p:anim>
                                    <p:anim calcmode="lin" valueType="num">
                                      <p:cBhvr additive="base">
                                        <p:cTn id="71" dur="500" fill="hold"/>
                                        <p:tgtEl>
                                          <p:spTgt spid="24"/>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0-#ppt_w/2"/>
                                          </p:val>
                                        </p:tav>
                                        <p:tav tm="100000">
                                          <p:val>
                                            <p:strVal val="#ppt_x"/>
                                          </p:val>
                                        </p:tav>
                                      </p:tavLst>
                                    </p:anim>
                                    <p:anim calcmode="lin" valueType="num">
                                      <p:cBhvr additive="base">
                                        <p:cTn id="75" dur="500" fill="hold"/>
                                        <p:tgtEl>
                                          <p:spTgt spid="25"/>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1" grpId="0" animBg="1"/>
      <p:bldP spid="32" grpId="0" animBg="1"/>
      <p:bldP spid="40" grpId="0"/>
      <p:bldP spid="41" grpId="0"/>
      <p:bldP spid="42" grpId="0"/>
      <p:bldP spid="34" grpId="0" animBg="1"/>
      <p:bldP spid="35" grpId="0"/>
      <p:bldP spid="36" grpId="0" animBg="1"/>
      <p:bldP spid="37" grpId="0"/>
      <p:bldP spid="38" grpId="0" animBg="1"/>
      <p:bldP spid="39" grpId="0"/>
      <p:bldP spid="23" grpId="0"/>
      <p:bldP spid="24"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722220"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监测终端</a:t>
            </a:r>
            <a:r>
              <a:rPr lang="en-US" altLang="zh-CN" sz="2400" dirty="0" smtClean="0">
                <a:solidFill>
                  <a:schemeClr val="bg1"/>
                </a:solidFill>
                <a:latin typeface="微软雅黑" panose="020B0503020204020204" pitchFamily="34" charset="-122"/>
                <a:ea typeface="微软雅黑" panose="020B0503020204020204" pitchFamily="34" charset="-122"/>
              </a:rPr>
              <a:t>ADW400</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9" name="六边形 28"/>
          <p:cNvSpPr/>
          <p:nvPr/>
        </p:nvSpPr>
        <p:spPr>
          <a:xfrm rot="16200000">
            <a:off x="333167" y="2382154"/>
            <a:ext cx="1410442" cy="1327474"/>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95657" y="2845836"/>
            <a:ext cx="1332416" cy="400110"/>
          </a:xfrm>
          <a:prstGeom prst="rect">
            <a:avLst/>
          </a:prstGeom>
          <a:noFill/>
          <a:ln>
            <a:noFill/>
          </a:ln>
        </p:spPr>
        <p:txBody>
          <a:bodyPr wrap="non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ADW400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等腰三角形 30"/>
          <p:cNvSpPr/>
          <p:nvPr/>
        </p:nvSpPr>
        <p:spPr>
          <a:xfrm rot="5400000">
            <a:off x="1782449" y="2973883"/>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2020603" y="2970617"/>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bwMode="auto">
          <a:xfrm>
            <a:off x="5791371" y="770146"/>
            <a:ext cx="2834054" cy="913070"/>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电参量</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采集</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defTabSz="1219200" fontAlgn="base">
              <a:lnSpc>
                <a:spcPts val="1600"/>
              </a:lnSpc>
              <a:spcBef>
                <a:spcPct val="0"/>
              </a:spcBef>
              <a:spcAft>
                <a:spcPct val="0"/>
              </a:spcAft>
            </a:pPr>
            <a:r>
              <a:rPr lang="zh-CN" altLang="en-US" sz="1200" dirty="0">
                <a:solidFill>
                  <a:schemeClr val="tx1">
                    <a:lumMod val="75000"/>
                    <a:lumOff val="25000"/>
                  </a:schemeClr>
                </a:solidFill>
              </a:rPr>
              <a:t>三相电流、电压、有功</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无功功率、有功</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无功电能、频率、功率因数、谐波畸变率、需量</a:t>
            </a:r>
            <a:r>
              <a:rPr lang="zh-CN" altLang="en-US" sz="1200" dirty="0" smtClean="0">
                <a:solidFill>
                  <a:schemeClr val="tx1">
                    <a:lumMod val="75000"/>
                    <a:lumOff val="25000"/>
                  </a:schemeClr>
                </a:solidFill>
              </a:rPr>
              <a:t>等</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bwMode="auto">
          <a:xfrm>
            <a:off x="6156176" y="1980201"/>
            <a:ext cx="2834054" cy="851515"/>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通讯</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200" dirty="0" err="1">
                <a:solidFill>
                  <a:schemeClr val="tx1">
                    <a:lumMod val="75000"/>
                    <a:lumOff val="25000"/>
                  </a:schemeClr>
                </a:solidFill>
              </a:rPr>
              <a:t>LoRa</a:t>
            </a:r>
            <a:r>
              <a:rPr lang="zh-CN" altLang="en-US" sz="1200" dirty="0">
                <a:solidFill>
                  <a:schemeClr val="tx1">
                    <a:lumMod val="75000"/>
                    <a:lumOff val="25000"/>
                  </a:schemeClr>
                </a:solidFill>
              </a:rPr>
              <a:t>无线通讯，</a:t>
            </a:r>
            <a:r>
              <a:rPr lang="en-US" altLang="zh-CN" sz="1200" dirty="0">
                <a:solidFill>
                  <a:schemeClr val="tx1">
                    <a:lumMod val="75000"/>
                    <a:lumOff val="25000"/>
                  </a:schemeClr>
                </a:solidFill>
              </a:rPr>
              <a:t>470MHz</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200m</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RS485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通讯，</a:t>
            </a:r>
            <a:r>
              <a:rPr lang="en-US" altLang="zh-CN" sz="1200" dirty="0" err="1">
                <a:solidFill>
                  <a:schemeClr val="tx1">
                    <a:lumMod val="75000"/>
                    <a:lumOff val="25000"/>
                  </a:schemeClr>
                </a:solidFill>
                <a:latin typeface="微软雅黑" panose="020B0503020204020204" pitchFamily="34" charset="-122"/>
                <a:ea typeface="微软雅黑" panose="020B0503020204020204" pitchFamily="34" charset="-122"/>
              </a:rPr>
              <a:t>ModBus</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-RTU</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协议</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bwMode="auto">
          <a:xfrm>
            <a:off x="6156176" y="3068450"/>
            <a:ext cx="2834054" cy="1405513"/>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规格</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200" dirty="0">
                <a:solidFill>
                  <a:schemeClr val="tx1">
                    <a:lumMod val="75000"/>
                    <a:lumOff val="25000"/>
                  </a:schemeClr>
                </a:solidFill>
              </a:rPr>
              <a:t>ADW400-D10   1.5</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6</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A</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2~4</a:t>
            </a:r>
            <a:r>
              <a:rPr lang="zh-CN" altLang="en-US" sz="1200" dirty="0">
                <a:solidFill>
                  <a:schemeClr val="tx1">
                    <a:lumMod val="75000"/>
                    <a:lumOff val="25000"/>
                  </a:schemeClr>
                </a:solidFill>
              </a:rPr>
              <a:t>回路；</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rPr>
              <a:t>ADW400-D16   20</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100</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A</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 2~4</a:t>
            </a:r>
            <a:r>
              <a:rPr lang="zh-CN" altLang="en-US" sz="1200" dirty="0">
                <a:solidFill>
                  <a:schemeClr val="tx1">
                    <a:lumMod val="75000"/>
                    <a:lumOff val="25000"/>
                  </a:schemeClr>
                </a:solidFill>
              </a:rPr>
              <a:t>回路；</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rPr>
              <a:t>ADW400-D24    40</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200</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A</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 2~4</a:t>
            </a:r>
            <a:r>
              <a:rPr lang="zh-CN" altLang="en-US" sz="1200" dirty="0">
                <a:solidFill>
                  <a:schemeClr val="tx1">
                    <a:lumMod val="75000"/>
                    <a:lumOff val="25000"/>
                  </a:schemeClr>
                </a:solidFill>
              </a:rPr>
              <a:t>回路；</a:t>
            </a:r>
            <a:endParaRPr lang="en-US" altLang="zh-CN" sz="1200" dirty="0">
              <a:solidFill>
                <a:schemeClr val="tx1">
                  <a:lumMod val="75000"/>
                  <a:lumOff val="25000"/>
                </a:schemeClr>
              </a:solidFill>
            </a:endParaRPr>
          </a:p>
          <a:p>
            <a:pPr>
              <a:lnSpc>
                <a:spcPct val="150000"/>
              </a:lnSpc>
            </a:pPr>
            <a:r>
              <a:rPr lang="en-US" altLang="zh-CN" sz="1200" dirty="0">
                <a:solidFill>
                  <a:schemeClr val="tx1">
                    <a:lumMod val="75000"/>
                    <a:lumOff val="25000"/>
                  </a:schemeClr>
                </a:solidFill>
              </a:rPr>
              <a:t>ADW400-D36     80</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400</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A</a:t>
            </a:r>
            <a:r>
              <a:rPr lang="zh-CN" altLang="en-US" sz="1200" dirty="0">
                <a:solidFill>
                  <a:schemeClr val="tx1">
                    <a:lumMod val="75000"/>
                    <a:lumOff val="25000"/>
                  </a:schemeClr>
                </a:solidFill>
              </a:rPr>
              <a:t>，</a:t>
            </a:r>
            <a:r>
              <a:rPr lang="en-US" altLang="zh-CN" sz="1200" dirty="0">
                <a:solidFill>
                  <a:schemeClr val="tx1">
                    <a:lumMod val="75000"/>
                    <a:lumOff val="25000"/>
                  </a:schemeClr>
                </a:solidFill>
              </a:rPr>
              <a:t> 2~4</a:t>
            </a:r>
            <a:r>
              <a:rPr lang="zh-CN" altLang="en-US" sz="1200" dirty="0">
                <a:solidFill>
                  <a:schemeClr val="tx1">
                    <a:lumMod val="75000"/>
                    <a:lumOff val="25000"/>
                  </a:schemeClr>
                </a:solidFill>
              </a:rPr>
              <a:t>回路；</a:t>
            </a:r>
            <a:endParaRPr lang="en-US" altLang="zh-CN" sz="1200" dirty="0">
              <a:solidFill>
                <a:schemeClr val="tx1">
                  <a:lumMod val="75000"/>
                  <a:lumOff val="25000"/>
                </a:schemeClr>
              </a:solidFill>
            </a:endParaRPr>
          </a:p>
        </p:txBody>
      </p:sp>
      <p:sp>
        <p:nvSpPr>
          <p:cNvPr id="34" name="六边形 33"/>
          <p:cNvSpPr/>
          <p:nvPr/>
        </p:nvSpPr>
        <p:spPr>
          <a:xfrm rot="16200000">
            <a:off x="4742957" y="937614"/>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822645" y="104946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3" name="TextBox 39"/>
          <p:cNvSpPr txBox="1"/>
          <p:nvPr/>
        </p:nvSpPr>
        <p:spPr bwMode="auto">
          <a:xfrm>
            <a:off x="5791370" y="4387742"/>
            <a:ext cx="3198859" cy="1128514"/>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特点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rPr>
              <a:t>导轨安装，穿刺夹取电；</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区域无线通讯；</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水晶头连接，不需要铺设二次线和通讯线。</a:t>
            </a:r>
            <a:endParaRPr lang="en-US" altLang="zh-CN" sz="1200" dirty="0">
              <a:solidFill>
                <a:schemeClr val="tx1">
                  <a:lumMod val="75000"/>
                  <a:lumOff val="25000"/>
                </a:schemeClr>
              </a:solidFill>
            </a:endParaRPr>
          </a:p>
        </p:txBody>
      </p:sp>
      <p:sp>
        <p:nvSpPr>
          <p:cNvPr id="24" name="六边形 23"/>
          <p:cNvSpPr/>
          <p:nvPr/>
        </p:nvSpPr>
        <p:spPr>
          <a:xfrm rot="16200000">
            <a:off x="4742957" y="4555210"/>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4"/>
          <p:cNvSpPr txBox="1"/>
          <p:nvPr/>
        </p:nvSpPr>
        <p:spPr>
          <a:xfrm>
            <a:off x="4822645" y="4667064"/>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00887" y="2265449"/>
            <a:ext cx="3151688" cy="1496885"/>
          </a:xfrm>
          <a:prstGeom prst="rect">
            <a:avLst/>
          </a:prstGeom>
        </p:spPr>
      </p:pic>
      <p:sp>
        <p:nvSpPr>
          <p:cNvPr id="36" name="六边形 35"/>
          <p:cNvSpPr/>
          <p:nvPr/>
        </p:nvSpPr>
        <p:spPr>
          <a:xfrm rot="16200000">
            <a:off x="5164580" y="2103300"/>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244268" y="221515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rot="16200000">
            <a:off x="5165173" y="3247520"/>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5244861" y="335937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045200" y="-16510"/>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0-#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0-#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0-#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0-#ppt_w/2"/>
                                          </p:val>
                                        </p:tav>
                                        <p:tav tm="100000">
                                          <p:val>
                                            <p:strVal val="#ppt_x"/>
                                          </p:val>
                                        </p:tav>
                                      </p:tavLst>
                                    </p:anim>
                                    <p:anim calcmode="lin" valueType="num">
                                      <p:cBhvr additive="base">
                                        <p:cTn id="71" dur="500" fill="hold"/>
                                        <p:tgtEl>
                                          <p:spTgt spid="24"/>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0-#ppt_w/2"/>
                                          </p:val>
                                        </p:tav>
                                        <p:tav tm="100000">
                                          <p:val>
                                            <p:strVal val="#ppt_x"/>
                                          </p:val>
                                        </p:tav>
                                      </p:tavLst>
                                    </p:anim>
                                    <p:anim calcmode="lin" valueType="num">
                                      <p:cBhvr additive="base">
                                        <p:cTn id="75" dur="500" fill="hold"/>
                                        <p:tgtEl>
                                          <p:spTgt spid="25"/>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1" grpId="0" animBg="1"/>
      <p:bldP spid="32" grpId="0" animBg="1"/>
      <p:bldP spid="40" grpId="0"/>
      <p:bldP spid="41" grpId="0"/>
      <p:bldP spid="42" grpId="0"/>
      <p:bldP spid="34" grpId="0" animBg="1"/>
      <p:bldP spid="35" grpId="0"/>
      <p:bldP spid="23" grpId="0"/>
      <p:bldP spid="24" grpId="0" animBg="1"/>
      <p:bldP spid="25" grpId="0"/>
      <p:bldP spid="36" grpId="0" animBg="1"/>
      <p:bldP spid="37" grpId="0"/>
      <p:bldP spid="38" grpId="0" animBg="1"/>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4047624"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3724096"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无线网关</a:t>
            </a:r>
            <a:r>
              <a:rPr lang="en-US" altLang="zh-CN" sz="2400" dirty="0" smtClean="0">
                <a:solidFill>
                  <a:schemeClr val="bg1"/>
                </a:solidFill>
                <a:latin typeface="微软雅黑" panose="020B0503020204020204" pitchFamily="34" charset="-122"/>
                <a:ea typeface="微软雅黑" panose="020B0503020204020204" pitchFamily="34" charset="-122"/>
              </a:rPr>
              <a:t>AF-GSM300-4G</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6228182" y="738772"/>
            <a:ext cx="2952328" cy="924584"/>
          </a:xfrm>
          <a:prstGeom prst="rect">
            <a:avLst/>
          </a:prstGeom>
          <a:effectLst/>
        </p:spPr>
        <p:txBody>
          <a:bodyPr wrap="square" lIns="121893" tIns="60946" rIns="121893" bIns="60946">
            <a:spAutoFit/>
          </a:bodyPr>
          <a:lstStyle/>
          <a:p>
            <a:pPr>
              <a:lnSpc>
                <a:spcPct val="150000"/>
              </a:lnSpc>
            </a:pPr>
            <a:r>
              <a:rPr lang="zh-CN" altLang="en-US" sz="1200" dirty="0">
                <a:latin typeface="微软雅黑" panose="020B0503020204020204" pitchFamily="34" charset="-122"/>
                <a:ea typeface="微软雅黑" panose="020B0503020204020204" pitchFamily="34" charset="-122"/>
                <a:cs typeface="宋体" panose="02010600030101010101" pitchFamily="2" charset="-122"/>
                <a:sym typeface="+mn-ea"/>
              </a:rPr>
              <a:t>接入</a:t>
            </a:r>
            <a:r>
              <a:rPr lang="zh-CN" altLang="en-US" sz="1200" dirty="0" smtClean="0">
                <a:latin typeface="微软雅黑" panose="020B0503020204020204" pitchFamily="34" charset="-122"/>
                <a:ea typeface="微软雅黑" panose="020B0503020204020204" pitchFamily="34" charset="-122"/>
                <a:cs typeface="宋体" panose="02010600030101010101" pitchFamily="2" charset="-122"/>
                <a:sym typeface="+mn-ea"/>
              </a:rPr>
              <a:t>每个监测终端所</a:t>
            </a:r>
            <a:r>
              <a:rPr lang="zh-CN" altLang="en-US" sz="1200" dirty="0">
                <a:latin typeface="微软雅黑" panose="020B0503020204020204" pitchFamily="34" charset="-122"/>
                <a:ea typeface="微软雅黑" panose="020B0503020204020204" pitchFamily="34" charset="-122"/>
                <a:cs typeface="宋体" panose="02010600030101010101" pitchFamily="2" charset="-122"/>
                <a:sym typeface="+mn-ea"/>
              </a:rPr>
              <a:t>需流量为</a:t>
            </a:r>
            <a:r>
              <a:rPr lang="en-US" altLang="zh-CN" sz="1200" dirty="0">
                <a:latin typeface="微软雅黑" panose="020B0503020204020204" pitchFamily="34" charset="-122"/>
                <a:ea typeface="微软雅黑" panose="020B0503020204020204" pitchFamily="34" charset="-122"/>
                <a:cs typeface="宋体" panose="02010600030101010101" pitchFamily="2" charset="-122"/>
                <a:sym typeface="+mn-ea"/>
              </a:rPr>
              <a:t>20M/</a:t>
            </a:r>
            <a:r>
              <a:rPr lang="zh-CN" altLang="en-US" sz="1200" dirty="0">
                <a:latin typeface="微软雅黑" panose="020B0503020204020204" pitchFamily="34" charset="-122"/>
                <a:ea typeface="微软雅黑" panose="020B0503020204020204" pitchFamily="34" charset="-122"/>
                <a:cs typeface="宋体" panose="02010600030101010101" pitchFamily="2" charset="-122"/>
                <a:sym typeface="+mn-ea"/>
              </a:rPr>
              <a:t>月，单个模块最多可以接入</a:t>
            </a:r>
            <a:r>
              <a:rPr lang="en-US" altLang="zh-CN" sz="1200" dirty="0" smtClean="0">
                <a:latin typeface="微软雅黑" panose="020B0503020204020204" pitchFamily="34" charset="-122"/>
                <a:ea typeface="微软雅黑" panose="020B0503020204020204" pitchFamily="34" charset="-122"/>
                <a:cs typeface="宋体" panose="02010600030101010101" pitchFamily="2" charset="-122"/>
                <a:sym typeface="+mn-ea"/>
              </a:rPr>
              <a:t>15</a:t>
            </a:r>
            <a:r>
              <a:rPr lang="zh-CN" altLang="en-US" sz="1200" dirty="0" smtClean="0">
                <a:latin typeface="微软雅黑" panose="020B0503020204020204" pitchFamily="34" charset="-122"/>
                <a:ea typeface="微软雅黑" panose="020B0503020204020204" pitchFamily="34" charset="-122"/>
                <a:cs typeface="宋体" panose="02010600030101010101" pitchFamily="2" charset="-122"/>
                <a:sym typeface="+mn-ea"/>
              </a:rPr>
              <a:t>个监测终端</a:t>
            </a:r>
            <a:r>
              <a:rPr lang="zh-CN" altLang="en-US" sz="1200" b="1" dirty="0" smtClean="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200" dirty="0" smtClean="0">
                <a:latin typeface="微软雅黑" panose="020B0503020204020204" pitchFamily="34" charset="-122"/>
                <a:ea typeface="微软雅黑" panose="020B0503020204020204" pitchFamily="34" charset="-122"/>
                <a:cs typeface="宋体" panose="02010600030101010101" pitchFamily="2" charset="-122"/>
                <a:sym typeface="+mn-ea"/>
              </a:rPr>
              <a:t>默认</a:t>
            </a:r>
            <a:r>
              <a:rPr lang="zh-CN" altLang="en-US" sz="1200" dirty="0">
                <a:latin typeface="微软雅黑" panose="020B0503020204020204" pitchFamily="34" charset="-122"/>
                <a:ea typeface="微软雅黑" panose="020B0503020204020204" pitchFamily="34" charset="-122"/>
                <a:cs typeface="宋体" panose="02010600030101010101" pitchFamily="2" charset="-122"/>
                <a:sym typeface="+mn-ea"/>
              </a:rPr>
              <a:t>上传间隔</a:t>
            </a:r>
            <a:r>
              <a:rPr lang="en-US" altLang="zh-CN" sz="1200" dirty="0">
                <a:latin typeface="微软雅黑" panose="020B0503020204020204" pitchFamily="34" charset="-122"/>
                <a:ea typeface="微软雅黑" panose="020B0503020204020204" pitchFamily="34" charset="-122"/>
                <a:cs typeface="宋体" panose="02010600030101010101" pitchFamily="2" charset="-122"/>
                <a:sym typeface="+mn-ea"/>
              </a:rPr>
              <a:t>5</a:t>
            </a:r>
            <a:r>
              <a:rPr lang="zh-CN" altLang="en-US" sz="1200" dirty="0">
                <a:latin typeface="微软雅黑" panose="020B0503020204020204" pitchFamily="34" charset="-122"/>
                <a:ea typeface="微软雅黑" panose="020B0503020204020204" pitchFamily="34" charset="-122"/>
                <a:cs typeface="宋体" panose="02010600030101010101" pitchFamily="2" charset="-122"/>
                <a:sym typeface="+mn-ea"/>
              </a:rPr>
              <a:t>分钟。</a:t>
            </a:r>
            <a:endParaRPr lang="en-US" altLang="zh-CN" sz="1200" dirty="0">
              <a:solidFill>
                <a:schemeClr val="tx1">
                  <a:lumMod val="75000"/>
                  <a:lumOff val="25000"/>
                </a:schemeClr>
              </a:solidFill>
            </a:endParaRPr>
          </a:p>
        </p:txBody>
      </p:sp>
      <p:sp>
        <p:nvSpPr>
          <p:cNvPr id="10" name="矩形 9"/>
          <p:cNvSpPr/>
          <p:nvPr/>
        </p:nvSpPr>
        <p:spPr>
          <a:xfrm>
            <a:off x="6225008" y="491385"/>
            <a:ext cx="1872208"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流量参考</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292295" y="1807419"/>
            <a:ext cx="3251561" cy="1231078"/>
          </a:xfrm>
          <a:prstGeom prst="rect">
            <a:avLst/>
          </a:prstGeom>
          <a:effectLst/>
        </p:spPr>
        <p:txBody>
          <a:bodyPr wrap="square" lIns="121893" tIns="60946" rIns="121893" bIns="60946">
            <a:spAutoFit/>
          </a:bodyPr>
          <a:lstStyle/>
          <a:p>
            <a:pPr>
              <a:lnSpc>
                <a:spcPct val="150000"/>
              </a:lnSpc>
            </a:pPr>
            <a:r>
              <a:rPr lang="zh-CN" altLang="en-US" sz="1200" dirty="0" smtClean="0">
                <a:solidFill>
                  <a:schemeClr val="tx1">
                    <a:lumMod val="75000"/>
                    <a:lumOff val="25000"/>
                  </a:schemeClr>
                </a:solidFill>
              </a:rPr>
              <a:t>下行：</a:t>
            </a:r>
            <a:r>
              <a:rPr lang="en-US" altLang="zh-CN" sz="1200" dirty="0" err="1" smtClean="0">
                <a:solidFill>
                  <a:schemeClr val="tx1">
                    <a:lumMod val="75000"/>
                    <a:lumOff val="25000"/>
                  </a:schemeClr>
                </a:solidFill>
              </a:rPr>
              <a:t>LoRa</a:t>
            </a:r>
            <a:r>
              <a:rPr lang="zh-CN" altLang="en-US" sz="1200" dirty="0" smtClean="0">
                <a:solidFill>
                  <a:schemeClr val="tx1">
                    <a:lumMod val="75000"/>
                    <a:lumOff val="25000"/>
                  </a:schemeClr>
                </a:solidFill>
              </a:rPr>
              <a:t>无线通讯，</a:t>
            </a:r>
            <a:r>
              <a:rPr lang="en-US" altLang="zh-CN" sz="1200" dirty="0" smtClean="0">
                <a:solidFill>
                  <a:schemeClr val="tx1">
                    <a:lumMod val="75000"/>
                    <a:lumOff val="25000"/>
                  </a:schemeClr>
                </a:solidFill>
              </a:rPr>
              <a:t>470MHz</a:t>
            </a:r>
            <a:r>
              <a:rPr lang="zh-CN" altLang="en-US" sz="1200" dirty="0" smtClean="0">
                <a:solidFill>
                  <a:schemeClr val="tx1">
                    <a:lumMod val="75000"/>
                    <a:lumOff val="25000"/>
                  </a:schemeClr>
                </a:solidFill>
              </a:rPr>
              <a:t>，</a:t>
            </a:r>
            <a:r>
              <a:rPr lang="en-US" altLang="zh-CN" sz="1200" dirty="0" smtClean="0">
                <a:solidFill>
                  <a:schemeClr val="tx1">
                    <a:lumMod val="75000"/>
                    <a:lumOff val="25000"/>
                  </a:schemeClr>
                </a:solidFill>
              </a:rPr>
              <a:t>200m</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上行：</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4G</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全网通（移动、联通、电信）</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协议：上行</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HJ212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协议及其它定制协议</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下行</a:t>
            </a:r>
            <a:r>
              <a:rPr lang="en-US" altLang="zh-CN" sz="1200" dirty="0" err="1" smtClean="0">
                <a:solidFill>
                  <a:schemeClr val="tx1">
                    <a:lumMod val="75000"/>
                    <a:lumOff val="25000"/>
                  </a:schemeClr>
                </a:solidFill>
                <a:latin typeface="微软雅黑" panose="020B0503020204020204" pitchFamily="34" charset="-122"/>
                <a:ea typeface="微软雅黑" panose="020B0503020204020204" pitchFamily="34" charset="-122"/>
              </a:rPr>
              <a:t>ModBus</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-RTU</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协议</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292295" y="1479152"/>
            <a:ext cx="1780792"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通讯</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flipH="1">
            <a:off x="5500688" y="4483922"/>
            <a:ext cx="3319784" cy="954079"/>
          </a:xfrm>
          <a:prstGeom prst="rect">
            <a:avLst/>
          </a:prstGeom>
          <a:effectLst/>
        </p:spPr>
        <p:txBody>
          <a:bodyPr wrap="square" lIns="121893" tIns="60946" rIns="121893" bIns="60946">
            <a:spAutoFit/>
          </a:bodyPr>
          <a:lstStyle/>
          <a:p>
            <a:pPr>
              <a:lnSpc>
                <a:spcPct val="150000"/>
              </a:lnSpc>
            </a:pPr>
            <a:r>
              <a:rPr lang="zh-CN" altLang="en-US" sz="1200" dirty="0" smtClean="0">
                <a:solidFill>
                  <a:schemeClr val="tx1">
                    <a:lumMod val="75000"/>
                    <a:lumOff val="25000"/>
                  </a:schemeClr>
                </a:solidFill>
              </a:rPr>
              <a:t>区域无线通讯连接监测终端；</a:t>
            </a:r>
            <a:endParaRPr lang="en-US" altLang="zh-CN" sz="1200" dirty="0" smtClean="0">
              <a:solidFill>
                <a:schemeClr val="tx1">
                  <a:lumMod val="75000"/>
                  <a:lumOff val="25000"/>
                </a:schemeClr>
              </a:solidFill>
            </a:endParaRPr>
          </a:p>
          <a:p>
            <a:pPr>
              <a:lnSpc>
                <a:spcPct val="150000"/>
              </a:lnSpc>
            </a:pPr>
            <a:r>
              <a:rPr lang="en-US" altLang="zh-CN" sz="1200" dirty="0" smtClean="0">
                <a:solidFill>
                  <a:schemeClr val="tx1">
                    <a:lumMod val="75000"/>
                    <a:lumOff val="25000"/>
                  </a:schemeClr>
                </a:solidFill>
              </a:rPr>
              <a:t>4G</a:t>
            </a:r>
            <a:r>
              <a:rPr lang="zh-CN" altLang="en-US" sz="1200" dirty="0" smtClean="0">
                <a:solidFill>
                  <a:schemeClr val="tx1">
                    <a:lumMod val="75000"/>
                    <a:lumOff val="25000"/>
                  </a:schemeClr>
                </a:solidFill>
              </a:rPr>
              <a:t>上</a:t>
            </a:r>
            <a:r>
              <a:rPr lang="zh-CN" altLang="en-US" sz="1200" dirty="0" smtClean="0">
                <a:solidFill>
                  <a:schemeClr val="tx1">
                    <a:lumMod val="75000"/>
                    <a:lumOff val="25000"/>
                  </a:schemeClr>
                </a:solidFill>
              </a:rPr>
              <a:t>传云平台；</a:t>
            </a:r>
            <a:endParaRPr lang="en-US" altLang="zh-CN" sz="1200" dirty="0" smtClean="0">
              <a:solidFill>
                <a:schemeClr val="tx1">
                  <a:lumMod val="75000"/>
                  <a:lumOff val="25000"/>
                </a:schemeClr>
              </a:solidFill>
            </a:endParaRPr>
          </a:p>
          <a:p>
            <a:pPr>
              <a:lnSpc>
                <a:spcPct val="150000"/>
              </a:lnSpc>
            </a:pPr>
            <a:r>
              <a:rPr lang="en-US" altLang="zh-CN" sz="1200" dirty="0" smtClean="0">
                <a:solidFill>
                  <a:schemeClr val="tx1">
                    <a:lumMod val="75000"/>
                    <a:lumOff val="25000"/>
                  </a:schemeClr>
                </a:solidFill>
              </a:rPr>
              <a:t>4G</a:t>
            </a:r>
            <a:r>
              <a:rPr lang="zh-CN" altLang="en-US" sz="1200" dirty="0" smtClean="0">
                <a:solidFill>
                  <a:schemeClr val="tx1">
                    <a:lumMod val="75000"/>
                    <a:lumOff val="25000"/>
                  </a:schemeClr>
                </a:solidFill>
              </a:rPr>
              <a:t>直接</a:t>
            </a:r>
            <a:r>
              <a:rPr lang="zh-CN" altLang="en-US" sz="1200" dirty="0" smtClean="0">
                <a:solidFill>
                  <a:schemeClr val="tx1">
                    <a:lumMod val="75000"/>
                    <a:lumOff val="25000"/>
                  </a:schemeClr>
                </a:solidFill>
              </a:rPr>
              <a:t>对接市、省平台</a:t>
            </a:r>
            <a:endParaRPr lang="en-US" altLang="zh-CN" sz="1200" dirty="0" smtClean="0">
              <a:solidFill>
                <a:schemeClr val="tx1">
                  <a:lumMod val="75000"/>
                  <a:lumOff val="25000"/>
                </a:schemeClr>
              </a:solidFill>
            </a:endParaRPr>
          </a:p>
        </p:txBody>
      </p:sp>
      <p:sp>
        <p:nvSpPr>
          <p:cNvPr id="28" name="矩形 27"/>
          <p:cNvSpPr/>
          <p:nvPr/>
        </p:nvSpPr>
        <p:spPr>
          <a:xfrm>
            <a:off x="5500689" y="4072705"/>
            <a:ext cx="1872208"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特点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56790" y="1404897"/>
            <a:ext cx="1684832" cy="2292558"/>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9" y="3267354"/>
            <a:ext cx="3960440" cy="2007182"/>
          </a:xfrm>
          <a:prstGeom prst="rect">
            <a:avLst/>
          </a:prstGeom>
        </p:spPr>
      </p:pic>
      <p:pic>
        <p:nvPicPr>
          <p:cNvPr id="14" name="图片 13"/>
          <p:cNvPicPr>
            <a:picLocks noChangeAspect="1"/>
          </p:cNvPicPr>
          <p:nvPr/>
        </p:nvPicPr>
        <p:blipFill>
          <a:blip r:embed="rId3"/>
          <a:stretch>
            <a:fillRect/>
          </a:stretch>
        </p:blipFill>
        <p:spPr>
          <a:xfrm>
            <a:off x="2037395" y="1052286"/>
            <a:ext cx="7143115" cy="3428365"/>
          </a:xfrm>
          <a:prstGeom prst="rect">
            <a:avLst/>
          </a:prstGeom>
        </p:spPr>
      </p:pic>
      <p:sp>
        <p:nvSpPr>
          <p:cNvPr id="5" name="矩形 4"/>
          <p:cNvSpPr/>
          <p:nvPr/>
        </p:nvSpPr>
        <p:spPr>
          <a:xfrm>
            <a:off x="6404610" y="154940"/>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9" grpId="0"/>
      <p:bldP spid="20"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3448" y="5590193"/>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4047624"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现场安装图片</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056" y="1341721"/>
            <a:ext cx="2160240" cy="288032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1341721"/>
            <a:ext cx="2801888" cy="2101416"/>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3465957"/>
            <a:ext cx="2801888" cy="2101416"/>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5737" y="1353131"/>
            <a:ext cx="2801888" cy="2101416"/>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9708" y="1341721"/>
            <a:ext cx="1660844" cy="3599121"/>
          </a:xfrm>
          <a:prstGeom prst="rect">
            <a:avLst/>
          </a:prstGeom>
        </p:spPr>
      </p:pic>
      <p:sp>
        <p:nvSpPr>
          <p:cNvPr id="2" name="矩形 1"/>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配置方案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11" name="组合 56"/>
          <p:cNvGrpSpPr/>
          <p:nvPr/>
        </p:nvGrpSpPr>
        <p:grpSpPr bwMode="auto">
          <a:xfrm>
            <a:off x="2815799" y="2500959"/>
            <a:ext cx="1450975" cy="1398588"/>
            <a:chOff x="3440653" y="2680764"/>
            <a:chExt cx="2329340" cy="2245772"/>
          </a:xfrm>
          <a:noFill/>
        </p:grpSpPr>
        <p:sp>
          <p:nvSpPr>
            <p:cNvPr id="12" name="Oval 2"/>
            <p:cNvSpPr>
              <a:spLocks noChangeAspect="1" noChangeArrowheads="1"/>
            </p:cNvSpPr>
            <p:nvPr/>
          </p:nvSpPr>
          <p:spPr bwMode="auto">
            <a:xfrm>
              <a:off x="3440653" y="2680764"/>
              <a:ext cx="2245771" cy="2245772"/>
            </a:xfrm>
            <a:prstGeom prst="ellipse">
              <a:avLst/>
            </a:prstGeom>
            <a:solidFill>
              <a:srgbClr val="007E3D"/>
            </a:solidFill>
            <a:ln w="254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18" name="Text Box 29"/>
            <p:cNvSpPr txBox="1">
              <a:spLocks noChangeArrowheads="1"/>
            </p:cNvSpPr>
            <p:nvPr/>
          </p:nvSpPr>
          <p:spPr bwMode="gray">
            <a:xfrm>
              <a:off x="3464942" y="3294930"/>
              <a:ext cx="2305051" cy="938998"/>
            </a:xfrm>
            <a:prstGeom prst="rect">
              <a:avLst/>
            </a:prstGeom>
            <a:grpFill/>
            <a:ln w="9525">
              <a:noFill/>
              <a:miter lim="800000"/>
            </a:ln>
          </p:spPr>
          <p:txBody>
            <a:bodyPr anchor="ctr">
              <a:spAutoFit/>
            </a:bodyPr>
            <a:lstStyle/>
            <a:p>
              <a:pPr algn="ctr" fontAlgn="auto">
                <a:spcBef>
                  <a:spcPts val="0"/>
                </a:spcBef>
                <a:spcAft>
                  <a:spcPts val="0"/>
                </a:spcAft>
                <a:defRPr/>
              </a:pPr>
              <a:r>
                <a:rPr kumimoji="1" lang="en-US" altLang="zh-CN"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AF-GSM300-4G </a:t>
              </a:r>
              <a:r>
                <a:rPr kumimoji="1" lang="zh-CN" altLang="en-US"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 </a:t>
              </a:r>
              <a:r>
                <a:rPr kumimoji="1" lang="en-US" altLang="zh-CN"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1</a:t>
              </a:r>
              <a:endPar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sp>
        <p:nvSpPr>
          <p:cNvPr id="19" name="圆角矩形 18"/>
          <p:cNvSpPr/>
          <p:nvPr/>
        </p:nvSpPr>
        <p:spPr bwMode="auto">
          <a:xfrm>
            <a:off x="5004047" y="3372980"/>
            <a:ext cx="2304257" cy="539690"/>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0" name="矩形 87"/>
          <p:cNvSpPr>
            <a:spLocks noChangeArrowheads="1"/>
          </p:cNvSpPr>
          <p:nvPr/>
        </p:nvSpPr>
        <p:spPr bwMode="auto">
          <a:xfrm>
            <a:off x="5140648" y="3475792"/>
            <a:ext cx="3208337"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ADW400(3S</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   </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圆角矩形 20"/>
          <p:cNvSpPr/>
          <p:nvPr/>
        </p:nvSpPr>
        <p:spPr bwMode="auto">
          <a:xfrm>
            <a:off x="5004047" y="4176687"/>
            <a:ext cx="2304258" cy="529183"/>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rgbClr val="FF9900"/>
              </a:solidFill>
              <a:latin typeface="微软雅黑" panose="020B0503020204020204" pitchFamily="34" charset="-122"/>
              <a:ea typeface="微软雅黑" panose="020B0503020204020204" pitchFamily="34" charset="-122"/>
            </a:endParaRPr>
          </a:p>
        </p:txBody>
      </p:sp>
      <p:sp>
        <p:nvSpPr>
          <p:cNvPr id="22" name="矩形 87"/>
          <p:cNvSpPr>
            <a:spLocks noChangeArrowheads="1"/>
          </p:cNvSpPr>
          <p:nvPr/>
        </p:nvSpPr>
        <p:spPr bwMode="auto">
          <a:xfrm>
            <a:off x="5064448" y="4305644"/>
            <a:ext cx="3362325"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ADW400(2S</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   </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10</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圆角矩形 22"/>
          <p:cNvSpPr/>
          <p:nvPr/>
        </p:nvSpPr>
        <p:spPr bwMode="auto">
          <a:xfrm>
            <a:off x="5004047" y="2524105"/>
            <a:ext cx="2304258" cy="562147"/>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4" name="矩形 87"/>
          <p:cNvSpPr>
            <a:spLocks noChangeArrowheads="1"/>
          </p:cNvSpPr>
          <p:nvPr/>
        </p:nvSpPr>
        <p:spPr bwMode="auto">
          <a:xfrm>
            <a:off x="5193036" y="2683408"/>
            <a:ext cx="3148012"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ADW400(4S)   *   5</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bwMode="auto">
          <a:xfrm>
            <a:off x="5004048" y="1705372"/>
            <a:ext cx="2304256" cy="544194"/>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8" name="矩形 87"/>
          <p:cNvSpPr>
            <a:spLocks noChangeArrowheads="1"/>
          </p:cNvSpPr>
          <p:nvPr/>
        </p:nvSpPr>
        <p:spPr bwMode="auto">
          <a:xfrm>
            <a:off x="5197382" y="1847714"/>
            <a:ext cx="3421062"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AEW100         </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20</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AutoShape 593"/>
          <p:cNvSpPr>
            <a:spLocks noChangeArrowheads="1"/>
          </p:cNvSpPr>
          <p:nvPr/>
        </p:nvSpPr>
        <p:spPr bwMode="auto">
          <a:xfrm flipH="1" flipV="1">
            <a:off x="2286903" y="2998683"/>
            <a:ext cx="442025" cy="353620"/>
          </a:xfrm>
          <a:prstGeom prst="rightArrow">
            <a:avLst>
              <a:gd name="adj1" fmla="val 60857"/>
              <a:gd name="adj2" fmla="val 56907"/>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2" name="组合 57"/>
          <p:cNvGrpSpPr/>
          <p:nvPr/>
        </p:nvGrpSpPr>
        <p:grpSpPr bwMode="auto">
          <a:xfrm>
            <a:off x="850931" y="2631134"/>
            <a:ext cx="1417637" cy="1138238"/>
            <a:chOff x="995344" y="2329499"/>
            <a:chExt cx="1904726" cy="1529714"/>
          </a:xfrm>
        </p:grpSpPr>
        <p:sp>
          <p:nvSpPr>
            <p:cNvPr id="33" name="Oval 2"/>
            <p:cNvSpPr>
              <a:spLocks noChangeAspect="1" noChangeArrowheads="1"/>
            </p:cNvSpPr>
            <p:nvPr/>
          </p:nvSpPr>
          <p:spPr bwMode="auto">
            <a:xfrm>
              <a:off x="1214411" y="2329499"/>
              <a:ext cx="1528794" cy="1529714"/>
            </a:xfrm>
            <a:prstGeom prst="ellipse">
              <a:avLst/>
            </a:prstGeom>
            <a:solidFill>
              <a:srgbClr val="007E3D"/>
            </a:solidFill>
            <a:ln w="254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34" name="TextBox 147"/>
            <p:cNvSpPr txBox="1">
              <a:spLocks noChangeArrowheads="1"/>
            </p:cNvSpPr>
            <p:nvPr/>
          </p:nvSpPr>
          <p:spPr bwMode="auto">
            <a:xfrm>
              <a:off x="995344" y="2834940"/>
              <a:ext cx="1904726" cy="454994"/>
            </a:xfrm>
            <a:prstGeom prst="rect">
              <a:avLst/>
            </a:prstGeom>
            <a:noFill/>
            <a:ln w="9525">
              <a:noFill/>
              <a:miter lim="800000"/>
            </a:ln>
          </p:spPr>
          <p:txBody>
            <a:bodyPr anchor="ctr">
              <a:spAutoFit/>
            </a:bodyPr>
            <a:lstStyle/>
            <a:p>
              <a:pPr algn="ctr" fontAlgn="ctr">
                <a:spcBef>
                  <a:spcPts val="0"/>
                </a:spcBef>
                <a:spcAft>
                  <a:spcPts val="0"/>
                </a:spcAft>
                <a:buClr>
                  <a:srgbClr val="FF0000"/>
                </a:buClr>
                <a:buSzPct val="70000"/>
                <a:defRPr/>
              </a:pPr>
              <a:r>
                <a:rPr kumimoji="1" lang="en-US" altLang="zh-CN"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Cloud</a:t>
              </a:r>
              <a:endPar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sp>
        <p:nvSpPr>
          <p:cNvPr id="35" name="矩形 87"/>
          <p:cNvSpPr>
            <a:spLocks noChangeArrowheads="1"/>
          </p:cNvSpPr>
          <p:nvPr/>
        </p:nvSpPr>
        <p:spPr bwMode="auto">
          <a:xfrm>
            <a:off x="7477269" y="1769152"/>
            <a:ext cx="560625" cy="30797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87"/>
          <p:cNvSpPr>
            <a:spLocks noChangeArrowheads="1"/>
          </p:cNvSpPr>
          <p:nvPr/>
        </p:nvSpPr>
        <p:spPr bwMode="auto">
          <a:xfrm>
            <a:off x="7513875" y="2625910"/>
            <a:ext cx="560625" cy="30797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87"/>
          <p:cNvSpPr>
            <a:spLocks noChangeArrowheads="1"/>
          </p:cNvSpPr>
          <p:nvPr/>
        </p:nvSpPr>
        <p:spPr bwMode="auto">
          <a:xfrm>
            <a:off x="7558225" y="3482668"/>
            <a:ext cx="560625" cy="30797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4400000" flipV="1">
            <a:off x="4249933" y="1881392"/>
            <a:ext cx="507867" cy="395964"/>
          </a:xfrm>
          <a:prstGeom prst="rect">
            <a:avLst/>
          </a:prstGeom>
        </p:spPr>
      </p:pic>
      <p:pic>
        <p:nvPicPr>
          <p:cNvPr id="38" name="图片 3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5625209" flipV="1">
            <a:off x="4312802" y="2655566"/>
            <a:ext cx="507867" cy="395964"/>
          </a:xfrm>
          <a:prstGeom prst="rect">
            <a:avLst/>
          </a:prstGeom>
        </p:spPr>
      </p:pic>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788175" flipV="1">
            <a:off x="4312802" y="3430196"/>
            <a:ext cx="507867" cy="395964"/>
          </a:xfrm>
          <a:prstGeom prst="rect">
            <a:avLst/>
          </a:prstGeom>
        </p:spPr>
      </p:pic>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928012" flipV="1">
            <a:off x="4312802" y="4210887"/>
            <a:ext cx="507867" cy="395964"/>
          </a:xfrm>
          <a:prstGeom prst="rect">
            <a:avLst/>
          </a:prstGeom>
        </p:spPr>
      </p:pic>
      <p:sp>
        <p:nvSpPr>
          <p:cNvPr id="41" name="矩形 87"/>
          <p:cNvSpPr>
            <a:spLocks noChangeArrowheads="1"/>
          </p:cNvSpPr>
          <p:nvPr/>
        </p:nvSpPr>
        <p:spPr bwMode="auto">
          <a:xfrm>
            <a:off x="4205442" y="1290924"/>
            <a:ext cx="822782" cy="307777"/>
          </a:xfrm>
          <a:prstGeom prst="rect">
            <a:avLst/>
          </a:prstGeom>
          <a:noFill/>
          <a:ln w="9525">
            <a:noFill/>
            <a:miter lim="800000"/>
          </a:ln>
        </p:spPr>
        <p:txBody>
          <a:bodyPr wrap="square">
            <a:spAutoFit/>
          </a:bodyPr>
          <a:lstStyle/>
          <a:p>
            <a:pPr eaLnBrk="0" fontAlgn="ctr" hangingPunct="0">
              <a:buClr>
                <a:srgbClr val="FF0000"/>
              </a:buClr>
              <a:buSzPct val="70000"/>
            </a:pPr>
            <a:r>
              <a:rPr lang="en-US" altLang="zh-CN" sz="1400" dirty="0" err="1" smtClean="0">
                <a:solidFill>
                  <a:schemeClr val="tx1">
                    <a:lumMod val="75000"/>
                    <a:lumOff val="25000"/>
                  </a:schemeClr>
                </a:solidFill>
                <a:latin typeface="微软雅黑" panose="020B0503020204020204" pitchFamily="34" charset="-122"/>
                <a:ea typeface="微软雅黑" panose="020B0503020204020204" pitchFamily="34" charset="-122"/>
              </a:rPr>
              <a:t>LoRa</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87"/>
          <p:cNvSpPr>
            <a:spLocks noChangeArrowheads="1"/>
          </p:cNvSpPr>
          <p:nvPr/>
        </p:nvSpPr>
        <p:spPr bwMode="auto">
          <a:xfrm>
            <a:off x="2268005" y="2610756"/>
            <a:ext cx="485314" cy="307777"/>
          </a:xfrm>
          <a:prstGeom prst="rect">
            <a:avLst/>
          </a:prstGeom>
          <a:noFill/>
          <a:ln w="9525">
            <a:noFill/>
            <a:miter lim="800000"/>
          </a:ln>
        </p:spPr>
        <p:txBody>
          <a:bodyPr wrap="square">
            <a:spAutoFit/>
          </a:bodyPr>
          <a:lstStyle/>
          <a:p>
            <a:pPr eaLnBrk="0" fontAlgn="ctr" hangingPunct="0">
              <a:buClr>
                <a:srgbClr val="FF0000"/>
              </a:buClr>
              <a:buSzPct val="70000"/>
            </a:pP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4G</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slide(fromBottom)">
                                      <p:cBhvr>
                                        <p:cTn id="37" dur="500"/>
                                        <p:tgtEl>
                                          <p:spTgt spid="28"/>
                                        </p:tgtEl>
                                      </p:cBhvr>
                                    </p:animEffect>
                                  </p:childTnLst>
                                </p:cTn>
                              </p:par>
                            </p:childTnLst>
                          </p:cTn>
                        </p:par>
                        <p:par>
                          <p:cTn id="38" fill="hold">
                            <p:stCondLst>
                              <p:cond delay="3500"/>
                            </p:stCondLst>
                            <p:childTnLst>
                              <p:par>
                                <p:cTn id="39" presetID="2" presetClass="entr" presetSubtype="2"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slide(fromBottom)">
                                      <p:cBhvr>
                                        <p:cTn id="46" dur="500"/>
                                        <p:tgtEl>
                                          <p:spTgt spid="24"/>
                                        </p:tgtEl>
                                      </p:cBhvr>
                                    </p:animEffect>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slide(fromBottom)">
                                      <p:cBhvr>
                                        <p:cTn id="55" dur="500"/>
                                        <p:tgtEl>
                                          <p:spTgt spid="20"/>
                                        </p:tgtEl>
                                      </p:cBhvr>
                                    </p:animEffect>
                                  </p:childTnLst>
                                </p:cTn>
                              </p:par>
                            </p:childTnLst>
                          </p:cTn>
                        </p:par>
                        <p:par>
                          <p:cTn id="56" fill="hold">
                            <p:stCondLst>
                              <p:cond delay="5500"/>
                            </p:stCondLst>
                            <p:childTnLst>
                              <p:par>
                                <p:cTn id="57" presetID="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2" presetClass="entr" presetSubtype="4"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slide(fromBottom)">
                                      <p:cBhvr>
                                        <p:cTn id="64" dur="500"/>
                                        <p:tgtEl>
                                          <p:spTgt spid="22"/>
                                        </p:tgtEl>
                                      </p:cBhvr>
                                    </p:animEffect>
                                  </p:childTnLst>
                                </p:cTn>
                              </p:par>
                            </p:childTnLst>
                          </p:cTn>
                        </p:par>
                        <p:par>
                          <p:cTn id="65" fill="hold">
                            <p:stCondLst>
                              <p:cond delay="6500"/>
                            </p:stCondLst>
                            <p:childTnLst>
                              <p:par>
                                <p:cTn id="66" presetID="12" presetClass="entr" presetSubtype="4"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slide(fromBottom)">
                                      <p:cBhvr>
                                        <p:cTn id="68" dur="500"/>
                                        <p:tgtEl>
                                          <p:spTgt spid="35"/>
                                        </p:tgtEl>
                                      </p:cBhvr>
                                    </p:animEffect>
                                  </p:childTnLst>
                                </p:cTn>
                              </p:par>
                            </p:childTnLst>
                          </p:cTn>
                        </p:par>
                        <p:par>
                          <p:cTn id="69" fill="hold">
                            <p:stCondLst>
                              <p:cond delay="7000"/>
                            </p:stCondLst>
                            <p:childTnLst>
                              <p:par>
                                <p:cTn id="70" presetID="12" presetClass="entr" presetSubtype="4"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slide(fromBottom)">
                                      <p:cBhvr>
                                        <p:cTn id="72" dur="500"/>
                                        <p:tgtEl>
                                          <p:spTgt spid="36"/>
                                        </p:tgtEl>
                                      </p:cBhvr>
                                    </p:animEffect>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slide(fromBottom)">
                                      <p:cBhvr>
                                        <p:cTn id="76" dur="500"/>
                                        <p:tgtEl>
                                          <p:spTgt spid="37"/>
                                        </p:tgtEl>
                                      </p:cBhvr>
                                    </p:animEffect>
                                  </p:childTnLst>
                                </p:cTn>
                              </p:par>
                            </p:childTnLst>
                          </p:cTn>
                        </p:par>
                        <p:par>
                          <p:cTn id="77" fill="hold">
                            <p:stCondLst>
                              <p:cond delay="8000"/>
                            </p:stCondLst>
                            <p:childTnLst>
                              <p:par>
                                <p:cTn id="78" presetID="12" presetClass="entr" presetSubtype="4"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slide(fromBottom)">
                                      <p:cBhvr>
                                        <p:cTn id="80" dur="500"/>
                                        <p:tgtEl>
                                          <p:spTgt spid="41"/>
                                        </p:tgtEl>
                                      </p:cBhvr>
                                    </p:animEffect>
                                  </p:childTnLst>
                                </p:cTn>
                              </p:par>
                            </p:childTnLst>
                          </p:cTn>
                        </p:par>
                        <p:par>
                          <p:cTn id="81" fill="hold">
                            <p:stCondLst>
                              <p:cond delay="8500"/>
                            </p:stCondLst>
                            <p:childTnLst>
                              <p:par>
                                <p:cTn id="82" presetID="12" presetClass="entr" presetSubtype="4"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slide(fromBottom)">
                                      <p:cBhvr>
                                        <p:cTn id="8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9" grpId="0" animBg="1"/>
      <p:bldP spid="20" grpId="0"/>
      <p:bldP spid="21" grpId="0" animBg="1"/>
      <p:bldP spid="22" grpId="0"/>
      <p:bldP spid="23" grpId="0" animBg="1"/>
      <p:bldP spid="24" grpId="0"/>
      <p:bldP spid="27" grpId="0" animBg="1"/>
      <p:bldP spid="28" grpId="0"/>
      <p:bldP spid="31" grpId="0" animBg="1"/>
      <p:bldP spid="35" grpId="0"/>
      <p:bldP spid="36" grpId="0"/>
      <p:bldP spid="37"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1"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4</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10" name="TextBox 5"/>
          <p:cNvSpPr txBox="1"/>
          <p:nvPr/>
        </p:nvSpPr>
        <p:spPr>
          <a:xfrm>
            <a:off x="3064443" y="2641476"/>
            <a:ext cx="4914789" cy="523220"/>
          </a:xfrm>
          <a:prstGeom prst="rect">
            <a:avLst/>
          </a:prstGeom>
          <a:noFill/>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系统功能</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 name="TextBox 5"/>
          <p:cNvSpPr txBox="1"/>
          <p:nvPr/>
        </p:nvSpPr>
        <p:spPr>
          <a:xfrm>
            <a:off x="3064444" y="3297433"/>
            <a:ext cx="4914789" cy="523220"/>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实时采集现场产污设备和治污设备用电量，进行关联分析，发现异常及时推送异常报警。</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ppt_x</p:attrName>
                                        </p:attrNameLst>
                                      </p:cBhvr>
                                      <p:tavLst>
                                        <p:tav tm="0">
                                          <p:val>
                                            <p:strVal val="#ppt_x"/>
                                          </p:val>
                                        </p:tav>
                                        <p:tav tm="100000">
                                          <p:val>
                                            <p:strVal val="#ppt_x"/>
                                          </p:val>
                                        </p:tav>
                                      </p:tavLst>
                                    </p:anim>
                                    <p:anim calcmode="lin" valueType="num">
                                      <p:cBhvr>
                                        <p:cTn id="29" dur="75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10"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23528" y="-94828"/>
            <a:ext cx="2869281" cy="864096"/>
          </a:xfrm>
          <a:prstGeom prst="roundRect">
            <a:avLst>
              <a:gd name="adj" fmla="val 8019"/>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986116" y="1830224"/>
            <a:ext cx="1515351" cy="523220"/>
          </a:xfrm>
          <a:prstGeom prst="rect">
            <a:avLst/>
          </a:prstGeom>
          <a:noFill/>
        </p:spPr>
        <p:txBody>
          <a:bodyPr wrap="none">
            <a:spAutoFit/>
          </a:bodyPr>
          <a:lstStyle/>
          <a:p>
            <a:pPr fontAlgn="auto">
              <a:spcBef>
                <a:spcPts val="0"/>
              </a:spcBef>
              <a:spcAft>
                <a:spcPts val="0"/>
              </a:spcAft>
              <a:defRPr/>
            </a:pPr>
            <a:r>
              <a:rPr lang="en-US" altLang="zh-CN" sz="2800" dirty="0">
                <a:solidFill>
                  <a:srgbClr val="007E3D"/>
                </a:solidFill>
                <a:latin typeface="+mn-lt"/>
                <a:ea typeface="+mn-ea"/>
              </a:rPr>
              <a:t>Contents</a:t>
            </a:r>
            <a:endParaRPr lang="zh-CN" altLang="en-US" sz="2800" dirty="0">
              <a:solidFill>
                <a:srgbClr val="007E3D"/>
              </a:solidFill>
              <a:latin typeface="+mn-lt"/>
              <a:ea typeface="+mn-ea"/>
            </a:endParaRPr>
          </a:p>
        </p:txBody>
      </p:sp>
      <p:sp>
        <p:nvSpPr>
          <p:cNvPr id="6" name="TextBox 5"/>
          <p:cNvSpPr txBox="1"/>
          <p:nvPr/>
        </p:nvSpPr>
        <p:spPr>
          <a:xfrm>
            <a:off x="986116" y="1003938"/>
            <a:ext cx="1569660" cy="923330"/>
          </a:xfrm>
          <a:prstGeom prst="rect">
            <a:avLst/>
          </a:prstGeom>
          <a:noFill/>
        </p:spPr>
        <p:txBody>
          <a:bodyPr wrap="none">
            <a:spAutoFit/>
          </a:bodyPr>
          <a:lstStyle/>
          <a:p>
            <a:pPr fontAlgn="auto">
              <a:spcBef>
                <a:spcPts val="0"/>
              </a:spcBef>
              <a:spcAft>
                <a:spcPts val="0"/>
              </a:spcAft>
              <a:defRPr/>
            </a:pPr>
            <a:r>
              <a:rPr lang="zh-CN" altLang="en-US" sz="5400" dirty="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5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flipH="1">
            <a:off x="4247964" y="1149548"/>
            <a:ext cx="720080" cy="444425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83968" y="1645558"/>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2221622"/>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0" name="矩形 9"/>
          <p:cNvSpPr/>
          <p:nvPr/>
        </p:nvSpPr>
        <p:spPr>
          <a:xfrm>
            <a:off x="4283968" y="2797686"/>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1" name="矩形 10"/>
          <p:cNvSpPr/>
          <p:nvPr/>
        </p:nvSpPr>
        <p:spPr>
          <a:xfrm>
            <a:off x="4283968" y="3373750"/>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2" name="矩形 11"/>
          <p:cNvSpPr/>
          <p:nvPr/>
        </p:nvSpPr>
        <p:spPr>
          <a:xfrm>
            <a:off x="4283968" y="3949814"/>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3" name="TextBox 12"/>
          <p:cNvSpPr txBox="1"/>
          <p:nvPr/>
        </p:nvSpPr>
        <p:spPr>
          <a:xfrm>
            <a:off x="4393132" y="1636266"/>
            <a:ext cx="486030"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393132" y="2221622"/>
            <a:ext cx="486030"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393132" y="2797686"/>
            <a:ext cx="486030"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374002" y="3373750"/>
            <a:ext cx="486030"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374002" y="3950632"/>
            <a:ext cx="486030"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05</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148064" y="1645558"/>
            <a:ext cx="3185487" cy="369332"/>
          </a:xfrm>
          <a:prstGeom prst="rect">
            <a:avLst/>
          </a:prstGeom>
          <a:noFill/>
        </p:spPr>
        <p:txBody>
          <a:bodyPr wrap="non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打响蓝天碧水净土三大保卫战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148064" y="2222386"/>
            <a:ext cx="1800493"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环保监察的难点</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148063" y="2797686"/>
            <a:ext cx="1107996"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解决方案</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148062" y="3373545"/>
            <a:ext cx="1107996"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系统功能</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144614" y="3940522"/>
            <a:ext cx="1107996"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销售模式</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4283968" y="4515822"/>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24" name="TextBox 16"/>
          <p:cNvSpPr txBox="1"/>
          <p:nvPr/>
        </p:nvSpPr>
        <p:spPr>
          <a:xfrm>
            <a:off x="4374002" y="4516640"/>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06</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TextBox 21"/>
          <p:cNvSpPr txBox="1"/>
          <p:nvPr/>
        </p:nvSpPr>
        <p:spPr>
          <a:xfrm>
            <a:off x="5144614" y="4506530"/>
            <a:ext cx="1569660"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环保延伸功能</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1+#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1+#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2" presetClass="entr" presetSubtype="2"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1+#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1+#ppt_w/2"/>
                                          </p:val>
                                        </p:tav>
                                        <p:tav tm="100000">
                                          <p:val>
                                            <p:strVal val="#ppt_x"/>
                                          </p:val>
                                        </p:tav>
                                      </p:tavLst>
                                    </p:anim>
                                    <p:anim calcmode="lin" valueType="num">
                                      <p:cBhvr additive="base">
                                        <p:cTn id="87" dur="5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4000"/>
                            </p:stCondLst>
                            <p:childTnLst>
                              <p:par>
                                <p:cTn id="89" presetID="2" presetClass="entr" presetSubtype="2"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1+#ppt_w/2"/>
                                          </p:val>
                                        </p:tav>
                                        <p:tav tm="100000">
                                          <p:val>
                                            <p:strVal val="#ppt_x"/>
                                          </p:val>
                                        </p:tav>
                                      </p:tavLst>
                                    </p:anim>
                                    <p:anim calcmode="lin" valueType="num">
                                      <p:cBhvr additive="base">
                                        <p:cTn id="92" dur="500" fill="hold"/>
                                        <p:tgtEl>
                                          <p:spTgt spid="2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1+#ppt_w/2"/>
                                          </p:val>
                                        </p:tav>
                                        <p:tav tm="100000">
                                          <p:val>
                                            <p:strVal val="#ppt_x"/>
                                          </p:val>
                                        </p:tav>
                                      </p:tavLst>
                                    </p:anim>
                                    <p:anim calcmode="lin" valueType="num">
                                      <p:cBhvr additive="base">
                                        <p:cTn id="96" dur="500" fill="hold"/>
                                        <p:tgtEl>
                                          <p:spTgt spid="2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1+#ppt_w/2"/>
                                          </p:val>
                                        </p:tav>
                                        <p:tav tm="100000">
                                          <p:val>
                                            <p:strVal val="#ppt_x"/>
                                          </p:val>
                                        </p:tav>
                                      </p:tavLst>
                                    </p:anim>
                                    <p:anim calcmode="lin" valueType="num">
                                      <p:cBhvr additive="base">
                                        <p:cTn id="10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animBg="1"/>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系统功能</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椭圆 32"/>
          <p:cNvSpPr/>
          <p:nvPr/>
        </p:nvSpPr>
        <p:spPr>
          <a:xfrm>
            <a:off x="3416069" y="4951529"/>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9200" fontAlgn="base">
              <a:spcBef>
                <a:spcPct val="0"/>
              </a:spcBef>
              <a:spcAft>
                <a:spcPct val="0"/>
              </a:spcAft>
            </a:pPr>
            <a:endParaRPr lang="zh-CN" altLang="en-US">
              <a:solidFill>
                <a:prstClr val="white"/>
              </a:solidFill>
            </a:endParaRPr>
          </a:p>
        </p:txBody>
      </p:sp>
      <p:grpSp>
        <p:nvGrpSpPr>
          <p:cNvPr id="34" name="组合 33"/>
          <p:cNvGrpSpPr/>
          <p:nvPr/>
        </p:nvGrpSpPr>
        <p:grpSpPr>
          <a:xfrm>
            <a:off x="3501759" y="1518915"/>
            <a:ext cx="2155176" cy="3613065"/>
            <a:chOff x="3546995" y="2016281"/>
            <a:chExt cx="1616382" cy="2709799"/>
          </a:xfrm>
        </p:grpSpPr>
        <p:sp>
          <p:nvSpPr>
            <p:cNvPr id="35" name="Freeform 33"/>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36" name="Freeform 33"/>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nvGrpSpPr>
            <p:cNvPr id="37" name="组合 36"/>
            <p:cNvGrpSpPr/>
            <p:nvPr/>
          </p:nvGrpSpPr>
          <p:grpSpPr>
            <a:xfrm>
              <a:off x="3999883" y="4025097"/>
              <a:ext cx="716912" cy="700983"/>
              <a:chOff x="3759201" y="3508375"/>
              <a:chExt cx="828024" cy="809626"/>
            </a:xfrm>
          </p:grpSpPr>
          <p:sp>
            <p:nvSpPr>
              <p:cNvPr id="38" name="Freeform 6"/>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07E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39" name="Freeform 7"/>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0" name="Freeform 8"/>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1" name="Freeform 9"/>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2" name="Freeform 10"/>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3" name="Freeform 11"/>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4" name="Freeform 12"/>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5" name="Freeform 13"/>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6" name="Freeform 14"/>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7" name="Freeform 15"/>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8" name="Freeform 16"/>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49" name="Freeform 17"/>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0" name="Freeform 18"/>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1" name="Freeform 19"/>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2" name="Freeform 20"/>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3" name="Freeform 21"/>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4" name="Freeform 22"/>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5" name="Freeform 23"/>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6" name="Freeform 24"/>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7" name="Freeform 25"/>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8" name="Freeform 26"/>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59" name="Freeform 27"/>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0" name="Freeform 28"/>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grpSp>
      <p:grpSp>
        <p:nvGrpSpPr>
          <p:cNvPr id="61" name="Group 37"/>
          <p:cNvGrpSpPr>
            <a:grpSpLocks noChangeAspect="1"/>
          </p:cNvGrpSpPr>
          <p:nvPr/>
        </p:nvGrpSpPr>
        <p:grpSpPr bwMode="auto">
          <a:xfrm>
            <a:off x="3475205" y="1495124"/>
            <a:ext cx="2208313" cy="2671983"/>
            <a:chOff x="2250" y="790"/>
            <a:chExt cx="1205" cy="1458"/>
          </a:xfrm>
          <a:solidFill>
            <a:srgbClr val="007E3D"/>
          </a:solidFill>
        </p:grpSpPr>
        <p:sp>
          <p:nvSpPr>
            <p:cNvPr id="6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3" name="Freeform 39"/>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4" name="Freeform 40"/>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5" name="Freeform 41"/>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6" name="Freeform 42"/>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7" name="Freeform 43"/>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8" name="Freeform 44"/>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69" name="Freeform 45"/>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0" name="Freeform 46"/>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1" name="Freeform 47"/>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2" name="Freeform 48"/>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3" name="Freeform 49"/>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4" name="Freeform 50"/>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5" name="Freeform 51"/>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6" name="Freeform 52"/>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7" name="Freeform 53"/>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8" name="Freeform 54"/>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79" name="Freeform 55"/>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0" name="Freeform 56"/>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1" name="Freeform 57"/>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2" name="Freeform 58"/>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3" name="Freeform 59"/>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4" name="Freeform 60"/>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5" name="Freeform 61"/>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6" name="Freeform 62"/>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7" name="Freeform 63"/>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8" name="Freeform 64"/>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89" name="Freeform 65"/>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0" name="Freeform 66"/>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1" name="Freeform 67"/>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2" name="Freeform 68"/>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3" name="Freeform 69"/>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4" name="Freeform 70"/>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5" name="Freeform 71"/>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6" name="Freeform 72"/>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7" name="Freeform 73"/>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8" name="Freeform 74"/>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99" name="Freeform 75"/>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0" name="Freeform 76"/>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1" name="Freeform 77"/>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2" name="Freeform 78"/>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3" name="Freeform 79"/>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4" name="Freeform 80"/>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5" name="Freeform 81"/>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6" name="Freeform 82"/>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7" name="Freeform 83"/>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8" name="Freeform 84"/>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09" name="Freeform 85"/>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0" name="Freeform 86"/>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1" name="Freeform 87"/>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2" name="Freeform 88"/>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3" name="Freeform 89"/>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4" name="Freeform 90"/>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5" name="Freeform 91"/>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6" name="Freeform 92"/>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7" name="Freeform 93"/>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8" name="Freeform 94"/>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19" name="Freeform 95"/>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0" name="Freeform 96"/>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1" name="Freeform 97"/>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2" name="Freeform 98"/>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3" name="Freeform 99"/>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4" name="Freeform 100"/>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5" name="Freeform 101"/>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6" name="Freeform 102"/>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7" name="Freeform 103"/>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8" name="Freeform 104"/>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29" name="Freeform 105"/>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0" name="Freeform 106"/>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1" name="Freeform 107"/>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2" name="Freeform 108"/>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3" name="Freeform 109"/>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4" name="Freeform 110"/>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5" name="Freeform 111"/>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6" name="Freeform 112"/>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7" name="Freeform 113"/>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8" name="Freeform 114"/>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39" name="Freeform 115"/>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0" name="Freeform 116"/>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1" name="Freeform 117"/>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2" name="Freeform 118"/>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3" name="Freeform 119"/>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4" name="Freeform 120"/>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5" name="Freeform 121"/>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sp>
          <p:nvSpPr>
            <p:cNvPr id="14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4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4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4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5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6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78" name="Freeform 154"/>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grpSp>
        <p:nvGrpSpPr>
          <p:cNvPr id="179" name="组合 178"/>
          <p:cNvGrpSpPr/>
          <p:nvPr/>
        </p:nvGrpSpPr>
        <p:grpSpPr>
          <a:xfrm>
            <a:off x="2279797" y="3447845"/>
            <a:ext cx="354368" cy="354368"/>
            <a:chOff x="2771800" y="2974815"/>
            <a:chExt cx="265776" cy="265776"/>
          </a:xfrm>
        </p:grpSpPr>
        <p:sp>
          <p:nvSpPr>
            <p:cNvPr id="180" name="椭圆 17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81" name="椭圆 180"/>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82"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sp>
        <p:nvSpPr>
          <p:cNvPr id="183" name="矩形 182"/>
          <p:cNvSpPr/>
          <p:nvPr/>
        </p:nvSpPr>
        <p:spPr>
          <a:xfrm flipH="1">
            <a:off x="395536" y="4225673"/>
            <a:ext cx="2393331" cy="861746"/>
          </a:xfrm>
          <a:prstGeom prst="rect">
            <a:avLst/>
          </a:prstGeom>
          <a:effectLst/>
        </p:spPr>
        <p:txBody>
          <a:bodyPr wrap="square" lIns="121893" tIns="60946" rIns="121893" bIns="60946">
            <a:spAutoFit/>
          </a:bodyPr>
          <a:lstStyle/>
          <a:p>
            <a:r>
              <a:rPr lang="zh-CN" altLang="en-US" sz="1200" dirty="0"/>
              <a:t>通过关联分析、超限分析、启停时间分析，及时发现治污设备未开启、异常关闭及减速、空转、降频等异常</a:t>
            </a:r>
            <a:r>
              <a:rPr lang="zh-CN" altLang="en-US" sz="1200" dirty="0" smtClean="0"/>
              <a:t>情况。</a:t>
            </a:r>
            <a:endParaRPr lang="zh-CN" altLang="en-US" sz="1200" dirty="0"/>
          </a:p>
        </p:txBody>
      </p:sp>
      <p:sp>
        <p:nvSpPr>
          <p:cNvPr id="184" name="矩形 183"/>
          <p:cNvSpPr/>
          <p:nvPr/>
        </p:nvSpPr>
        <p:spPr>
          <a:xfrm>
            <a:off x="390039" y="3908895"/>
            <a:ext cx="2398826" cy="338526"/>
          </a:xfrm>
          <a:prstGeom prst="rect">
            <a:avLst/>
          </a:prstGeom>
        </p:spPr>
        <p:txBody>
          <a:bodyPr wrap="square" lIns="121893" tIns="60946" rIns="121893" bIns="60946">
            <a:spAutoFit/>
          </a:bodyPr>
          <a:lstStyle/>
          <a:p>
            <a:pPr lvl="0"/>
            <a:r>
              <a:rPr lang="zh-CN" altLang="en-US" sz="1400" dirty="0">
                <a:solidFill>
                  <a:schemeClr val="tx2"/>
                </a:solidFill>
                <a:latin typeface="微软雅黑" panose="020B0503020204020204" pitchFamily="34" charset="-122"/>
                <a:ea typeface="微软雅黑" panose="020B0503020204020204" pitchFamily="34" charset="-122"/>
              </a:rPr>
              <a:t>治污设备异常运行实时报警</a:t>
            </a:r>
            <a:endParaRPr lang="zh-CN" altLang="en-US" sz="1400" dirty="0">
              <a:solidFill>
                <a:schemeClr val="tx2"/>
              </a:solidFill>
              <a:latin typeface="微软雅黑" panose="020B0503020204020204" pitchFamily="34" charset="-122"/>
              <a:ea typeface="微软雅黑" panose="020B0503020204020204" pitchFamily="34" charset="-122"/>
            </a:endParaRPr>
          </a:p>
        </p:txBody>
      </p:sp>
      <p:grpSp>
        <p:nvGrpSpPr>
          <p:cNvPr id="185" name="组合 184"/>
          <p:cNvGrpSpPr/>
          <p:nvPr/>
        </p:nvGrpSpPr>
        <p:grpSpPr>
          <a:xfrm>
            <a:off x="2279797" y="1719653"/>
            <a:ext cx="354368" cy="354368"/>
            <a:chOff x="2771800" y="2974815"/>
            <a:chExt cx="265776" cy="265776"/>
          </a:xfrm>
        </p:grpSpPr>
        <p:sp>
          <p:nvSpPr>
            <p:cNvPr id="186" name="椭圆 18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87" name="椭圆 186"/>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88"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sp>
        <p:nvSpPr>
          <p:cNvPr id="189" name="矩形 188"/>
          <p:cNvSpPr/>
          <p:nvPr/>
        </p:nvSpPr>
        <p:spPr>
          <a:xfrm flipH="1">
            <a:off x="395536" y="2497481"/>
            <a:ext cx="2393331" cy="456507"/>
          </a:xfrm>
          <a:prstGeom prst="rect">
            <a:avLst/>
          </a:prstGeom>
          <a:effectLst/>
        </p:spPr>
        <p:txBody>
          <a:bodyPr wrap="square" lIns="121893" tIns="60946" rIns="121893" bIns="60946">
            <a:spAutoFit/>
          </a:bodyPr>
          <a:lstStyle/>
          <a:p>
            <a:pPr algn="just" defTabSz="1219200" fontAlgn="base">
              <a:lnSpc>
                <a:spcPts val="1335"/>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采集现场用电信号</a:t>
            </a:r>
            <a:r>
              <a:rPr lang="zh-CN" altLang="en-US" sz="1200" dirty="0" smtClean="0">
                <a:latin typeface="微软雅黑" panose="020B0503020204020204" pitchFamily="34" charset="-122"/>
                <a:ea typeface="微软雅黑" panose="020B0503020204020204" pitchFamily="34" charset="-122"/>
                <a:sym typeface="Arial" panose="020B0604020202020204" pitchFamily="34" charset="0"/>
              </a:rPr>
              <a:t>，包括生产用电、环保设备用电，视频等信息。</a:t>
            </a:r>
            <a:endParaRPr lang="en-US" altLang="zh-CN" sz="1200" dirty="0">
              <a:latin typeface="微软雅黑" panose="020B0503020204020204" pitchFamily="34" charset="-122"/>
              <a:ea typeface="微软雅黑" panose="020B0503020204020204" pitchFamily="34" charset="-122"/>
            </a:endParaRPr>
          </a:p>
        </p:txBody>
      </p:sp>
      <p:sp>
        <p:nvSpPr>
          <p:cNvPr id="190" name="矩形 189"/>
          <p:cNvSpPr/>
          <p:nvPr/>
        </p:nvSpPr>
        <p:spPr>
          <a:xfrm>
            <a:off x="467545" y="2180695"/>
            <a:ext cx="2321320" cy="338526"/>
          </a:xfrm>
          <a:prstGeom prst="rect">
            <a:avLst/>
          </a:prstGeom>
        </p:spPr>
        <p:txBody>
          <a:bodyPr wrap="square" lIns="121893" tIns="60946" rIns="121893" bIns="60946">
            <a:spAutoFit/>
          </a:bodyPr>
          <a:lstStyle/>
          <a:p>
            <a:r>
              <a:rPr lang="zh-CN" altLang="zh-CN"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实时监控</a:t>
            </a:r>
            <a:endParaRPr lang="zh-CN" altLang="zh-CN"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91" name="组合 190"/>
          <p:cNvGrpSpPr/>
          <p:nvPr/>
        </p:nvGrpSpPr>
        <p:grpSpPr>
          <a:xfrm>
            <a:off x="6592343" y="1719653"/>
            <a:ext cx="354368" cy="354368"/>
            <a:chOff x="2771800" y="2974815"/>
            <a:chExt cx="265776" cy="265776"/>
          </a:xfrm>
        </p:grpSpPr>
        <p:sp>
          <p:nvSpPr>
            <p:cNvPr id="192" name="椭圆 19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93" name="椭圆 192"/>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94"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sp>
        <p:nvSpPr>
          <p:cNvPr id="195" name="矩形 194"/>
          <p:cNvSpPr/>
          <p:nvPr/>
        </p:nvSpPr>
        <p:spPr>
          <a:xfrm flipH="1">
            <a:off x="6492940" y="2497481"/>
            <a:ext cx="2393331" cy="1046412"/>
          </a:xfrm>
          <a:prstGeom prst="rect">
            <a:avLst/>
          </a:prstGeom>
          <a:effectLst/>
        </p:spPr>
        <p:txBody>
          <a:bodyPr wrap="square" lIns="121893" tIns="60946" rIns="121893" bIns="60946">
            <a:spAutoFit/>
          </a:bodyPr>
          <a:lstStyle/>
          <a:p>
            <a:r>
              <a:rPr lang="zh-CN" altLang="en-US" sz="1200" dirty="0"/>
              <a:t>系统能够根据</a:t>
            </a:r>
            <a:r>
              <a:rPr lang="zh-CN" altLang="en-US" sz="1200" dirty="0" smtClean="0"/>
              <a:t>环保局</a:t>
            </a:r>
            <a:r>
              <a:rPr lang="zh-CN" altLang="en-US" sz="1200" dirty="0"/>
              <a:t>发布</a:t>
            </a:r>
            <a:r>
              <a:rPr lang="zh-CN" altLang="en-US" sz="1200" dirty="0" smtClean="0"/>
              <a:t>的停产</a:t>
            </a:r>
            <a:r>
              <a:rPr lang="zh-CN" altLang="en-US" sz="1200" dirty="0"/>
              <a:t>限产和错峰生产等应急</a:t>
            </a:r>
            <a:r>
              <a:rPr lang="zh-CN" altLang="en-US" sz="1200" dirty="0" smtClean="0"/>
              <a:t>预案自动</a:t>
            </a:r>
            <a:r>
              <a:rPr lang="zh-CN" altLang="en-US" sz="1200" dirty="0"/>
              <a:t>判断分析，对企业拒执行指令、违规生产等状况第一时间向环保部门预警。</a:t>
            </a:r>
            <a:endParaRPr lang="zh-CN" altLang="en-US" sz="1200" dirty="0"/>
          </a:p>
        </p:txBody>
      </p:sp>
      <p:sp>
        <p:nvSpPr>
          <p:cNvPr id="196" name="矩形 195"/>
          <p:cNvSpPr/>
          <p:nvPr/>
        </p:nvSpPr>
        <p:spPr>
          <a:xfrm>
            <a:off x="6492949" y="2180695"/>
            <a:ext cx="2393322" cy="338526"/>
          </a:xfrm>
          <a:prstGeom prst="rect">
            <a:avLst/>
          </a:prstGeom>
        </p:spPr>
        <p:txBody>
          <a:bodyPr wrap="square" lIns="121893" tIns="60946" rIns="121893" bIns="60946">
            <a:spAutoFit/>
          </a:bodyPr>
          <a:lstStyle/>
          <a:p>
            <a:pPr lvl="0"/>
            <a:r>
              <a:rPr lang="zh-CN" altLang="en-US" sz="1400" dirty="0"/>
              <a:t>停产限产和错峰生产分析</a:t>
            </a:r>
            <a:endParaRPr lang="zh-CN" altLang="en-US" sz="1400" b="1" dirty="0"/>
          </a:p>
        </p:txBody>
      </p:sp>
      <p:grpSp>
        <p:nvGrpSpPr>
          <p:cNvPr id="197" name="组合 196"/>
          <p:cNvGrpSpPr/>
          <p:nvPr/>
        </p:nvGrpSpPr>
        <p:grpSpPr>
          <a:xfrm>
            <a:off x="6592343" y="3447845"/>
            <a:ext cx="354368" cy="354368"/>
            <a:chOff x="2771800" y="2974815"/>
            <a:chExt cx="265776" cy="265776"/>
          </a:xfrm>
        </p:grpSpPr>
        <p:sp>
          <p:nvSpPr>
            <p:cNvPr id="198" name="椭圆 19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199" name="椭圆 198"/>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a:solidFill>
                  <a:prstClr val="white"/>
                </a:solidFill>
              </a:endParaRPr>
            </a:p>
          </p:txBody>
        </p:sp>
        <p:sp>
          <p:nvSpPr>
            <p:cNvPr id="200"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pPr>
              <a:endParaRPr lang="zh-CN" altLang="en-US">
                <a:solidFill>
                  <a:prstClr val="black"/>
                </a:solidFill>
              </a:endParaRPr>
            </a:p>
          </p:txBody>
        </p:sp>
      </p:grpSp>
      <p:sp>
        <p:nvSpPr>
          <p:cNvPr id="201" name="矩形 200"/>
          <p:cNvSpPr/>
          <p:nvPr/>
        </p:nvSpPr>
        <p:spPr>
          <a:xfrm flipH="1">
            <a:off x="6492940" y="4225673"/>
            <a:ext cx="2393331" cy="861746"/>
          </a:xfrm>
          <a:prstGeom prst="rect">
            <a:avLst/>
          </a:prstGeom>
          <a:effectLst/>
        </p:spPr>
        <p:txBody>
          <a:bodyPr wrap="square" lIns="121893" tIns="60946" rIns="121893" bIns="60946">
            <a:spAutoFit/>
          </a:bodyPr>
          <a:lstStyle/>
          <a:p>
            <a:r>
              <a:rPr lang="zh-CN" altLang="en-US" sz="1200" dirty="0"/>
              <a:t>环保监管平台自动生成企业环保设备运行诊断报告，配合环保监察部门分析设备环保设备运行情况，以便更准确执法。</a:t>
            </a:r>
            <a:endParaRPr lang="zh-CN" altLang="en-US" sz="1200" dirty="0"/>
          </a:p>
        </p:txBody>
      </p:sp>
      <p:sp>
        <p:nvSpPr>
          <p:cNvPr id="202" name="矩形 201"/>
          <p:cNvSpPr/>
          <p:nvPr/>
        </p:nvSpPr>
        <p:spPr>
          <a:xfrm>
            <a:off x="6492949" y="3908895"/>
            <a:ext cx="2111499" cy="338526"/>
          </a:xfrm>
          <a:prstGeom prst="rect">
            <a:avLst/>
          </a:prstGeom>
        </p:spPr>
        <p:txBody>
          <a:bodyPr wrap="square" lIns="121893" tIns="60946" rIns="121893" bIns="60946">
            <a:spAutoFit/>
          </a:bodyPr>
          <a:lstStyle/>
          <a:p>
            <a:pPr lvl="0"/>
            <a:r>
              <a:rPr lang="zh-CN" altLang="en-US" sz="1400" dirty="0"/>
              <a:t>企业环保设备运行</a:t>
            </a:r>
            <a:r>
              <a:rPr lang="zh-CN" altLang="en-US" sz="1400" dirty="0" smtClean="0"/>
              <a:t>报告</a:t>
            </a:r>
            <a:endParaRPr lang="zh-CN" altLang="en-US" sz="1400" b="1" dirty="0"/>
          </a:p>
        </p:txBody>
      </p:sp>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300" fill="hold"/>
                                        <p:tgtEl>
                                          <p:spTgt spid="34"/>
                                        </p:tgtEl>
                                        <p:attrNameLst>
                                          <p:attrName>ppt_x</p:attrName>
                                        </p:attrNameLst>
                                      </p:cBhvr>
                                      <p:tavLst>
                                        <p:tav tm="0">
                                          <p:val>
                                            <p:strVal val="#ppt_x"/>
                                          </p:val>
                                        </p:tav>
                                        <p:tav tm="100000">
                                          <p:val>
                                            <p:strVal val="#ppt_x"/>
                                          </p:val>
                                        </p:tav>
                                      </p:tavLst>
                                    </p:anim>
                                    <p:anim calcmode="lin" valueType="num">
                                      <p:cBhvr additive="base">
                                        <p:cTn id="18" dur="300" fill="hold"/>
                                        <p:tgtEl>
                                          <p:spTgt spid="34"/>
                                        </p:tgtEl>
                                        <p:attrNameLst>
                                          <p:attrName>ppt_y</p:attrName>
                                        </p:attrNameLst>
                                      </p:cBhvr>
                                      <p:tavLst>
                                        <p:tav tm="0">
                                          <p:val>
                                            <p:strVal val="0-#ppt_h/2"/>
                                          </p:val>
                                        </p:tav>
                                        <p:tav tm="100000">
                                          <p:val>
                                            <p:strVal val="#ppt_y"/>
                                          </p:val>
                                        </p:tav>
                                      </p:tavLst>
                                    </p:anim>
                                  </p:childTnLst>
                                </p:cTn>
                              </p:par>
                              <p:par>
                                <p:cTn id="19" presetID="6" presetClass="entr" presetSubtype="32"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circle(out)">
                                      <p:cBhvr>
                                        <p:cTn id="21" dur="300"/>
                                        <p:tgtEl>
                                          <p:spTgt spid="33"/>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26" presetClass="emph" presetSubtype="0" fill="hold" nodeType="withEffect">
                                  <p:stCondLst>
                                    <p:cond delay="0"/>
                                  </p:stCondLst>
                                  <p:childTnLst>
                                    <p:animEffect transition="out" filter="fade">
                                      <p:cBhvr>
                                        <p:cTn id="27" dur="400" tmFilter="0, 0; .2, .5; .8, .5; 1, 0"/>
                                        <p:tgtEl>
                                          <p:spTgt spid="61"/>
                                        </p:tgtEl>
                                      </p:cBhvr>
                                    </p:animEffect>
                                    <p:animScale>
                                      <p:cBhvr>
                                        <p:cTn id="28" dur="200" autoRev="1" fill="hold"/>
                                        <p:tgtEl>
                                          <p:spTgt spid="61"/>
                                        </p:tgtEl>
                                      </p:cBhvr>
                                      <p:by x="105000" y="105000"/>
                                    </p:animScale>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85"/>
                                        </p:tgtEl>
                                        <p:attrNameLst>
                                          <p:attrName>style.visibility</p:attrName>
                                        </p:attrNameLst>
                                      </p:cBhvr>
                                      <p:to>
                                        <p:strVal val="visible"/>
                                      </p:to>
                                    </p:set>
                                    <p:animEffect transition="in" filter="fade">
                                      <p:cBhvr>
                                        <p:cTn id="32" dur="350"/>
                                        <p:tgtEl>
                                          <p:spTgt spid="185"/>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185"/>
                                        </p:tgtEl>
                                      </p:cBhvr>
                                    </p:animEffect>
                                    <p:animScale>
                                      <p:cBhvr>
                                        <p:cTn id="35" dur="200" autoRev="1" fill="hold"/>
                                        <p:tgtEl>
                                          <p:spTgt spid="185"/>
                                        </p:tgtEl>
                                      </p:cBhvr>
                                      <p:by x="105000" y="105000"/>
                                    </p:animScale>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0"/>
                                        </p:tgtEl>
                                        <p:attrNameLst>
                                          <p:attrName>style.visibility</p:attrName>
                                        </p:attrNameLst>
                                      </p:cBhvr>
                                      <p:to>
                                        <p:strVal val="visible"/>
                                      </p:to>
                                    </p:set>
                                    <p:animEffect transition="in" filter="fade">
                                      <p:cBhvr>
                                        <p:cTn id="39" dur="350"/>
                                        <p:tgtEl>
                                          <p:spTgt spid="190"/>
                                        </p:tgtEl>
                                      </p:cBhvr>
                                    </p:animEffect>
                                  </p:childTnLst>
                                </p:cTn>
                              </p:par>
                              <p:par>
                                <p:cTn id="40" presetID="26" presetClass="emph" presetSubtype="0" fill="hold" grpId="1" nodeType="withEffect">
                                  <p:stCondLst>
                                    <p:cond delay="0"/>
                                  </p:stCondLst>
                                  <p:childTnLst>
                                    <p:animEffect transition="out" filter="fade">
                                      <p:cBhvr>
                                        <p:cTn id="41" dur="400" tmFilter="0, 0; .2, .5; .8, .5; 1, 0"/>
                                        <p:tgtEl>
                                          <p:spTgt spid="190"/>
                                        </p:tgtEl>
                                      </p:cBhvr>
                                    </p:animEffect>
                                    <p:animScale>
                                      <p:cBhvr>
                                        <p:cTn id="42" dur="200" autoRev="1" fill="hold"/>
                                        <p:tgtEl>
                                          <p:spTgt spid="190"/>
                                        </p:tgtEl>
                                      </p:cBhvr>
                                      <p:by x="105000" y="105000"/>
                                    </p:animScale>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89"/>
                                        </p:tgtEl>
                                        <p:attrNameLst>
                                          <p:attrName>style.visibility</p:attrName>
                                        </p:attrNameLst>
                                      </p:cBhvr>
                                      <p:to>
                                        <p:strVal val="visible"/>
                                      </p:to>
                                    </p:set>
                                    <p:animEffect transition="in" filter="fade">
                                      <p:cBhvr>
                                        <p:cTn id="46" dur="500"/>
                                        <p:tgtEl>
                                          <p:spTgt spid="189"/>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fade">
                                      <p:cBhvr>
                                        <p:cTn id="50" dur="350"/>
                                        <p:tgtEl>
                                          <p:spTgt spid="179"/>
                                        </p:tgtEl>
                                      </p:cBhvr>
                                    </p:animEffect>
                                  </p:childTnLst>
                                </p:cTn>
                              </p:par>
                              <p:par>
                                <p:cTn id="51" presetID="26" presetClass="emph" presetSubtype="0" fill="hold" nodeType="withEffect">
                                  <p:stCondLst>
                                    <p:cond delay="0"/>
                                  </p:stCondLst>
                                  <p:childTnLst>
                                    <p:animEffect transition="out" filter="fade">
                                      <p:cBhvr>
                                        <p:cTn id="52" dur="400" tmFilter="0, 0; .2, .5; .8, .5; 1, 0"/>
                                        <p:tgtEl>
                                          <p:spTgt spid="179"/>
                                        </p:tgtEl>
                                      </p:cBhvr>
                                    </p:animEffect>
                                    <p:animScale>
                                      <p:cBhvr>
                                        <p:cTn id="53" dur="200" autoRev="1" fill="hold"/>
                                        <p:tgtEl>
                                          <p:spTgt spid="179"/>
                                        </p:tgtEl>
                                      </p:cBhvr>
                                      <p:by x="105000" y="105000"/>
                                    </p:animScale>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84"/>
                                        </p:tgtEl>
                                        <p:attrNameLst>
                                          <p:attrName>style.visibility</p:attrName>
                                        </p:attrNameLst>
                                      </p:cBhvr>
                                      <p:to>
                                        <p:strVal val="visible"/>
                                      </p:to>
                                    </p:set>
                                    <p:animEffect transition="in" filter="fade">
                                      <p:cBhvr>
                                        <p:cTn id="57" dur="350"/>
                                        <p:tgtEl>
                                          <p:spTgt spid="184"/>
                                        </p:tgtEl>
                                      </p:cBhvr>
                                    </p:animEffect>
                                  </p:childTnLst>
                                </p:cTn>
                              </p:par>
                              <p:par>
                                <p:cTn id="58" presetID="26" presetClass="emph" presetSubtype="0" fill="hold" grpId="1" nodeType="withEffect">
                                  <p:stCondLst>
                                    <p:cond delay="0"/>
                                  </p:stCondLst>
                                  <p:childTnLst>
                                    <p:animEffect transition="out" filter="fade">
                                      <p:cBhvr>
                                        <p:cTn id="59" dur="400" tmFilter="0, 0; .2, .5; .8, .5; 1, 0"/>
                                        <p:tgtEl>
                                          <p:spTgt spid="184"/>
                                        </p:tgtEl>
                                      </p:cBhvr>
                                    </p:animEffect>
                                    <p:animScale>
                                      <p:cBhvr>
                                        <p:cTn id="60" dur="200" autoRev="1" fill="hold"/>
                                        <p:tgtEl>
                                          <p:spTgt spid="184"/>
                                        </p:tgtEl>
                                      </p:cBhvr>
                                      <p:by x="105000" y="105000"/>
                                    </p:animScale>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183"/>
                                        </p:tgtEl>
                                        <p:attrNameLst>
                                          <p:attrName>style.visibility</p:attrName>
                                        </p:attrNameLst>
                                      </p:cBhvr>
                                      <p:to>
                                        <p:strVal val="visible"/>
                                      </p:to>
                                    </p:set>
                                    <p:animEffect transition="in" filter="fade">
                                      <p:cBhvr>
                                        <p:cTn id="64" dur="500"/>
                                        <p:tgtEl>
                                          <p:spTgt spid="183"/>
                                        </p:tgtEl>
                                      </p:cBhvr>
                                    </p:animEffect>
                                  </p:childTnLst>
                                </p:cTn>
                              </p:par>
                            </p:childTnLst>
                          </p:cTn>
                        </p:par>
                        <p:par>
                          <p:cTn id="65" fill="hold">
                            <p:stCondLst>
                              <p:cond delay="5000"/>
                            </p:stCondLst>
                            <p:childTnLst>
                              <p:par>
                                <p:cTn id="66" presetID="10" presetClass="entr" presetSubtype="0" fill="hold" nodeType="afterEffect">
                                  <p:stCondLst>
                                    <p:cond delay="0"/>
                                  </p:stCondLst>
                                  <p:childTnLst>
                                    <p:set>
                                      <p:cBhvr>
                                        <p:cTn id="67" dur="1" fill="hold">
                                          <p:stCondLst>
                                            <p:cond delay="0"/>
                                          </p:stCondLst>
                                        </p:cTn>
                                        <p:tgtEl>
                                          <p:spTgt spid="191"/>
                                        </p:tgtEl>
                                        <p:attrNameLst>
                                          <p:attrName>style.visibility</p:attrName>
                                        </p:attrNameLst>
                                      </p:cBhvr>
                                      <p:to>
                                        <p:strVal val="visible"/>
                                      </p:to>
                                    </p:set>
                                    <p:animEffect transition="in" filter="fade">
                                      <p:cBhvr>
                                        <p:cTn id="68" dur="350"/>
                                        <p:tgtEl>
                                          <p:spTgt spid="191"/>
                                        </p:tgtEl>
                                      </p:cBhvr>
                                    </p:animEffect>
                                  </p:childTnLst>
                                </p:cTn>
                              </p:par>
                              <p:par>
                                <p:cTn id="69" presetID="26" presetClass="emph" presetSubtype="0" fill="hold" nodeType="withEffect">
                                  <p:stCondLst>
                                    <p:cond delay="0"/>
                                  </p:stCondLst>
                                  <p:childTnLst>
                                    <p:animEffect transition="out" filter="fade">
                                      <p:cBhvr>
                                        <p:cTn id="70" dur="400" tmFilter="0, 0; .2, .5; .8, .5; 1, 0"/>
                                        <p:tgtEl>
                                          <p:spTgt spid="191"/>
                                        </p:tgtEl>
                                      </p:cBhvr>
                                    </p:animEffect>
                                    <p:animScale>
                                      <p:cBhvr>
                                        <p:cTn id="71" dur="200" autoRev="1" fill="hold"/>
                                        <p:tgtEl>
                                          <p:spTgt spid="191"/>
                                        </p:tgtEl>
                                      </p:cBhvr>
                                      <p:by x="105000" y="105000"/>
                                    </p:animScale>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196"/>
                                        </p:tgtEl>
                                        <p:attrNameLst>
                                          <p:attrName>style.visibility</p:attrName>
                                        </p:attrNameLst>
                                      </p:cBhvr>
                                      <p:to>
                                        <p:strVal val="visible"/>
                                      </p:to>
                                    </p:set>
                                    <p:animEffect transition="in" filter="fade">
                                      <p:cBhvr>
                                        <p:cTn id="75" dur="350"/>
                                        <p:tgtEl>
                                          <p:spTgt spid="19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196"/>
                                        </p:tgtEl>
                                      </p:cBhvr>
                                    </p:animEffect>
                                    <p:animScale>
                                      <p:cBhvr>
                                        <p:cTn id="78" dur="200" autoRev="1" fill="hold"/>
                                        <p:tgtEl>
                                          <p:spTgt spid="196"/>
                                        </p:tgtEl>
                                      </p:cBhvr>
                                      <p:by x="105000" y="105000"/>
                                    </p:animScale>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195"/>
                                        </p:tgtEl>
                                        <p:attrNameLst>
                                          <p:attrName>style.visibility</p:attrName>
                                        </p:attrNameLst>
                                      </p:cBhvr>
                                      <p:to>
                                        <p:strVal val="visible"/>
                                      </p:to>
                                    </p:set>
                                    <p:animEffect transition="in" filter="fade">
                                      <p:cBhvr>
                                        <p:cTn id="82" dur="500"/>
                                        <p:tgtEl>
                                          <p:spTgt spid="195"/>
                                        </p:tgtEl>
                                      </p:cBhvr>
                                    </p:animEffect>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197"/>
                                        </p:tgtEl>
                                        <p:attrNameLst>
                                          <p:attrName>style.visibility</p:attrName>
                                        </p:attrNameLst>
                                      </p:cBhvr>
                                      <p:to>
                                        <p:strVal val="visible"/>
                                      </p:to>
                                    </p:set>
                                    <p:animEffect transition="in" filter="fade">
                                      <p:cBhvr>
                                        <p:cTn id="86" dur="350"/>
                                        <p:tgtEl>
                                          <p:spTgt spid="197"/>
                                        </p:tgtEl>
                                      </p:cBhvr>
                                    </p:animEffect>
                                  </p:childTnLst>
                                </p:cTn>
                              </p:par>
                              <p:par>
                                <p:cTn id="87" presetID="26" presetClass="emph" presetSubtype="0" fill="hold" nodeType="withEffect">
                                  <p:stCondLst>
                                    <p:cond delay="0"/>
                                  </p:stCondLst>
                                  <p:childTnLst>
                                    <p:animEffect transition="out" filter="fade">
                                      <p:cBhvr>
                                        <p:cTn id="88" dur="400" tmFilter="0, 0; .2, .5; .8, .5; 1, 0"/>
                                        <p:tgtEl>
                                          <p:spTgt spid="197"/>
                                        </p:tgtEl>
                                      </p:cBhvr>
                                    </p:animEffect>
                                    <p:animScale>
                                      <p:cBhvr>
                                        <p:cTn id="89" dur="200" autoRev="1" fill="hold"/>
                                        <p:tgtEl>
                                          <p:spTgt spid="197"/>
                                        </p:tgtEl>
                                      </p:cBhvr>
                                      <p:by x="105000" y="105000"/>
                                    </p:animScale>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202"/>
                                        </p:tgtEl>
                                        <p:attrNameLst>
                                          <p:attrName>style.visibility</p:attrName>
                                        </p:attrNameLst>
                                      </p:cBhvr>
                                      <p:to>
                                        <p:strVal val="visible"/>
                                      </p:to>
                                    </p:set>
                                    <p:animEffect transition="in" filter="fade">
                                      <p:cBhvr>
                                        <p:cTn id="93" dur="350"/>
                                        <p:tgtEl>
                                          <p:spTgt spid="202"/>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02"/>
                                        </p:tgtEl>
                                      </p:cBhvr>
                                    </p:animEffect>
                                    <p:animScale>
                                      <p:cBhvr>
                                        <p:cTn id="96" dur="200" autoRev="1" fill="hold"/>
                                        <p:tgtEl>
                                          <p:spTgt spid="202"/>
                                        </p:tgtEl>
                                      </p:cBhvr>
                                      <p:by x="105000" y="105000"/>
                                    </p:animScale>
                                  </p:childTnLst>
                                </p:cTn>
                              </p:par>
                            </p:childTnLst>
                          </p:cTn>
                        </p:par>
                        <p:par>
                          <p:cTn id="97" fill="hold">
                            <p:stCondLst>
                              <p:cond delay="7500"/>
                            </p:stCondLst>
                            <p:childTnLst>
                              <p:par>
                                <p:cTn id="98" presetID="10" presetClass="entr" presetSubtype="0" fill="hold" grpId="0" nodeType="afterEffect">
                                  <p:stCondLst>
                                    <p:cond delay="0"/>
                                  </p:stCondLst>
                                  <p:childTnLst>
                                    <p:set>
                                      <p:cBhvr>
                                        <p:cTn id="99" dur="1" fill="hold">
                                          <p:stCondLst>
                                            <p:cond delay="0"/>
                                          </p:stCondLst>
                                        </p:cTn>
                                        <p:tgtEl>
                                          <p:spTgt spid="201"/>
                                        </p:tgtEl>
                                        <p:attrNameLst>
                                          <p:attrName>style.visibility</p:attrName>
                                        </p:attrNameLst>
                                      </p:cBhvr>
                                      <p:to>
                                        <p:strVal val="visible"/>
                                      </p:to>
                                    </p:set>
                                    <p:animEffect transition="in" filter="fade">
                                      <p:cBhvr>
                                        <p:cTn id="100" dur="5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3" grpId="0" animBg="1"/>
      <p:bldP spid="183" grpId="0"/>
      <p:bldP spid="184" grpId="0"/>
      <p:bldP spid="184" grpId="1"/>
      <p:bldP spid="189" grpId="0"/>
      <p:bldP spid="190" grpId="0"/>
      <p:bldP spid="190" grpId="1"/>
      <p:bldP spid="195" grpId="0"/>
      <p:bldP spid="196" grpId="0"/>
      <p:bldP spid="196" grpId="1"/>
      <p:bldP spid="201" grpId="0"/>
      <p:bldP spid="202" grpId="0"/>
      <p:bldP spid="20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系统功能</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7504" y="1273324"/>
            <a:ext cx="4355976" cy="2088700"/>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4008" y="1273325"/>
            <a:ext cx="4340030" cy="2088699"/>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463151"/>
            <a:ext cx="4355976" cy="2107833"/>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3463151"/>
            <a:ext cx="4340030" cy="212553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172354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移动端界面</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7647" y="1338218"/>
            <a:ext cx="1698795" cy="3529719"/>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5776" y="1338218"/>
            <a:ext cx="1698796" cy="3529719"/>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08" y="1338218"/>
            <a:ext cx="1698796" cy="3529719"/>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0233" y="1337980"/>
            <a:ext cx="1698910" cy="3529957"/>
          </a:xfrm>
          <a:prstGeom prst="rect">
            <a:avLst/>
          </a:prstGeom>
          <a:ln>
            <a:noFill/>
          </a:ln>
          <a:effectLst>
            <a:outerShdw blurRad="292100" dist="139700" dir="2700000" algn="tl" rotWithShape="0">
              <a:srgbClr val="333333">
                <a:alpha val="65000"/>
              </a:srgbClr>
            </a:outerShdw>
          </a:effectLst>
        </p:spPr>
      </p:pic>
      <p:sp>
        <p:nvSpPr>
          <p:cNvPr id="9" name="TextBox 19"/>
          <p:cNvSpPr txBox="1"/>
          <p:nvPr/>
        </p:nvSpPr>
        <p:spPr bwMode="auto">
          <a:xfrm>
            <a:off x="750980" y="5066974"/>
            <a:ext cx="1152128" cy="307777"/>
          </a:xfrm>
          <a:prstGeom prst="rect">
            <a:avLst/>
          </a:prstGeom>
          <a:noFill/>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综合统计</a:t>
            </a:r>
            <a:endParaRPr lang="zh-CN" altLang="en-US" sz="1400" dirty="0">
              <a:latin typeface="微软雅黑" panose="020B0503020204020204" pitchFamily="34" charset="-122"/>
              <a:ea typeface="微软雅黑" panose="020B0503020204020204" pitchFamily="34" charset="-122"/>
            </a:endParaRPr>
          </a:p>
        </p:txBody>
      </p:sp>
      <p:sp>
        <p:nvSpPr>
          <p:cNvPr id="10" name="TextBox 19"/>
          <p:cNvSpPr txBox="1"/>
          <p:nvPr/>
        </p:nvSpPr>
        <p:spPr bwMode="auto">
          <a:xfrm>
            <a:off x="2915816" y="5066973"/>
            <a:ext cx="1152128" cy="307777"/>
          </a:xfrm>
          <a:prstGeom prst="rect">
            <a:avLst/>
          </a:prstGeom>
          <a:noFill/>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项目信息</a:t>
            </a:r>
            <a:endParaRPr lang="zh-CN" altLang="en-US" sz="1400" dirty="0">
              <a:latin typeface="微软雅黑" panose="020B0503020204020204" pitchFamily="34" charset="-122"/>
              <a:ea typeface="微软雅黑" panose="020B0503020204020204" pitchFamily="34" charset="-122"/>
            </a:endParaRPr>
          </a:p>
        </p:txBody>
      </p:sp>
      <p:sp>
        <p:nvSpPr>
          <p:cNvPr id="11" name="TextBox 19"/>
          <p:cNvSpPr txBox="1"/>
          <p:nvPr/>
        </p:nvSpPr>
        <p:spPr bwMode="auto">
          <a:xfrm>
            <a:off x="5080652" y="5066972"/>
            <a:ext cx="1152128" cy="307777"/>
          </a:xfrm>
          <a:prstGeom prst="rect">
            <a:avLst/>
          </a:prstGeom>
          <a:noFill/>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运行分析</a:t>
            </a:r>
            <a:endParaRPr lang="zh-CN" altLang="en-US" sz="1400" dirty="0">
              <a:latin typeface="微软雅黑" panose="020B0503020204020204" pitchFamily="34" charset="-122"/>
              <a:ea typeface="微软雅黑" panose="020B0503020204020204" pitchFamily="34" charset="-122"/>
            </a:endParaRPr>
          </a:p>
        </p:txBody>
      </p:sp>
      <p:sp>
        <p:nvSpPr>
          <p:cNvPr id="12" name="TextBox 19"/>
          <p:cNvSpPr txBox="1"/>
          <p:nvPr/>
        </p:nvSpPr>
        <p:spPr bwMode="auto">
          <a:xfrm>
            <a:off x="7188095" y="5066971"/>
            <a:ext cx="1152128" cy="307777"/>
          </a:xfrm>
          <a:prstGeom prst="rect">
            <a:avLst/>
          </a:prstGeom>
          <a:noFill/>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异常报警</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软件证书</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4" name="图片 33" descr="著作权"/>
          <p:cNvPicPr>
            <a:picLocks noChangeAspect="1"/>
          </p:cNvPicPr>
          <p:nvPr/>
        </p:nvPicPr>
        <p:blipFill>
          <a:blip r:embed="rId1"/>
          <a:stretch>
            <a:fillRect/>
          </a:stretch>
        </p:blipFill>
        <p:spPr>
          <a:xfrm>
            <a:off x="1331640" y="1113790"/>
            <a:ext cx="2723892" cy="3852863"/>
          </a:xfrm>
          <a:prstGeom prst="rect">
            <a:avLst/>
          </a:prstGeom>
        </p:spPr>
      </p:pic>
      <p:pic>
        <p:nvPicPr>
          <p:cNvPr id="35" name="图片 34" descr="微信图片_20190515084112"/>
          <p:cNvPicPr>
            <a:picLocks noChangeAspect="1"/>
          </p:cNvPicPr>
          <p:nvPr/>
        </p:nvPicPr>
        <p:blipFill>
          <a:blip r:embed="rId2"/>
          <a:stretch>
            <a:fillRect/>
          </a:stretch>
        </p:blipFill>
        <p:spPr>
          <a:xfrm>
            <a:off x="4572000" y="1108388"/>
            <a:ext cx="2727439" cy="385826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体验入口</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直角三角形 6"/>
          <p:cNvSpPr/>
          <p:nvPr/>
        </p:nvSpPr>
        <p:spPr>
          <a:xfrm>
            <a:off x="4510354" y="1273324"/>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flipH="1">
            <a:off x="3542936" y="2260712"/>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a:off x="4510354" y="3254988"/>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85344" y="1767018"/>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12" name="矩形 11"/>
          <p:cNvSpPr/>
          <p:nvPr/>
        </p:nvSpPr>
        <p:spPr>
          <a:xfrm>
            <a:off x="4053756" y="2751534"/>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02</a:t>
            </a:r>
            <a:endParaRPr lang="zh-CN" altLang="en-US" dirty="0">
              <a:solidFill>
                <a:schemeClr val="bg1"/>
              </a:solidFill>
            </a:endParaRPr>
          </a:p>
        </p:txBody>
      </p:sp>
      <p:sp>
        <p:nvSpPr>
          <p:cNvPr id="18" name="矩形 17"/>
          <p:cNvSpPr/>
          <p:nvPr/>
        </p:nvSpPr>
        <p:spPr>
          <a:xfrm>
            <a:off x="4585344" y="3748682"/>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03</a:t>
            </a:r>
            <a:endParaRPr lang="zh-CN" altLang="en-US" dirty="0">
              <a:solidFill>
                <a:schemeClr val="bg1"/>
              </a:solidFill>
            </a:endParaRPr>
          </a:p>
        </p:txBody>
      </p:sp>
      <p:sp>
        <p:nvSpPr>
          <p:cNvPr id="20" name="TextBox 19"/>
          <p:cNvSpPr txBox="1"/>
          <p:nvPr/>
        </p:nvSpPr>
        <p:spPr bwMode="auto">
          <a:xfrm>
            <a:off x="851290" y="1631517"/>
            <a:ext cx="3240360" cy="738664"/>
          </a:xfrm>
          <a:prstGeom prst="rect">
            <a:avLst/>
          </a:prstGeom>
          <a:noFill/>
        </p:spPr>
        <p:txBody>
          <a:bodyPr wrap="square">
            <a:spAutoFit/>
          </a:bodyPr>
          <a:lstStyle/>
          <a:p>
            <a:r>
              <a:rPr lang="zh-CN" altLang="en-US" sz="1400" dirty="0">
                <a:latin typeface="微软雅黑" panose="020B0503020204020204" pitchFamily="34" charset="-122"/>
                <a:ea typeface="微软雅黑" panose="020B0503020204020204" pitchFamily="34" charset="-122"/>
              </a:rPr>
              <a:t>环保用电的网址 http://hb.acrelclo</a:t>
            </a:r>
            <a:r>
              <a:rPr lang="en-US" altLang="zh-CN" sz="1400" dirty="0">
                <a:latin typeface="微软雅黑" panose="020B0503020204020204" pitchFamily="34" charset="-122"/>
                <a:ea typeface="微软雅黑" panose="020B0503020204020204" pitchFamily="34" charset="-122"/>
              </a:rPr>
              <a:t>u</a:t>
            </a:r>
            <a:r>
              <a:rPr lang="zh-CN" altLang="en-US" sz="1400" dirty="0">
                <a:latin typeface="微软雅黑" panose="020B0503020204020204" pitchFamily="34" charset="-122"/>
                <a:ea typeface="微软雅黑" panose="020B0503020204020204" pitchFamily="34" charset="-122"/>
              </a:rPr>
              <a:t>d.cn 用户名acrel密码123456</a:t>
            </a:r>
            <a:endParaRPr lang="zh-CN" altLang="en-US" sz="1400" dirty="0">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851290" y="4259727"/>
            <a:ext cx="3240360" cy="954107"/>
          </a:xfrm>
          <a:prstGeom prst="rect">
            <a:avLst/>
          </a:prstGeom>
          <a:noFill/>
        </p:spPr>
        <p:txBody>
          <a:bodyPr wrap="square">
            <a:spAutoFit/>
          </a:bodyPr>
          <a:lstStyle/>
          <a:p>
            <a:r>
              <a:rPr lang="zh-CN" altLang="en-US" sz="1400" dirty="0">
                <a:latin typeface="微软雅黑" panose="020B0503020204020204" pitchFamily="34" charset="-122"/>
                <a:ea typeface="微软雅黑" panose="020B0503020204020204" pitchFamily="34" charset="-122"/>
              </a:rPr>
              <a:t>环保用电的</a:t>
            </a:r>
            <a:r>
              <a:rPr lang="en-US" altLang="zh-CN" sz="1400" dirty="0">
                <a:latin typeface="微软雅黑" panose="020B0503020204020204" pitchFamily="34" charset="-122"/>
                <a:ea typeface="微软雅黑" panose="020B0503020204020204" pitchFamily="34" charset="-122"/>
              </a:rPr>
              <a:t>APP</a:t>
            </a:r>
            <a:r>
              <a:rPr lang="zh-CN" altLang="en-US" sz="1400" dirty="0">
                <a:latin typeface="微软雅黑" panose="020B0503020204020204" pitchFamily="34" charset="-122"/>
                <a:ea typeface="微软雅黑" panose="020B0503020204020204" pitchFamily="34" charset="-122"/>
              </a:rPr>
              <a:t>下载：</a:t>
            </a:r>
            <a:endParaRPr lang="zh-CN" altLang="en-US"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使用手机浏览器</a:t>
            </a:r>
            <a:r>
              <a:rPr lang="zh-CN" altLang="en-US" sz="1400" dirty="0" smtClean="0">
                <a:latin typeface="微软雅黑" panose="020B0503020204020204" pitchFamily="34" charset="-122"/>
                <a:ea typeface="微软雅黑" panose="020B0503020204020204" pitchFamily="34" charset="-122"/>
              </a:rPr>
              <a:t>扫描左边</a:t>
            </a:r>
            <a:r>
              <a:rPr lang="zh-CN" altLang="en-US" sz="1400" dirty="0">
                <a:latin typeface="微软雅黑" panose="020B0503020204020204" pitchFamily="34" charset="-122"/>
                <a:ea typeface="微软雅黑" panose="020B0503020204020204" pitchFamily="34" charset="-122"/>
              </a:rPr>
              <a:t>的二维码</a:t>
            </a:r>
            <a:endParaRPr lang="zh-CN" altLang="en-US"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分别输入</a:t>
            </a:r>
            <a:r>
              <a:rPr lang="zh-CN" altLang="en-US" sz="1400" dirty="0">
                <a:latin typeface="微软雅黑" panose="020B0503020204020204" pitchFamily="34" charset="-122"/>
                <a:ea typeface="微软雅黑" panose="020B0503020204020204" pitchFamily="34" charset="-122"/>
                <a:sym typeface="+mn-ea"/>
              </a:rPr>
              <a:t>hb.acrelclo</a:t>
            </a:r>
            <a:r>
              <a:rPr lang="en-US" altLang="zh-CN" sz="1400" dirty="0">
                <a:latin typeface="微软雅黑" panose="020B0503020204020204" pitchFamily="34" charset="-122"/>
                <a:ea typeface="微软雅黑" panose="020B0503020204020204" pitchFamily="34" charset="-122"/>
                <a:sym typeface="+mn-ea"/>
              </a:rPr>
              <a:t>u</a:t>
            </a:r>
            <a:r>
              <a:rPr lang="zh-CN" altLang="en-US" sz="1400" dirty="0">
                <a:latin typeface="微软雅黑" panose="020B0503020204020204" pitchFamily="34" charset="-122"/>
                <a:ea typeface="微软雅黑" panose="020B0503020204020204" pitchFamily="34" charset="-122"/>
                <a:sym typeface="+mn-ea"/>
              </a:rPr>
              <a:t>d.cn</a:t>
            </a:r>
            <a:r>
              <a:rPr lang="zh-CN" altLang="en-US" sz="1400" dirty="0">
                <a:latin typeface="微软雅黑" panose="020B0503020204020204" pitchFamily="34" charset="-122"/>
                <a:ea typeface="微软雅黑" panose="020B0503020204020204" pitchFamily="34" charset="-122"/>
              </a:rPr>
              <a:t> 用户名acrel密码123456</a:t>
            </a:r>
            <a:endParaRPr lang="zh-CN" altLang="en-US" sz="14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4967" y="2418012"/>
            <a:ext cx="1645824" cy="1785571"/>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0192" y="230181"/>
            <a:ext cx="2426971" cy="504270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p:bldP spid="12" grpId="0"/>
      <p:bldP spid="18"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1"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5</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10" name="TextBox 5"/>
          <p:cNvSpPr txBox="1"/>
          <p:nvPr/>
        </p:nvSpPr>
        <p:spPr>
          <a:xfrm>
            <a:off x="3046113" y="2645246"/>
            <a:ext cx="4914789" cy="523220"/>
          </a:xfrm>
          <a:prstGeom prst="rect">
            <a:avLst/>
          </a:prstGeom>
          <a:noFill/>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销售模式</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 name="TextBox 5"/>
          <p:cNvSpPr txBox="1"/>
          <p:nvPr/>
        </p:nvSpPr>
        <p:spPr>
          <a:xfrm>
            <a:off x="3064444" y="3297433"/>
            <a:ext cx="4914789" cy="523220"/>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销售模式比较灵活，多种模式供选择，减少用户成本，并满足用户个性化定制需求。</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ppt_x</p:attrName>
                                        </p:attrNameLst>
                                      </p:cBhvr>
                                      <p:tavLst>
                                        <p:tav tm="0">
                                          <p:val>
                                            <p:strVal val="#ppt_x"/>
                                          </p:val>
                                        </p:tav>
                                        <p:tav tm="100000">
                                          <p:val>
                                            <p:strVal val="#ppt_x"/>
                                          </p:val>
                                        </p:tav>
                                      </p:tavLst>
                                    </p:anim>
                                    <p:anim calcmode="lin" valueType="num">
                                      <p:cBhvr>
                                        <p:cTn id="29" dur="75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10"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销售模式</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五边形 6"/>
          <p:cNvSpPr/>
          <p:nvPr/>
        </p:nvSpPr>
        <p:spPr>
          <a:xfrm>
            <a:off x="827584" y="1574130"/>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a:off x="4860032" y="1574130"/>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a:off x="827584" y="3518346"/>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4860032" y="3518346"/>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bwMode="auto">
          <a:xfrm>
            <a:off x="827585" y="2294210"/>
            <a:ext cx="3240360" cy="923330"/>
          </a:xfrm>
          <a:prstGeom prst="rect">
            <a:avLst/>
          </a:prstGeom>
          <a:noFill/>
        </p:spPr>
        <p:txBody>
          <a:bodyPr wrap="square">
            <a:spAutoFit/>
          </a:bodyPr>
          <a:lstStyle/>
          <a:p>
            <a:pPr>
              <a:lnSpc>
                <a:spcPct val="150000"/>
              </a:lnSpc>
            </a:pPr>
            <a:r>
              <a:rPr lang="zh-CN" altLang="en-US" sz="1200" dirty="0" smtClean="0">
                <a:solidFill>
                  <a:schemeClr val="tx1">
                    <a:lumMod val="65000"/>
                    <a:lumOff val="35000"/>
                  </a:schemeClr>
                </a:solidFill>
              </a:rPr>
              <a:t>数据托管至安科瑞环保用电监管云平台</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latin typeface="Calibri" panose="020F0502020204030204" charset="0"/>
              </a:rPr>
              <a:t>每年按点收取数据托管费</a:t>
            </a:r>
            <a:endParaRPr lang="en-US" altLang="zh-CN" sz="1200" dirty="0" smtClean="0">
              <a:solidFill>
                <a:schemeClr val="tx1">
                  <a:lumMod val="65000"/>
                  <a:lumOff val="35000"/>
                </a:schemeClr>
              </a:solidFill>
              <a:latin typeface="Calibri" panose="020F0502020204030204" charset="0"/>
            </a:endParaRPr>
          </a:p>
          <a:p>
            <a:pPr>
              <a:lnSpc>
                <a:spcPct val="150000"/>
              </a:lnSpc>
            </a:pPr>
            <a:r>
              <a:rPr lang="zh-CN" altLang="en-US" sz="1200" dirty="0" smtClean="0">
                <a:solidFill>
                  <a:schemeClr val="tx1">
                    <a:lumMod val="65000"/>
                    <a:lumOff val="35000"/>
                  </a:schemeClr>
                </a:solidFill>
                <a:latin typeface="Calibri" panose="020F0502020204030204" charset="0"/>
              </a:rPr>
              <a:t>适用于点数不多的场合</a:t>
            </a:r>
            <a:endParaRPr lang="zh-CN" altLang="en-US" sz="1200" dirty="0">
              <a:solidFill>
                <a:schemeClr val="tx1">
                  <a:lumMod val="65000"/>
                  <a:lumOff val="35000"/>
                </a:schemeClr>
              </a:solidFill>
              <a:latin typeface="Calibri" panose="020F0502020204030204" charset="0"/>
            </a:endParaRPr>
          </a:p>
        </p:txBody>
      </p:sp>
      <p:sp>
        <p:nvSpPr>
          <p:cNvPr id="12" name="TextBox 11"/>
          <p:cNvSpPr txBox="1"/>
          <p:nvPr/>
        </p:nvSpPr>
        <p:spPr bwMode="auto">
          <a:xfrm>
            <a:off x="4860032" y="2234976"/>
            <a:ext cx="3528392" cy="1200329"/>
          </a:xfrm>
          <a:prstGeom prst="rect">
            <a:avLst/>
          </a:prstGeom>
          <a:noFill/>
        </p:spPr>
        <p:txBody>
          <a:bodyPr wrap="square">
            <a:spAutoFit/>
          </a:bodyPr>
          <a:lstStyle/>
          <a:p>
            <a:pPr>
              <a:lnSpc>
                <a:spcPct val="150000"/>
              </a:lnSpc>
            </a:pPr>
            <a:r>
              <a:rPr lang="zh-CN" altLang="en-US" sz="1200" dirty="0" smtClean="0">
                <a:solidFill>
                  <a:schemeClr val="tx1">
                    <a:lumMod val="65000"/>
                    <a:lumOff val="35000"/>
                  </a:schemeClr>
                </a:solidFill>
              </a:rPr>
              <a:t>平台软件使用权一次性买断，安装在客户服务器上，可自行架设服务器（固定</a:t>
            </a:r>
            <a:r>
              <a:rPr lang="en-US" altLang="zh-CN" sz="1200" dirty="0" smtClean="0">
                <a:solidFill>
                  <a:schemeClr val="tx1">
                    <a:lumMod val="65000"/>
                    <a:lumOff val="35000"/>
                  </a:schemeClr>
                </a:solidFill>
              </a:rPr>
              <a:t>IP</a:t>
            </a:r>
            <a:r>
              <a:rPr lang="zh-CN" altLang="en-US" sz="1200" dirty="0" smtClean="0">
                <a:solidFill>
                  <a:schemeClr val="tx1">
                    <a:lumMod val="65000"/>
                    <a:lumOff val="35000"/>
                  </a:schemeClr>
                </a:solidFill>
              </a:rPr>
              <a:t>宽带）或者租用云服务器（推荐），后续不收取软件费用，终生免费升级。</a:t>
            </a:r>
            <a:endParaRPr lang="zh-CN" altLang="en-US" sz="1200" dirty="0">
              <a:solidFill>
                <a:schemeClr val="tx1">
                  <a:lumMod val="65000"/>
                  <a:lumOff val="35000"/>
                </a:schemeClr>
              </a:solidFill>
              <a:latin typeface="Calibri" panose="020F0502020204030204" charset="0"/>
            </a:endParaRPr>
          </a:p>
        </p:txBody>
      </p:sp>
      <p:sp>
        <p:nvSpPr>
          <p:cNvPr id="18" name="TextBox 17"/>
          <p:cNvSpPr txBox="1"/>
          <p:nvPr/>
        </p:nvSpPr>
        <p:spPr bwMode="auto">
          <a:xfrm>
            <a:off x="827584" y="4310434"/>
            <a:ext cx="3240360" cy="369332"/>
          </a:xfrm>
          <a:prstGeom prst="rect">
            <a:avLst/>
          </a:prstGeom>
          <a:noFill/>
        </p:spPr>
        <p:txBody>
          <a:bodyPr wrap="square">
            <a:spAutoFit/>
          </a:bodyPr>
          <a:lstStyle/>
          <a:p>
            <a:pPr>
              <a:lnSpc>
                <a:spcPct val="150000"/>
              </a:lnSpc>
            </a:pPr>
            <a:r>
              <a:rPr lang="zh-CN" altLang="en-US" sz="1200" dirty="0" smtClean="0">
                <a:solidFill>
                  <a:schemeClr val="tx1">
                    <a:lumMod val="65000"/>
                    <a:lumOff val="35000"/>
                  </a:schemeClr>
                </a:solidFill>
              </a:rPr>
              <a:t>元器件量大可以</a:t>
            </a:r>
            <a:r>
              <a:rPr lang="en-US" altLang="zh-CN" sz="1200" dirty="0" smtClean="0">
                <a:solidFill>
                  <a:schemeClr val="tx1">
                    <a:lumMod val="65000"/>
                    <a:lumOff val="35000"/>
                  </a:schemeClr>
                </a:solidFill>
              </a:rPr>
              <a:t>ODM</a:t>
            </a:r>
            <a:r>
              <a:rPr lang="zh-CN" altLang="en-US" sz="1200" dirty="0" smtClean="0">
                <a:solidFill>
                  <a:schemeClr val="tx1">
                    <a:lumMod val="65000"/>
                    <a:lumOff val="35000"/>
                  </a:schemeClr>
                </a:solidFill>
              </a:rPr>
              <a:t>（</a:t>
            </a:r>
            <a:r>
              <a:rPr lang="en-US" altLang="zh-CN" sz="1200" dirty="0" smtClean="0">
                <a:solidFill>
                  <a:schemeClr val="tx1">
                    <a:lumMod val="65000"/>
                    <a:lumOff val="35000"/>
                  </a:schemeClr>
                </a:solidFill>
              </a:rPr>
              <a:t>100</a:t>
            </a:r>
            <a:r>
              <a:rPr lang="zh-CN" altLang="en-US" sz="1200" dirty="0" smtClean="0">
                <a:solidFill>
                  <a:schemeClr val="tx1">
                    <a:lumMod val="65000"/>
                    <a:lumOff val="35000"/>
                  </a:schemeClr>
                </a:solidFill>
              </a:rPr>
              <a:t>万</a:t>
            </a:r>
            <a:r>
              <a:rPr lang="en-US" altLang="zh-CN" sz="1200" dirty="0" smtClean="0">
                <a:solidFill>
                  <a:schemeClr val="tx1">
                    <a:lumMod val="65000"/>
                    <a:lumOff val="35000"/>
                  </a:schemeClr>
                </a:solidFill>
              </a:rPr>
              <a:t>/</a:t>
            </a:r>
            <a:r>
              <a:rPr lang="zh-CN" altLang="en-US" sz="1200" dirty="0" smtClean="0">
                <a:solidFill>
                  <a:schemeClr val="tx1">
                    <a:lumMod val="65000"/>
                    <a:lumOff val="35000"/>
                  </a:schemeClr>
                </a:solidFill>
              </a:rPr>
              <a:t>年以上）</a:t>
            </a:r>
            <a:endParaRPr lang="zh-CN" altLang="en-US" sz="1200" dirty="0">
              <a:solidFill>
                <a:schemeClr val="tx1">
                  <a:lumMod val="65000"/>
                  <a:lumOff val="35000"/>
                </a:schemeClr>
              </a:solidFill>
              <a:latin typeface="Calibri" panose="020F0502020204030204" charset="0"/>
            </a:endParaRPr>
          </a:p>
        </p:txBody>
      </p:sp>
      <p:sp>
        <p:nvSpPr>
          <p:cNvPr id="19" name="TextBox 18"/>
          <p:cNvSpPr txBox="1"/>
          <p:nvPr/>
        </p:nvSpPr>
        <p:spPr bwMode="auto">
          <a:xfrm>
            <a:off x="4860031" y="4251200"/>
            <a:ext cx="3240360" cy="646331"/>
          </a:xfrm>
          <a:prstGeom prst="rect">
            <a:avLst/>
          </a:prstGeom>
          <a:noFill/>
        </p:spPr>
        <p:txBody>
          <a:bodyPr wrap="square">
            <a:spAutoFit/>
          </a:bodyPr>
          <a:lstStyle/>
          <a:p>
            <a:pPr>
              <a:lnSpc>
                <a:spcPct val="150000"/>
              </a:lnSpc>
            </a:pPr>
            <a:r>
              <a:rPr lang="zh-CN" altLang="en-US" sz="1200" dirty="0" smtClean="0">
                <a:solidFill>
                  <a:schemeClr val="tx1">
                    <a:lumMod val="65000"/>
                    <a:lumOff val="35000"/>
                  </a:schemeClr>
                </a:solidFill>
              </a:rPr>
              <a:t>按照客户需求定制元器件功能和外形（</a:t>
            </a:r>
            <a:r>
              <a:rPr lang="en-US" altLang="zh-CN" sz="1200" dirty="0" smtClean="0">
                <a:solidFill>
                  <a:schemeClr val="tx1">
                    <a:lumMod val="65000"/>
                    <a:lumOff val="35000"/>
                  </a:schemeClr>
                </a:solidFill>
              </a:rPr>
              <a:t>1000</a:t>
            </a:r>
            <a:r>
              <a:rPr lang="zh-CN" altLang="en-US" sz="1200" dirty="0" smtClean="0">
                <a:solidFill>
                  <a:schemeClr val="tx1">
                    <a:lumMod val="65000"/>
                    <a:lumOff val="35000"/>
                  </a:schemeClr>
                </a:solidFill>
              </a:rPr>
              <a:t>万</a:t>
            </a:r>
            <a:r>
              <a:rPr lang="en-US" altLang="zh-CN" sz="1200" dirty="0" smtClean="0">
                <a:solidFill>
                  <a:schemeClr val="tx1">
                    <a:lumMod val="65000"/>
                    <a:lumOff val="35000"/>
                  </a:schemeClr>
                </a:solidFill>
              </a:rPr>
              <a:t>/</a:t>
            </a:r>
            <a:r>
              <a:rPr lang="zh-CN" altLang="en-US" sz="1200" dirty="0" smtClean="0">
                <a:solidFill>
                  <a:schemeClr val="tx1">
                    <a:lumMod val="65000"/>
                    <a:lumOff val="35000"/>
                  </a:schemeClr>
                </a:solidFill>
              </a:rPr>
              <a:t>年以上）</a:t>
            </a:r>
            <a:endParaRPr lang="zh-CN" altLang="en-US" sz="1200" dirty="0">
              <a:solidFill>
                <a:schemeClr val="tx1">
                  <a:lumMod val="65000"/>
                  <a:lumOff val="35000"/>
                </a:schemeClr>
              </a:solidFill>
              <a:latin typeface="Calibri" panose="020F0502020204030204" charset="0"/>
            </a:endParaRPr>
          </a:p>
        </p:txBody>
      </p:sp>
      <p:sp>
        <p:nvSpPr>
          <p:cNvPr id="20" name="矩形 19"/>
          <p:cNvSpPr/>
          <p:nvPr/>
        </p:nvSpPr>
        <p:spPr bwMode="auto">
          <a:xfrm>
            <a:off x="846265" y="1641492"/>
            <a:ext cx="2020887" cy="369332"/>
          </a:xfrm>
          <a:prstGeom prst="rect">
            <a:avLst/>
          </a:prstGeom>
        </p:spPr>
        <p:txBody>
          <a:bodyPr>
            <a:spAutoFit/>
          </a:bodyPr>
          <a:lstStyle/>
          <a:p>
            <a:pPr>
              <a:defRPr/>
            </a:pPr>
            <a:r>
              <a:rPr lang="zh-CN" altLang="en-US" b="1" dirty="0" smtClean="0">
                <a:solidFill>
                  <a:schemeClr val="bg1"/>
                </a:solidFill>
                <a:latin typeface="微软雅黑" panose="020B0503020204020204" pitchFamily="34" charset="-122"/>
                <a:ea typeface="微软雅黑" panose="020B0503020204020204" pitchFamily="34" charset="-122"/>
              </a:rPr>
              <a:t>托管模式</a:t>
            </a:r>
            <a:endParaRPr lang="zh-CN" altLang="en-US" b="1" dirty="0">
              <a:solidFill>
                <a:schemeClr val="bg1"/>
              </a:solidFill>
            </a:endParaRPr>
          </a:p>
        </p:txBody>
      </p:sp>
      <p:sp>
        <p:nvSpPr>
          <p:cNvPr id="21" name="矩形 20"/>
          <p:cNvSpPr/>
          <p:nvPr/>
        </p:nvSpPr>
        <p:spPr bwMode="auto">
          <a:xfrm>
            <a:off x="4860032" y="1628680"/>
            <a:ext cx="2020887" cy="369332"/>
          </a:xfrm>
          <a:prstGeom prst="rect">
            <a:avLst/>
          </a:prstGeom>
        </p:spPr>
        <p:txBody>
          <a:bodyPr>
            <a:spAutoFit/>
          </a:bodyPr>
          <a:lstStyle/>
          <a:p>
            <a:pPr>
              <a:defRPr/>
            </a:pPr>
            <a:r>
              <a:rPr lang="zh-CN" altLang="en-US" b="1" dirty="0" smtClean="0">
                <a:solidFill>
                  <a:schemeClr val="bg1"/>
                </a:solidFill>
                <a:latin typeface="微软雅黑" panose="020B0503020204020204" pitchFamily="34" charset="-122"/>
                <a:ea typeface="微软雅黑" panose="020B0503020204020204" pitchFamily="34" charset="-122"/>
              </a:rPr>
              <a:t>买断模式（使用权）</a:t>
            </a:r>
            <a:endParaRPr lang="zh-CN" altLang="en-US" b="1" dirty="0">
              <a:solidFill>
                <a:schemeClr val="bg1"/>
              </a:solidFill>
            </a:endParaRPr>
          </a:p>
        </p:txBody>
      </p:sp>
      <p:sp>
        <p:nvSpPr>
          <p:cNvPr id="22" name="矩形 21"/>
          <p:cNvSpPr/>
          <p:nvPr/>
        </p:nvSpPr>
        <p:spPr bwMode="auto">
          <a:xfrm>
            <a:off x="827584" y="3585708"/>
            <a:ext cx="2020887" cy="369332"/>
          </a:xfrm>
          <a:prstGeom prst="rect">
            <a:avLst/>
          </a:prstGeom>
        </p:spPr>
        <p:txBody>
          <a:bodyPr>
            <a:spAutoFit/>
          </a:bodyPr>
          <a:lstStyle/>
          <a:p>
            <a:pPr>
              <a:defRPr/>
            </a:pPr>
            <a:r>
              <a:rPr lang="en-US" altLang="zh-CN" b="1" dirty="0" smtClean="0">
                <a:solidFill>
                  <a:schemeClr val="bg1"/>
                </a:solidFill>
                <a:latin typeface="微软雅黑" panose="020B0503020204020204" pitchFamily="34" charset="-122"/>
                <a:ea typeface="微软雅黑" panose="020B0503020204020204" pitchFamily="34" charset="-122"/>
              </a:rPr>
              <a:t>ODM</a:t>
            </a:r>
            <a:r>
              <a:rPr lang="zh-CN" altLang="en-US" b="1" dirty="0" smtClean="0">
                <a:solidFill>
                  <a:schemeClr val="bg1"/>
                </a:solidFill>
                <a:latin typeface="微软雅黑" panose="020B0503020204020204" pitchFamily="34" charset="-122"/>
                <a:ea typeface="微软雅黑" panose="020B0503020204020204" pitchFamily="34" charset="-122"/>
              </a:rPr>
              <a:t>模式</a:t>
            </a:r>
            <a:endParaRPr lang="zh-CN" altLang="en-US" b="1" dirty="0">
              <a:solidFill>
                <a:schemeClr val="bg1"/>
              </a:solidFill>
            </a:endParaRPr>
          </a:p>
        </p:txBody>
      </p:sp>
      <p:sp>
        <p:nvSpPr>
          <p:cNvPr id="23" name="矩形 22"/>
          <p:cNvSpPr/>
          <p:nvPr/>
        </p:nvSpPr>
        <p:spPr bwMode="auto">
          <a:xfrm>
            <a:off x="4841351" y="3572896"/>
            <a:ext cx="2020887" cy="369332"/>
          </a:xfrm>
          <a:prstGeom prst="rect">
            <a:avLst/>
          </a:prstGeom>
        </p:spPr>
        <p:txBody>
          <a:bodyPr>
            <a:spAutoFit/>
          </a:bodyPr>
          <a:lstStyle/>
          <a:p>
            <a:pPr>
              <a:defRPr/>
            </a:pPr>
            <a:r>
              <a:rPr lang="zh-CN" altLang="en-US" b="1" dirty="0" smtClean="0">
                <a:solidFill>
                  <a:schemeClr val="bg1"/>
                </a:solidFill>
                <a:latin typeface="微软雅黑" panose="020B0503020204020204" pitchFamily="34" charset="-122"/>
                <a:ea typeface="微软雅黑" panose="020B0503020204020204" pitchFamily="34" charset="-122"/>
              </a:rPr>
              <a:t>定制模式</a:t>
            </a:r>
            <a:endParaRPr lang="zh-CN" altLang="en-US" b="1" dirty="0">
              <a:solidFill>
                <a:schemeClr val="bg1"/>
              </a:solidFill>
            </a:endParaRPr>
          </a:p>
        </p:txBody>
      </p:sp>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服务器配置推荐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80528" y="994817"/>
            <a:ext cx="9001000" cy="781752"/>
          </a:xfrm>
          <a:prstGeom prst="rect">
            <a:avLst/>
          </a:prstGeom>
          <a:noFill/>
          <a:ln w="9525">
            <a:noFill/>
          </a:ln>
        </p:spPr>
        <p:txBody>
          <a:bodyPr wrap="square">
            <a:spAutoFit/>
          </a:bodyPr>
          <a:lstStyle/>
          <a:p>
            <a:pPr indent="355600">
              <a:lnSpc>
                <a:spcPct val="160000"/>
              </a:lnSpc>
            </a:pPr>
            <a:r>
              <a:rPr lang="zh-CN" altLang="en-US" sz="14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环保用电云服务器配置根据仪表点数的不同，分别如下，推荐申请阿里云，安全性</a:t>
            </a:r>
            <a:r>
              <a:rPr lang="zh-CN" altLang="en-US" sz="1400" dirty="0" smtClean="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较高（适用于买断模式）：</a:t>
            </a:r>
            <a:endParaRPr lang="zh-CN" altLang="en-US" sz="14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342900" indent="-342900">
              <a:lnSpc>
                <a:spcPct val="160000"/>
              </a:lnSpc>
              <a:buFont typeface="+mj-ea"/>
              <a:buAutoNum type="circleNumDbPlain"/>
            </a:pPr>
            <a:endParaRPr lang="zh-CN" altLang="en-US" sz="14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aphicFrame>
        <p:nvGraphicFramePr>
          <p:cNvPr id="8" name="表格 7"/>
          <p:cNvGraphicFramePr/>
          <p:nvPr/>
        </p:nvGraphicFramePr>
        <p:xfrm>
          <a:off x="179513" y="1489348"/>
          <a:ext cx="8856984" cy="789305"/>
        </p:xfrm>
        <a:graphic>
          <a:graphicData uri="http://schemas.openxmlformats.org/drawingml/2006/table">
            <a:tbl>
              <a:tblPr firstRow="1" bandRow="1">
                <a:tableStyleId>{5C22544A-7EE6-4342-B048-85BDC9FD1C3A}</a:tableStyleId>
              </a:tblPr>
              <a:tblGrid>
                <a:gridCol w="1140875"/>
                <a:gridCol w="1110178"/>
                <a:gridCol w="1807095"/>
                <a:gridCol w="732729"/>
                <a:gridCol w="4066107"/>
              </a:tblGrid>
              <a:tr h="408305">
                <a:tc>
                  <a:txBody>
                    <a:bodyPr/>
                    <a:lstStyle/>
                    <a:p>
                      <a:pPr>
                        <a:buNone/>
                      </a:pPr>
                      <a:r>
                        <a:rPr lang="en-US"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&lt;5000</a:t>
                      </a:r>
                      <a:r>
                        <a:rPr lang="zh-CN" altLang="en-US"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点</a:t>
                      </a:r>
                      <a:endParaRPr lang="zh-CN" altLang="en-US" sz="1600" dirty="0">
                        <a:solidFill>
                          <a:schemeClr val="tx1"/>
                        </a:solidFill>
                      </a:endParaRPr>
                    </a:p>
                  </a:txBody>
                  <a:tcPr/>
                </a:tc>
                <a:tc>
                  <a:txBody>
                    <a:bodyPr/>
                    <a:lstStyle/>
                    <a:p>
                      <a:pPr>
                        <a:buNone/>
                      </a:pPr>
                      <a:r>
                        <a:rPr lang="en-US" altLang="zh-CN" sz="1600">
                          <a:solidFill>
                            <a:schemeClr val="tx1"/>
                          </a:solidFill>
                        </a:rPr>
                        <a:t>CPU</a:t>
                      </a:r>
                      <a:r>
                        <a:rPr lang="zh-CN" altLang="en-US" sz="1600">
                          <a:solidFill>
                            <a:schemeClr val="tx1"/>
                          </a:solidFill>
                        </a:rPr>
                        <a:t>资源</a:t>
                      </a:r>
                      <a:endParaRPr lang="zh-CN" altLang="en-US" sz="1600">
                        <a:solidFill>
                          <a:schemeClr val="tx1"/>
                        </a:solidFill>
                      </a:endParaRPr>
                    </a:p>
                  </a:txBody>
                  <a:tcPr/>
                </a:tc>
                <a:tc>
                  <a:txBody>
                    <a:bodyPr/>
                    <a:lstStyle/>
                    <a:p>
                      <a:pPr>
                        <a:buNone/>
                      </a:pPr>
                      <a:r>
                        <a:rPr lang="zh-CN" altLang="en-US" sz="1600">
                          <a:solidFill>
                            <a:schemeClr val="tx1"/>
                          </a:solidFill>
                        </a:rPr>
                        <a:t>硬盘</a:t>
                      </a:r>
                      <a:endParaRPr lang="zh-CN" altLang="en-US" sz="1600">
                        <a:solidFill>
                          <a:schemeClr val="tx1"/>
                        </a:solidFill>
                      </a:endParaRPr>
                    </a:p>
                  </a:txBody>
                  <a:tcPr/>
                </a:tc>
                <a:tc>
                  <a:txBody>
                    <a:bodyPr/>
                    <a:lstStyle/>
                    <a:p>
                      <a:pPr>
                        <a:buNone/>
                      </a:pPr>
                      <a:r>
                        <a:rPr lang="zh-CN" altLang="en-US" sz="1600">
                          <a:solidFill>
                            <a:schemeClr val="tx1"/>
                          </a:solidFill>
                        </a:rPr>
                        <a:t>带宽</a:t>
                      </a:r>
                      <a:endParaRPr lang="zh-CN" altLang="en-US" sz="1600">
                        <a:solidFill>
                          <a:schemeClr val="tx1"/>
                        </a:solidFill>
                      </a:endParaRPr>
                    </a:p>
                  </a:txBody>
                  <a:tcPr/>
                </a:tc>
                <a:tc>
                  <a:txBody>
                    <a:bodyPr/>
                    <a:lstStyle/>
                    <a:p>
                      <a:pPr>
                        <a:buNone/>
                      </a:pPr>
                      <a:r>
                        <a:rPr lang="zh-CN" altLang="en-US" sz="1600" dirty="0">
                          <a:solidFill>
                            <a:schemeClr val="tx1"/>
                          </a:solidFill>
                        </a:rPr>
                        <a:t>操作系统版本</a:t>
                      </a:r>
                      <a:endParaRPr lang="zh-CN" altLang="en-US" sz="1600" dirty="0">
                        <a:solidFill>
                          <a:schemeClr val="tx1"/>
                        </a:solidFill>
                      </a:endParaRPr>
                    </a:p>
                  </a:txBody>
                  <a:tcPr/>
                </a:tc>
              </a:tr>
              <a:tr h="381000">
                <a:tc>
                  <a:txBody>
                    <a:bodyPr/>
                    <a:lstStyle/>
                    <a:p>
                      <a:pPr>
                        <a:buNone/>
                      </a:pPr>
                      <a:r>
                        <a:rPr lang="zh-CN" altLang="en-US" sz="1600" dirty="0"/>
                        <a:t>一台</a:t>
                      </a:r>
                      <a:endParaRPr lang="zh-CN" altLang="en-US" sz="1600" dirty="0"/>
                    </a:p>
                  </a:txBody>
                  <a:tcPr/>
                </a:tc>
                <a:tc>
                  <a:txBody>
                    <a:bodyPr/>
                    <a:lstStyle/>
                    <a:p>
                      <a:pPr>
                        <a:buNone/>
                      </a:pPr>
                      <a:r>
                        <a:rPr lang="en-US" altLang="zh-CN" sz="1600" dirty="0"/>
                        <a:t>8</a:t>
                      </a:r>
                      <a:r>
                        <a:rPr lang="zh-CN" altLang="en-US" sz="1600" dirty="0"/>
                        <a:t>核</a:t>
                      </a:r>
                      <a:r>
                        <a:rPr lang="en-US" altLang="zh-CN" sz="1600" dirty="0"/>
                        <a:t>32G</a:t>
                      </a:r>
                      <a:endParaRPr lang="en-US" altLang="zh-CN" sz="1600" dirty="0"/>
                    </a:p>
                  </a:txBody>
                  <a:tcPr/>
                </a:tc>
                <a:tc>
                  <a:txBody>
                    <a:bodyPr/>
                    <a:lstStyle/>
                    <a:p>
                      <a:pPr>
                        <a:buNone/>
                      </a:pPr>
                      <a:r>
                        <a:rPr lang="zh-CN" altLang="en-US" sz="1600" dirty="0"/>
                        <a:t>数据盘</a:t>
                      </a:r>
                      <a:r>
                        <a:rPr lang="en-US" altLang="zh-CN" sz="1600" dirty="0"/>
                        <a:t>200G SSD</a:t>
                      </a:r>
                      <a:endParaRPr lang="en-US" altLang="zh-CN" sz="1600" dirty="0"/>
                    </a:p>
                  </a:txBody>
                  <a:tcPr/>
                </a:tc>
                <a:tc>
                  <a:txBody>
                    <a:bodyPr/>
                    <a:lstStyle/>
                    <a:p>
                      <a:pPr>
                        <a:buNone/>
                      </a:pPr>
                      <a:r>
                        <a:rPr lang="en-US" sz="1600" dirty="0"/>
                        <a:t>5M</a:t>
                      </a:r>
                      <a:endParaRPr lang="en-US" sz="1600" dirty="0"/>
                    </a:p>
                  </a:txBody>
                  <a:tcPr/>
                </a:tc>
                <a:tc>
                  <a:txBody>
                    <a:bodyPr/>
                    <a:lstStyle/>
                    <a:p>
                      <a:pPr>
                        <a:buNone/>
                      </a:pPr>
                      <a:r>
                        <a:rPr lang="en-US" altLang="zh-CN" sz="1600" dirty="0"/>
                        <a:t>Windows Server 2012</a:t>
                      </a:r>
                      <a:r>
                        <a:rPr lang="zh-CN" altLang="en-US" sz="1600" dirty="0"/>
                        <a:t>数据中心版</a:t>
                      </a:r>
                      <a:r>
                        <a:rPr lang="en-US" altLang="zh-CN" sz="1600" dirty="0"/>
                        <a:t>64</a:t>
                      </a:r>
                      <a:r>
                        <a:rPr lang="zh-CN" altLang="en-US" sz="1600" dirty="0"/>
                        <a:t>位</a:t>
                      </a:r>
                      <a:endParaRPr lang="zh-CN" altLang="en-US" sz="1600" dirty="0"/>
                    </a:p>
                  </a:txBody>
                  <a:tcPr/>
                </a:tc>
              </a:tr>
            </a:tbl>
          </a:graphicData>
        </a:graphic>
      </p:graphicFrame>
      <p:graphicFrame>
        <p:nvGraphicFramePr>
          <p:cNvPr id="9" name="表格 8"/>
          <p:cNvGraphicFramePr/>
          <p:nvPr/>
        </p:nvGraphicFramePr>
        <p:xfrm>
          <a:off x="179512" y="2278653"/>
          <a:ext cx="8856985" cy="1170305"/>
        </p:xfrm>
        <a:graphic>
          <a:graphicData uri="http://schemas.openxmlformats.org/drawingml/2006/table">
            <a:tbl>
              <a:tblPr firstRow="1" bandRow="1">
                <a:tableStyleId>{5C22544A-7EE6-4342-B048-85BDC9FD1C3A}</a:tableStyleId>
              </a:tblPr>
              <a:tblGrid>
                <a:gridCol w="1223868"/>
                <a:gridCol w="1051060"/>
                <a:gridCol w="1819033"/>
                <a:gridCol w="673611"/>
                <a:gridCol w="4089413"/>
              </a:tblGrid>
              <a:tr h="408305">
                <a:tc>
                  <a:txBody>
                    <a:bodyPr/>
                    <a:lstStyle/>
                    <a:p>
                      <a:pPr>
                        <a:buNone/>
                      </a:pPr>
                      <a:r>
                        <a:rPr lang="en-US"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&lt;10000</a:t>
                      </a:r>
                      <a:r>
                        <a:rPr lang="zh-CN"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点</a:t>
                      </a:r>
                      <a:endParaRPr lang="zh-CN"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a:txBody>
                  <a:tcPr/>
                </a:tc>
                <a:tc>
                  <a:txBody>
                    <a:bodyPr/>
                    <a:lstStyle/>
                    <a:p>
                      <a:pPr>
                        <a:buNone/>
                      </a:pPr>
                      <a:r>
                        <a:rPr lang="en-US" altLang="zh-CN" sz="1600">
                          <a:solidFill>
                            <a:schemeClr val="tx1"/>
                          </a:solidFill>
                        </a:rPr>
                        <a:t>CPU</a:t>
                      </a:r>
                      <a:r>
                        <a:rPr lang="zh-CN" altLang="en-US" sz="1600">
                          <a:solidFill>
                            <a:schemeClr val="tx1"/>
                          </a:solidFill>
                        </a:rPr>
                        <a:t>资源</a:t>
                      </a:r>
                      <a:endParaRPr lang="zh-CN" altLang="en-US" sz="1600">
                        <a:solidFill>
                          <a:schemeClr val="tx1"/>
                        </a:solidFill>
                      </a:endParaRPr>
                    </a:p>
                  </a:txBody>
                  <a:tcPr/>
                </a:tc>
                <a:tc>
                  <a:txBody>
                    <a:bodyPr/>
                    <a:lstStyle/>
                    <a:p>
                      <a:pPr>
                        <a:buNone/>
                      </a:pPr>
                      <a:r>
                        <a:rPr lang="zh-CN" altLang="en-US" sz="1600">
                          <a:solidFill>
                            <a:schemeClr val="tx1"/>
                          </a:solidFill>
                        </a:rPr>
                        <a:t>硬盘</a:t>
                      </a:r>
                      <a:endParaRPr lang="zh-CN" altLang="en-US" sz="1600">
                        <a:solidFill>
                          <a:schemeClr val="tx1"/>
                        </a:solidFill>
                      </a:endParaRPr>
                    </a:p>
                  </a:txBody>
                  <a:tcPr/>
                </a:tc>
                <a:tc>
                  <a:txBody>
                    <a:bodyPr/>
                    <a:lstStyle/>
                    <a:p>
                      <a:pPr>
                        <a:buNone/>
                      </a:pPr>
                      <a:r>
                        <a:rPr lang="zh-CN" altLang="en-US" sz="1600">
                          <a:solidFill>
                            <a:schemeClr val="tx1"/>
                          </a:solidFill>
                        </a:rPr>
                        <a:t>带宽</a:t>
                      </a:r>
                      <a:endParaRPr lang="zh-CN" altLang="en-US" sz="1600">
                        <a:solidFill>
                          <a:schemeClr val="tx1"/>
                        </a:solidFill>
                      </a:endParaRPr>
                    </a:p>
                  </a:txBody>
                  <a:tcPr/>
                </a:tc>
                <a:tc>
                  <a:txBody>
                    <a:bodyPr/>
                    <a:lstStyle/>
                    <a:p>
                      <a:pPr>
                        <a:buNone/>
                      </a:pPr>
                      <a:r>
                        <a:rPr lang="zh-CN" altLang="en-US" sz="1600" dirty="0">
                          <a:solidFill>
                            <a:schemeClr val="tx1"/>
                          </a:solidFill>
                        </a:rPr>
                        <a:t>操作系统版本</a:t>
                      </a:r>
                      <a:endParaRPr lang="zh-CN" altLang="en-US" sz="1600" dirty="0">
                        <a:solidFill>
                          <a:schemeClr val="tx1"/>
                        </a:solidFill>
                      </a:endParaRPr>
                    </a:p>
                  </a:txBody>
                  <a:tcPr/>
                </a:tc>
              </a:tr>
              <a:tr h="381000">
                <a:tc>
                  <a:txBody>
                    <a:bodyPr/>
                    <a:lstStyle/>
                    <a:p>
                      <a:pPr>
                        <a:buNone/>
                      </a:pPr>
                      <a:r>
                        <a:rPr lang="zh-CN" altLang="en-US" sz="1600" dirty="0"/>
                        <a:t>应用服务器</a:t>
                      </a:r>
                      <a:endParaRPr lang="zh-CN" altLang="en-US" sz="1600" dirty="0"/>
                    </a:p>
                  </a:txBody>
                  <a:tcPr/>
                </a:tc>
                <a:tc>
                  <a:txBody>
                    <a:bodyPr/>
                    <a:lstStyle/>
                    <a:p>
                      <a:pPr>
                        <a:buNone/>
                      </a:pPr>
                      <a:r>
                        <a:rPr lang="en-US" altLang="zh-CN" sz="1600" dirty="0"/>
                        <a:t>4</a:t>
                      </a:r>
                      <a:r>
                        <a:rPr lang="zh-CN" altLang="en-US" sz="1600" dirty="0"/>
                        <a:t>核</a:t>
                      </a:r>
                      <a:r>
                        <a:rPr lang="en-US" altLang="zh-CN" sz="1600" dirty="0"/>
                        <a:t>16G</a:t>
                      </a:r>
                      <a:endParaRPr lang="en-US" altLang="zh-CN" sz="1600" dirty="0"/>
                    </a:p>
                  </a:txBody>
                  <a:tcPr/>
                </a:tc>
                <a:tc>
                  <a:txBody>
                    <a:bodyPr/>
                    <a:lstStyle/>
                    <a:p>
                      <a:pPr>
                        <a:buNone/>
                      </a:pPr>
                      <a:r>
                        <a:rPr lang="zh-CN" altLang="en-US" sz="1600"/>
                        <a:t>数据盘</a:t>
                      </a:r>
                      <a:r>
                        <a:rPr lang="en-US" altLang="zh-CN" sz="1600"/>
                        <a:t>50G SSD</a:t>
                      </a:r>
                      <a:endParaRPr lang="en-US" altLang="zh-CN" sz="1600"/>
                    </a:p>
                  </a:txBody>
                  <a:tcPr/>
                </a:tc>
                <a:tc>
                  <a:txBody>
                    <a:bodyPr/>
                    <a:lstStyle/>
                    <a:p>
                      <a:pPr>
                        <a:buNone/>
                      </a:pPr>
                      <a:r>
                        <a:rPr lang="en-US" sz="1600" dirty="0"/>
                        <a:t>8M</a:t>
                      </a:r>
                      <a:endParaRPr lang="en-US" sz="1600" dirty="0"/>
                    </a:p>
                  </a:txBody>
                  <a:tcPr/>
                </a:tc>
                <a:tc>
                  <a:txBody>
                    <a:bodyPr/>
                    <a:lstStyle/>
                    <a:p>
                      <a:pPr>
                        <a:buNone/>
                      </a:pPr>
                      <a:r>
                        <a:rPr lang="en-US" altLang="zh-CN" sz="1600" dirty="0"/>
                        <a:t>Windows Server 2012</a:t>
                      </a:r>
                      <a:r>
                        <a:rPr lang="zh-CN" altLang="en-US" sz="1600" dirty="0"/>
                        <a:t>数据中心版</a:t>
                      </a:r>
                      <a:r>
                        <a:rPr lang="en-US" altLang="zh-CN" sz="1600" dirty="0"/>
                        <a:t>64</a:t>
                      </a:r>
                      <a:r>
                        <a:rPr lang="zh-CN" altLang="en-US" sz="1600" dirty="0"/>
                        <a:t>位</a:t>
                      </a:r>
                      <a:endParaRPr lang="zh-CN" altLang="en-US" sz="1600" dirty="0"/>
                    </a:p>
                  </a:txBody>
                  <a:tcPr/>
                </a:tc>
              </a:tr>
              <a:tr h="381000">
                <a:tc>
                  <a:txBody>
                    <a:bodyPr/>
                    <a:lstStyle/>
                    <a:p>
                      <a:pPr>
                        <a:buNone/>
                      </a:pPr>
                      <a:r>
                        <a:rPr lang="zh-CN" altLang="en-US" sz="1600"/>
                        <a:t>数据服务器</a:t>
                      </a:r>
                      <a:endParaRPr lang="zh-CN" altLang="en-US" sz="1600"/>
                    </a:p>
                  </a:txBody>
                  <a:tcPr/>
                </a:tc>
                <a:tc>
                  <a:txBody>
                    <a:bodyPr/>
                    <a:lstStyle/>
                    <a:p>
                      <a:pPr>
                        <a:buNone/>
                      </a:pPr>
                      <a:r>
                        <a:rPr lang="en-US" altLang="zh-CN" sz="1600" dirty="0">
                          <a:sym typeface="+mn-ea"/>
                        </a:rPr>
                        <a:t>8</a:t>
                      </a:r>
                      <a:r>
                        <a:rPr lang="zh-CN" altLang="en-US" sz="1600" dirty="0">
                          <a:sym typeface="+mn-ea"/>
                        </a:rPr>
                        <a:t>核</a:t>
                      </a:r>
                      <a:r>
                        <a:rPr lang="en-US" altLang="zh-CN" sz="1600" dirty="0">
                          <a:sym typeface="+mn-ea"/>
                        </a:rPr>
                        <a:t>32G</a:t>
                      </a:r>
                      <a:endParaRPr lang="en-US" altLang="zh-CN" sz="1600" dirty="0"/>
                    </a:p>
                  </a:txBody>
                  <a:tcPr/>
                </a:tc>
                <a:tc>
                  <a:txBody>
                    <a:bodyPr/>
                    <a:lstStyle/>
                    <a:p>
                      <a:pPr>
                        <a:buNone/>
                      </a:pPr>
                      <a:r>
                        <a:rPr lang="zh-CN" altLang="en-US" sz="1600" dirty="0"/>
                        <a:t>数据盘</a:t>
                      </a:r>
                      <a:r>
                        <a:rPr lang="en-US" altLang="zh-CN" sz="1600" dirty="0"/>
                        <a:t>200G SSD</a:t>
                      </a:r>
                      <a:endParaRPr lang="en-US" altLang="zh-CN" sz="1600" dirty="0"/>
                    </a:p>
                  </a:txBody>
                  <a:tcPr/>
                </a:tc>
                <a:tc>
                  <a:txBody>
                    <a:bodyPr/>
                    <a:lstStyle/>
                    <a:p>
                      <a:pPr>
                        <a:buNone/>
                      </a:pPr>
                      <a:r>
                        <a:rPr lang="en-US" sz="1600" dirty="0"/>
                        <a:t>1M</a:t>
                      </a:r>
                      <a:endParaRPr lang="en-US" sz="1600" dirty="0"/>
                    </a:p>
                  </a:txBody>
                  <a:tcPr/>
                </a:tc>
                <a:tc>
                  <a:txBody>
                    <a:bodyPr/>
                    <a:lstStyle/>
                    <a:p>
                      <a:pPr>
                        <a:buNone/>
                      </a:pPr>
                      <a:r>
                        <a:rPr lang="en-US" altLang="zh-CN" sz="1600" dirty="0"/>
                        <a:t>Windows Server 2012</a:t>
                      </a:r>
                      <a:r>
                        <a:rPr lang="zh-CN" altLang="en-US" sz="1600" dirty="0"/>
                        <a:t>数据中心版</a:t>
                      </a:r>
                      <a:r>
                        <a:rPr lang="en-US" altLang="zh-CN" sz="1600" dirty="0"/>
                        <a:t>64</a:t>
                      </a:r>
                      <a:r>
                        <a:rPr lang="zh-CN" altLang="en-US" sz="1600" dirty="0"/>
                        <a:t>位</a:t>
                      </a:r>
                      <a:endParaRPr lang="zh-CN" altLang="en-US" sz="1600" dirty="0"/>
                    </a:p>
                  </a:txBody>
                  <a:tcPr/>
                </a:tc>
              </a:tr>
            </a:tbl>
          </a:graphicData>
        </a:graphic>
      </p:graphicFrame>
      <p:graphicFrame>
        <p:nvGraphicFramePr>
          <p:cNvPr id="10" name="表格 9"/>
          <p:cNvGraphicFramePr/>
          <p:nvPr/>
        </p:nvGraphicFramePr>
        <p:xfrm>
          <a:off x="179512" y="3448958"/>
          <a:ext cx="8856985" cy="1170305"/>
        </p:xfrm>
        <a:graphic>
          <a:graphicData uri="http://schemas.openxmlformats.org/drawingml/2006/table">
            <a:tbl>
              <a:tblPr firstRow="1" bandRow="1">
                <a:tableStyleId>{5C22544A-7EE6-4342-B048-85BDC9FD1C3A}</a:tableStyleId>
              </a:tblPr>
              <a:tblGrid>
                <a:gridCol w="1223868"/>
                <a:gridCol w="1051060"/>
                <a:gridCol w="1819033"/>
                <a:gridCol w="673611"/>
                <a:gridCol w="4089413"/>
              </a:tblGrid>
              <a:tr h="408305">
                <a:tc>
                  <a:txBody>
                    <a:bodyPr/>
                    <a:lstStyle/>
                    <a:p>
                      <a:pPr>
                        <a:buNone/>
                      </a:pPr>
                      <a:r>
                        <a:rPr lang="en-US"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&lt;50000</a:t>
                      </a:r>
                      <a:r>
                        <a:rPr lang="zh-CN"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点</a:t>
                      </a:r>
                      <a:endParaRPr lang="zh-CN" altLang="zh-CN"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a:txBody>
                  <a:tcPr/>
                </a:tc>
                <a:tc>
                  <a:txBody>
                    <a:bodyPr/>
                    <a:lstStyle/>
                    <a:p>
                      <a:pPr>
                        <a:buNone/>
                      </a:pPr>
                      <a:r>
                        <a:rPr lang="en-US" altLang="zh-CN" sz="1600" dirty="0">
                          <a:solidFill>
                            <a:schemeClr val="tx1"/>
                          </a:solidFill>
                        </a:rPr>
                        <a:t>CPU</a:t>
                      </a:r>
                      <a:r>
                        <a:rPr lang="zh-CN" altLang="en-US" sz="1600" dirty="0">
                          <a:solidFill>
                            <a:schemeClr val="tx1"/>
                          </a:solidFill>
                        </a:rPr>
                        <a:t>资源</a:t>
                      </a:r>
                      <a:endParaRPr lang="zh-CN" altLang="en-US" sz="1600" dirty="0">
                        <a:solidFill>
                          <a:schemeClr val="tx1"/>
                        </a:solidFill>
                      </a:endParaRPr>
                    </a:p>
                  </a:txBody>
                  <a:tcPr/>
                </a:tc>
                <a:tc>
                  <a:txBody>
                    <a:bodyPr/>
                    <a:lstStyle/>
                    <a:p>
                      <a:pPr>
                        <a:buNone/>
                      </a:pPr>
                      <a:r>
                        <a:rPr lang="zh-CN" altLang="en-US" sz="1600" dirty="0">
                          <a:solidFill>
                            <a:schemeClr val="tx1"/>
                          </a:solidFill>
                        </a:rPr>
                        <a:t>硬盘</a:t>
                      </a:r>
                      <a:endParaRPr lang="zh-CN" altLang="en-US" sz="1600" dirty="0">
                        <a:solidFill>
                          <a:schemeClr val="tx1"/>
                        </a:solidFill>
                      </a:endParaRPr>
                    </a:p>
                  </a:txBody>
                  <a:tcPr/>
                </a:tc>
                <a:tc>
                  <a:txBody>
                    <a:bodyPr/>
                    <a:lstStyle/>
                    <a:p>
                      <a:pPr>
                        <a:buNone/>
                      </a:pPr>
                      <a:r>
                        <a:rPr lang="zh-CN" altLang="en-US" sz="1600">
                          <a:solidFill>
                            <a:schemeClr val="tx1"/>
                          </a:solidFill>
                        </a:rPr>
                        <a:t>带宽</a:t>
                      </a:r>
                      <a:endParaRPr lang="zh-CN" altLang="en-US" sz="1600">
                        <a:solidFill>
                          <a:schemeClr val="tx1"/>
                        </a:solidFill>
                      </a:endParaRPr>
                    </a:p>
                  </a:txBody>
                  <a:tcPr/>
                </a:tc>
                <a:tc>
                  <a:txBody>
                    <a:bodyPr/>
                    <a:lstStyle/>
                    <a:p>
                      <a:pPr>
                        <a:buNone/>
                      </a:pPr>
                      <a:r>
                        <a:rPr lang="zh-CN" altLang="en-US" sz="1600" dirty="0">
                          <a:solidFill>
                            <a:schemeClr val="tx1"/>
                          </a:solidFill>
                        </a:rPr>
                        <a:t>操作系统版本</a:t>
                      </a:r>
                      <a:endParaRPr lang="zh-CN" altLang="en-US" sz="1600" dirty="0">
                        <a:solidFill>
                          <a:schemeClr val="tx1"/>
                        </a:solidFill>
                      </a:endParaRPr>
                    </a:p>
                  </a:txBody>
                  <a:tcPr/>
                </a:tc>
              </a:tr>
              <a:tr h="381000">
                <a:tc>
                  <a:txBody>
                    <a:bodyPr/>
                    <a:lstStyle/>
                    <a:p>
                      <a:pPr>
                        <a:buNone/>
                      </a:pPr>
                      <a:r>
                        <a:rPr lang="zh-CN" altLang="en-US" sz="1600"/>
                        <a:t>应用服务器</a:t>
                      </a:r>
                      <a:endParaRPr lang="zh-CN" altLang="en-US" sz="1600"/>
                    </a:p>
                  </a:txBody>
                  <a:tcPr/>
                </a:tc>
                <a:tc>
                  <a:txBody>
                    <a:bodyPr/>
                    <a:lstStyle/>
                    <a:p>
                      <a:pPr>
                        <a:buNone/>
                      </a:pPr>
                      <a:r>
                        <a:rPr lang="en-US" altLang="zh-CN" sz="1600"/>
                        <a:t>8</a:t>
                      </a:r>
                      <a:r>
                        <a:rPr lang="zh-CN" altLang="en-US" sz="1600"/>
                        <a:t>核</a:t>
                      </a:r>
                      <a:r>
                        <a:rPr lang="en-US" altLang="zh-CN" sz="1600"/>
                        <a:t>32G</a:t>
                      </a:r>
                      <a:endParaRPr lang="en-US" altLang="zh-CN" sz="1600"/>
                    </a:p>
                  </a:txBody>
                  <a:tcPr/>
                </a:tc>
                <a:tc>
                  <a:txBody>
                    <a:bodyPr/>
                    <a:lstStyle/>
                    <a:p>
                      <a:pPr>
                        <a:buNone/>
                      </a:pPr>
                      <a:r>
                        <a:rPr lang="zh-CN" altLang="en-US" sz="1600" dirty="0"/>
                        <a:t>数据盘</a:t>
                      </a:r>
                      <a:r>
                        <a:rPr lang="en-US" altLang="zh-CN" sz="1600" dirty="0"/>
                        <a:t>50G SSD</a:t>
                      </a:r>
                      <a:endParaRPr lang="en-US" altLang="zh-CN" sz="1600" dirty="0"/>
                    </a:p>
                  </a:txBody>
                  <a:tcPr/>
                </a:tc>
                <a:tc>
                  <a:txBody>
                    <a:bodyPr/>
                    <a:lstStyle/>
                    <a:p>
                      <a:pPr>
                        <a:buNone/>
                      </a:pPr>
                      <a:r>
                        <a:rPr lang="en-US" sz="1600" dirty="0"/>
                        <a:t>10M</a:t>
                      </a:r>
                      <a:endParaRPr lang="en-US" sz="1600" dirty="0"/>
                    </a:p>
                  </a:txBody>
                  <a:tcPr/>
                </a:tc>
                <a:tc>
                  <a:txBody>
                    <a:bodyPr/>
                    <a:lstStyle/>
                    <a:p>
                      <a:pPr>
                        <a:buNone/>
                      </a:pPr>
                      <a:r>
                        <a:rPr lang="en-US" altLang="zh-CN" sz="1600" dirty="0"/>
                        <a:t>Windows Server 2012</a:t>
                      </a:r>
                      <a:r>
                        <a:rPr lang="zh-CN" altLang="en-US" sz="1600" dirty="0"/>
                        <a:t>数据中心版</a:t>
                      </a:r>
                      <a:r>
                        <a:rPr lang="en-US" altLang="zh-CN" sz="1600" dirty="0"/>
                        <a:t>64</a:t>
                      </a:r>
                      <a:r>
                        <a:rPr lang="zh-CN" altLang="en-US" sz="1600" dirty="0"/>
                        <a:t>位</a:t>
                      </a:r>
                      <a:endParaRPr lang="zh-CN" altLang="en-US" sz="1600" dirty="0"/>
                    </a:p>
                  </a:txBody>
                  <a:tcPr/>
                </a:tc>
              </a:tr>
              <a:tr h="381000">
                <a:tc>
                  <a:txBody>
                    <a:bodyPr/>
                    <a:lstStyle/>
                    <a:p>
                      <a:pPr>
                        <a:buNone/>
                      </a:pPr>
                      <a:r>
                        <a:rPr lang="zh-CN" altLang="en-US" sz="1600"/>
                        <a:t>数据服务器</a:t>
                      </a:r>
                      <a:endParaRPr lang="zh-CN" altLang="en-US" sz="1600"/>
                    </a:p>
                  </a:txBody>
                  <a:tcPr/>
                </a:tc>
                <a:tc>
                  <a:txBody>
                    <a:bodyPr/>
                    <a:lstStyle/>
                    <a:p>
                      <a:pPr>
                        <a:buNone/>
                      </a:pPr>
                      <a:r>
                        <a:rPr lang="en-US" altLang="zh-CN" sz="1600">
                          <a:sym typeface="+mn-ea"/>
                        </a:rPr>
                        <a:t>8</a:t>
                      </a:r>
                      <a:r>
                        <a:rPr lang="zh-CN" altLang="en-US" sz="1600">
                          <a:sym typeface="+mn-ea"/>
                        </a:rPr>
                        <a:t>核</a:t>
                      </a:r>
                      <a:r>
                        <a:rPr lang="en-US" altLang="zh-CN" sz="1600">
                          <a:sym typeface="+mn-ea"/>
                        </a:rPr>
                        <a:t>32G</a:t>
                      </a:r>
                      <a:endParaRPr lang="en-US" altLang="zh-CN" sz="1600"/>
                    </a:p>
                  </a:txBody>
                  <a:tcPr/>
                </a:tc>
                <a:tc>
                  <a:txBody>
                    <a:bodyPr/>
                    <a:lstStyle/>
                    <a:p>
                      <a:pPr>
                        <a:buNone/>
                      </a:pPr>
                      <a:r>
                        <a:rPr lang="zh-CN" altLang="en-US" sz="1600"/>
                        <a:t>数据盘</a:t>
                      </a:r>
                      <a:r>
                        <a:rPr lang="en-US" altLang="zh-CN" sz="1600"/>
                        <a:t>400G SSD</a:t>
                      </a:r>
                      <a:endParaRPr lang="en-US" altLang="zh-CN" sz="1600"/>
                    </a:p>
                  </a:txBody>
                  <a:tcPr/>
                </a:tc>
                <a:tc>
                  <a:txBody>
                    <a:bodyPr/>
                    <a:lstStyle/>
                    <a:p>
                      <a:pPr>
                        <a:buNone/>
                      </a:pPr>
                      <a:r>
                        <a:rPr lang="en-US" sz="1600"/>
                        <a:t>1M</a:t>
                      </a:r>
                      <a:endParaRPr lang="en-US" sz="1600"/>
                    </a:p>
                  </a:txBody>
                  <a:tcPr/>
                </a:tc>
                <a:tc>
                  <a:txBody>
                    <a:bodyPr/>
                    <a:lstStyle/>
                    <a:p>
                      <a:pPr>
                        <a:buNone/>
                      </a:pPr>
                      <a:r>
                        <a:rPr lang="en-US" altLang="zh-CN" sz="1600" dirty="0"/>
                        <a:t>Windows Server 2012</a:t>
                      </a:r>
                      <a:r>
                        <a:rPr lang="zh-CN" altLang="en-US" sz="1600" dirty="0"/>
                        <a:t>数据中心版</a:t>
                      </a:r>
                      <a:r>
                        <a:rPr lang="en-US" altLang="zh-CN" sz="1600" dirty="0"/>
                        <a:t>64</a:t>
                      </a:r>
                      <a:r>
                        <a:rPr lang="zh-CN" altLang="en-US" sz="1600" dirty="0"/>
                        <a:t>位</a:t>
                      </a:r>
                      <a:endParaRPr lang="zh-CN" altLang="en-US" sz="1600" dirty="0"/>
                    </a:p>
                  </a:txBody>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1"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6</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10" name="TextBox 5"/>
          <p:cNvSpPr txBox="1"/>
          <p:nvPr/>
        </p:nvSpPr>
        <p:spPr>
          <a:xfrm>
            <a:off x="3064443" y="2569468"/>
            <a:ext cx="4914789" cy="523220"/>
          </a:xfrm>
          <a:prstGeom prst="rect">
            <a:avLst/>
          </a:prstGeom>
          <a:noFill/>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环保延伸功能</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9" name="TextBox 5"/>
          <p:cNvSpPr txBox="1"/>
          <p:nvPr/>
        </p:nvSpPr>
        <p:spPr>
          <a:xfrm>
            <a:off x="3064444" y="3297433"/>
            <a:ext cx="4914789" cy="30777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填补监控盲区，增加多种监控手段进行关联分析。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anim calcmode="lin" valueType="num">
                                      <p:cBhvr>
                                        <p:cTn id="28" dur="750" fill="hold"/>
                                        <p:tgtEl>
                                          <p:spTgt spid="8"/>
                                        </p:tgtEl>
                                        <p:attrNameLst>
                                          <p:attrName>ppt_x</p:attrName>
                                        </p:attrNameLst>
                                      </p:cBhvr>
                                      <p:tavLst>
                                        <p:tav tm="0">
                                          <p:val>
                                            <p:strVal val="#ppt_x"/>
                                          </p:val>
                                        </p:tav>
                                        <p:tav tm="100000">
                                          <p:val>
                                            <p:strVal val="#ppt_x"/>
                                          </p:val>
                                        </p:tav>
                                      </p:tavLst>
                                    </p:anim>
                                    <p:anim calcmode="lin" valueType="num">
                                      <p:cBhvr>
                                        <p:cTn id="29" dur="75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10"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环保延伸功能</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7" name="组合 20"/>
          <p:cNvGrpSpPr/>
          <p:nvPr/>
        </p:nvGrpSpPr>
        <p:grpSpPr>
          <a:xfrm>
            <a:off x="2481577" y="1655709"/>
            <a:ext cx="1849061" cy="1708856"/>
            <a:chOff x="3201431" y="1806525"/>
            <a:chExt cx="1956750" cy="2020951"/>
          </a:xfrm>
          <a:solidFill>
            <a:srgbClr val="90D24B"/>
          </a:solidFill>
        </p:grpSpPr>
        <p:sp>
          <p:nvSpPr>
            <p:cNvPr id="8" name="上弧形箭头 2"/>
            <p:cNvSpPr/>
            <p:nvPr/>
          </p:nvSpPr>
          <p:spPr bwMode="auto">
            <a:xfrm rot="19829800">
              <a:off x="3201431"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1" fmla="*/ 1851783 w 3960440"/>
                <a:gd name="connsiteY0-2" fmla="*/ 391155 h 3384376"/>
                <a:gd name="connsiteX1-3" fmla="*/ 1178440 w 3960440"/>
                <a:gd name="connsiteY1-4" fmla="*/ 3384376 h 3384376"/>
                <a:gd name="connsiteX2-5" fmla="*/ 0 w 3960440"/>
                <a:gd name="connsiteY2-6" fmla="*/ 3384376 h 3384376"/>
                <a:gd name="connsiteX3-7" fmla="*/ 112781 w 3960440"/>
                <a:gd name="connsiteY3-8" fmla="*/ 1986193 h 3384376"/>
                <a:gd name="connsiteX4-9" fmla="*/ 1851782 w 3960440"/>
                <a:gd name="connsiteY4-10" fmla="*/ 391155 h 3384376"/>
                <a:gd name="connsiteX5-11" fmla="*/ 1851783 w 3960440"/>
                <a:gd name="connsiteY5-12" fmla="*/ 391155 h 3384376"/>
                <a:gd name="connsiteX0-13" fmla="*/ 1851783 w 3960440"/>
                <a:gd name="connsiteY0-14" fmla="*/ 391155 h 3384376"/>
                <a:gd name="connsiteX1-15" fmla="*/ 1178440 w 3960440"/>
                <a:gd name="connsiteY1-16" fmla="*/ 3384376 h 3384376"/>
                <a:gd name="connsiteX2-17" fmla="*/ 0 w 3960440"/>
                <a:gd name="connsiteY2-18" fmla="*/ 3384376 h 3384376"/>
                <a:gd name="connsiteX3-19" fmla="*/ 1262563 w 3960440"/>
                <a:gd name="connsiteY3-20" fmla="*/ 0 h 3384376"/>
                <a:gd name="connsiteX4-21" fmla="*/ 2441003 w 3960440"/>
                <a:gd name="connsiteY4-22" fmla="*/ 0 h 3384376"/>
                <a:gd name="connsiteX5-23" fmla="*/ 3663474 w 3960440"/>
                <a:gd name="connsiteY5-24" fmla="*/ 2538282 h 3384376"/>
                <a:gd name="connsiteX6-25" fmla="*/ 3920348 w 3960440"/>
                <a:gd name="connsiteY6-26" fmla="*/ 2538282 h 3384376"/>
                <a:gd name="connsiteX7-27" fmla="*/ 3114346 w 3960440"/>
                <a:gd name="connsiteY7-28"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29" fmla="*/ 3131660 w 3937662"/>
                <a:gd name="connsiteY0-30" fmla="*/ 3385291 h 3385291"/>
                <a:gd name="connsiteX1-31" fmla="*/ 2245474 w 3937662"/>
                <a:gd name="connsiteY1-32" fmla="*/ 2539197 h 3385291"/>
                <a:gd name="connsiteX2-33" fmla="*/ 2502349 w 3937662"/>
                <a:gd name="connsiteY2-34" fmla="*/ 2539197 h 3385291"/>
                <a:gd name="connsiteX3-35" fmla="*/ 1279878 w 3937662"/>
                <a:gd name="connsiteY3-36" fmla="*/ 915 h 3385291"/>
                <a:gd name="connsiteX4-37" fmla="*/ 2458317 w 3937662"/>
                <a:gd name="connsiteY4-38" fmla="*/ 915 h 3385291"/>
                <a:gd name="connsiteX5-39" fmla="*/ 3680788 w 3937662"/>
                <a:gd name="connsiteY5-40" fmla="*/ 2539197 h 3385291"/>
                <a:gd name="connsiteX6-41" fmla="*/ 3937662 w 3937662"/>
                <a:gd name="connsiteY6-42" fmla="*/ 2539197 h 3385291"/>
                <a:gd name="connsiteX7-43" fmla="*/ 3131660 w 3937662"/>
                <a:gd name="connsiteY7-44" fmla="*/ 3385291 h 3385291"/>
                <a:gd name="connsiteX0-45" fmla="*/ 1869097 w 3937662"/>
                <a:gd name="connsiteY0-46" fmla="*/ 392070 h 3385291"/>
                <a:gd name="connsiteX1-47" fmla="*/ 1195754 w 3937662"/>
                <a:gd name="connsiteY1-48" fmla="*/ 3385291 h 3385291"/>
                <a:gd name="connsiteX2-49" fmla="*/ 17314 w 3937662"/>
                <a:gd name="connsiteY2-50" fmla="*/ 3385291 h 3385291"/>
                <a:gd name="connsiteX3-51" fmla="*/ 130095 w 3937662"/>
                <a:gd name="connsiteY3-52" fmla="*/ 1987108 h 3385291"/>
                <a:gd name="connsiteX4-53" fmla="*/ 1869096 w 3937662"/>
                <a:gd name="connsiteY4-54" fmla="*/ 392070 h 3385291"/>
                <a:gd name="connsiteX5-55" fmla="*/ 1869097 w 3937662"/>
                <a:gd name="connsiteY5-56" fmla="*/ 392070 h 3385291"/>
                <a:gd name="connsiteX0-57" fmla="*/ 1869097 w 3937662"/>
                <a:gd name="connsiteY0-58" fmla="*/ 392070 h 3385291"/>
                <a:gd name="connsiteX1-59" fmla="*/ 0 w 3937662"/>
                <a:gd name="connsiteY1-60" fmla="*/ 3385291 h 3385291"/>
                <a:gd name="connsiteX2-61" fmla="*/ 17314 w 3937662"/>
                <a:gd name="connsiteY2-62" fmla="*/ 3385291 h 3385291"/>
                <a:gd name="connsiteX3-63" fmla="*/ 1279877 w 3937662"/>
                <a:gd name="connsiteY3-64" fmla="*/ 915 h 3385291"/>
                <a:gd name="connsiteX4-65" fmla="*/ 2458317 w 3937662"/>
                <a:gd name="connsiteY4-66" fmla="*/ 915 h 3385291"/>
                <a:gd name="connsiteX5-67" fmla="*/ 3680788 w 3937662"/>
                <a:gd name="connsiteY5-68" fmla="*/ 2539197 h 3385291"/>
                <a:gd name="connsiteX6-69" fmla="*/ 3937662 w 3937662"/>
                <a:gd name="connsiteY6-70" fmla="*/ 2539197 h 3385291"/>
                <a:gd name="connsiteX7-71" fmla="*/ 3131660 w 3937662"/>
                <a:gd name="connsiteY7-72" fmla="*/ 3385291 h 3385291"/>
                <a:gd name="connsiteX8-73" fmla="*/ 2245474 w 3937662"/>
                <a:gd name="connsiteY8-74" fmla="*/ 2539197 h 3385291"/>
                <a:gd name="connsiteX9-75" fmla="*/ 2502349 w 3937662"/>
                <a:gd name="connsiteY9-76" fmla="*/ 2539197 h 3385291"/>
                <a:gd name="connsiteX10-77" fmla="*/ 1279878 w 3937662"/>
                <a:gd name="connsiteY10-78" fmla="*/ 915 h 3385291"/>
                <a:gd name="connsiteX0-79" fmla="*/ 3145728 w 3951730"/>
                <a:gd name="connsiteY0-80" fmla="*/ 3385291 h 3385291"/>
                <a:gd name="connsiteX1-81" fmla="*/ 2259542 w 3951730"/>
                <a:gd name="connsiteY1-82" fmla="*/ 2539197 h 3385291"/>
                <a:gd name="connsiteX2-83" fmla="*/ 2516417 w 3951730"/>
                <a:gd name="connsiteY2-84" fmla="*/ 2539197 h 3385291"/>
                <a:gd name="connsiteX3-85" fmla="*/ 1293946 w 3951730"/>
                <a:gd name="connsiteY3-86" fmla="*/ 915 h 3385291"/>
                <a:gd name="connsiteX4-87" fmla="*/ 2472385 w 3951730"/>
                <a:gd name="connsiteY4-88" fmla="*/ 915 h 3385291"/>
                <a:gd name="connsiteX5-89" fmla="*/ 3694856 w 3951730"/>
                <a:gd name="connsiteY5-90" fmla="*/ 2539197 h 3385291"/>
                <a:gd name="connsiteX6-91" fmla="*/ 3951730 w 3951730"/>
                <a:gd name="connsiteY6-92" fmla="*/ 2539197 h 3385291"/>
                <a:gd name="connsiteX7-93" fmla="*/ 3145728 w 3951730"/>
                <a:gd name="connsiteY7-94" fmla="*/ 3385291 h 3385291"/>
                <a:gd name="connsiteX0-95" fmla="*/ 1883165 w 3951730"/>
                <a:gd name="connsiteY0-96" fmla="*/ 392070 h 3385291"/>
                <a:gd name="connsiteX1-97" fmla="*/ 0 w 3951730"/>
                <a:gd name="connsiteY1-98" fmla="*/ 3343088 h 3385291"/>
                <a:gd name="connsiteX2-99" fmla="*/ 31382 w 3951730"/>
                <a:gd name="connsiteY2-100" fmla="*/ 3385291 h 3385291"/>
                <a:gd name="connsiteX3-101" fmla="*/ 144163 w 3951730"/>
                <a:gd name="connsiteY3-102" fmla="*/ 1987108 h 3385291"/>
                <a:gd name="connsiteX4-103" fmla="*/ 1883164 w 3951730"/>
                <a:gd name="connsiteY4-104" fmla="*/ 392070 h 3385291"/>
                <a:gd name="connsiteX5-105" fmla="*/ 1883165 w 3951730"/>
                <a:gd name="connsiteY5-106" fmla="*/ 392070 h 3385291"/>
                <a:gd name="connsiteX0-107" fmla="*/ 1883165 w 3951730"/>
                <a:gd name="connsiteY0-108" fmla="*/ 392070 h 3385291"/>
                <a:gd name="connsiteX1-109" fmla="*/ 14068 w 3951730"/>
                <a:gd name="connsiteY1-110" fmla="*/ 3385291 h 3385291"/>
                <a:gd name="connsiteX2-111" fmla="*/ 31382 w 3951730"/>
                <a:gd name="connsiteY2-112" fmla="*/ 3385291 h 3385291"/>
                <a:gd name="connsiteX3-113" fmla="*/ 1293945 w 3951730"/>
                <a:gd name="connsiteY3-114" fmla="*/ 915 h 3385291"/>
                <a:gd name="connsiteX4-115" fmla="*/ 2472385 w 3951730"/>
                <a:gd name="connsiteY4-116" fmla="*/ 915 h 3385291"/>
                <a:gd name="connsiteX5-117" fmla="*/ 3694856 w 3951730"/>
                <a:gd name="connsiteY5-118" fmla="*/ 2539197 h 3385291"/>
                <a:gd name="connsiteX6-119" fmla="*/ 3951730 w 3951730"/>
                <a:gd name="connsiteY6-120" fmla="*/ 2539197 h 3385291"/>
                <a:gd name="connsiteX7-121" fmla="*/ 3145728 w 3951730"/>
                <a:gd name="connsiteY7-122" fmla="*/ 3385291 h 3385291"/>
                <a:gd name="connsiteX8-123" fmla="*/ 2259542 w 3951730"/>
                <a:gd name="connsiteY8-124" fmla="*/ 2539197 h 3385291"/>
                <a:gd name="connsiteX9-125" fmla="*/ 2516417 w 3951730"/>
                <a:gd name="connsiteY9-126" fmla="*/ 2539197 h 3385291"/>
                <a:gd name="connsiteX10-127" fmla="*/ 1293946 w 3951730"/>
                <a:gd name="connsiteY10-128" fmla="*/ 915 h 3385291"/>
                <a:gd name="connsiteX0-129" fmla="*/ 3145728 w 3951730"/>
                <a:gd name="connsiteY0-130" fmla="*/ 3385291 h 3385291"/>
                <a:gd name="connsiteX1-131" fmla="*/ 2259542 w 3951730"/>
                <a:gd name="connsiteY1-132" fmla="*/ 2539197 h 3385291"/>
                <a:gd name="connsiteX2-133" fmla="*/ 2516417 w 3951730"/>
                <a:gd name="connsiteY2-134" fmla="*/ 2539197 h 3385291"/>
                <a:gd name="connsiteX3-135" fmla="*/ 1293946 w 3951730"/>
                <a:gd name="connsiteY3-136" fmla="*/ 915 h 3385291"/>
                <a:gd name="connsiteX4-137" fmla="*/ 2472385 w 3951730"/>
                <a:gd name="connsiteY4-138" fmla="*/ 915 h 3385291"/>
                <a:gd name="connsiteX5-139" fmla="*/ 3694856 w 3951730"/>
                <a:gd name="connsiteY5-140" fmla="*/ 2539197 h 3385291"/>
                <a:gd name="connsiteX6-141" fmla="*/ 3951730 w 3951730"/>
                <a:gd name="connsiteY6-142" fmla="*/ 2539197 h 3385291"/>
                <a:gd name="connsiteX7-143" fmla="*/ 3145728 w 3951730"/>
                <a:gd name="connsiteY7-144" fmla="*/ 3385291 h 3385291"/>
                <a:gd name="connsiteX0-145" fmla="*/ 1883165 w 3951730"/>
                <a:gd name="connsiteY0-146" fmla="*/ 392070 h 3385291"/>
                <a:gd name="connsiteX1-147" fmla="*/ 0 w 3951730"/>
                <a:gd name="connsiteY1-148" fmla="*/ 3343088 h 3385291"/>
                <a:gd name="connsiteX2-149" fmla="*/ 31382 w 3951730"/>
                <a:gd name="connsiteY2-150" fmla="*/ 3385291 h 3385291"/>
                <a:gd name="connsiteX3-151" fmla="*/ 144163 w 3951730"/>
                <a:gd name="connsiteY3-152" fmla="*/ 1987108 h 3385291"/>
                <a:gd name="connsiteX4-153" fmla="*/ 1883164 w 3951730"/>
                <a:gd name="connsiteY4-154" fmla="*/ 392070 h 3385291"/>
                <a:gd name="connsiteX5-155" fmla="*/ 1883165 w 3951730"/>
                <a:gd name="connsiteY5-156" fmla="*/ 392070 h 3385291"/>
                <a:gd name="connsiteX0-157" fmla="*/ 1883165 w 3951730"/>
                <a:gd name="connsiteY0-158" fmla="*/ 392070 h 3385291"/>
                <a:gd name="connsiteX1-159" fmla="*/ 14068 w 3951730"/>
                <a:gd name="connsiteY1-160" fmla="*/ 3385291 h 3385291"/>
                <a:gd name="connsiteX2-161" fmla="*/ 31382 w 3951730"/>
                <a:gd name="connsiteY2-162" fmla="*/ 3385291 h 3385291"/>
                <a:gd name="connsiteX3-163" fmla="*/ 1293945 w 3951730"/>
                <a:gd name="connsiteY3-164" fmla="*/ 915 h 3385291"/>
                <a:gd name="connsiteX4-165" fmla="*/ 2472385 w 3951730"/>
                <a:gd name="connsiteY4-166" fmla="*/ 915 h 3385291"/>
                <a:gd name="connsiteX5-167" fmla="*/ 3694856 w 3951730"/>
                <a:gd name="connsiteY5-168" fmla="*/ 2539197 h 3385291"/>
                <a:gd name="connsiteX6-169" fmla="*/ 3951730 w 3951730"/>
                <a:gd name="connsiteY6-170" fmla="*/ 2539197 h 3385291"/>
                <a:gd name="connsiteX7-171" fmla="*/ 3145728 w 3951730"/>
                <a:gd name="connsiteY7-172" fmla="*/ 3385291 h 3385291"/>
                <a:gd name="connsiteX8-173" fmla="*/ 2259542 w 3951730"/>
                <a:gd name="connsiteY8-174" fmla="*/ 2539197 h 3385291"/>
                <a:gd name="connsiteX9-175" fmla="*/ 2516417 w 3951730"/>
                <a:gd name="connsiteY9-176" fmla="*/ 2539197 h 3385291"/>
                <a:gd name="connsiteX10-177" fmla="*/ 1293946 w 3951730"/>
                <a:gd name="connsiteY10-178" fmla="*/ 915 h 3385291"/>
                <a:gd name="connsiteX0-179" fmla="*/ 3145728 w 3951730"/>
                <a:gd name="connsiteY0-180" fmla="*/ 3385291 h 3385291"/>
                <a:gd name="connsiteX1-181" fmla="*/ 2259542 w 3951730"/>
                <a:gd name="connsiteY1-182" fmla="*/ 2539197 h 3385291"/>
                <a:gd name="connsiteX2-183" fmla="*/ 2516417 w 3951730"/>
                <a:gd name="connsiteY2-184" fmla="*/ 2539197 h 3385291"/>
                <a:gd name="connsiteX3-185" fmla="*/ 1293946 w 3951730"/>
                <a:gd name="connsiteY3-186" fmla="*/ 915 h 3385291"/>
                <a:gd name="connsiteX4-187" fmla="*/ 2472385 w 3951730"/>
                <a:gd name="connsiteY4-188" fmla="*/ 915 h 3385291"/>
                <a:gd name="connsiteX5-189" fmla="*/ 3694856 w 3951730"/>
                <a:gd name="connsiteY5-190" fmla="*/ 2539197 h 3385291"/>
                <a:gd name="connsiteX6-191" fmla="*/ 3951730 w 3951730"/>
                <a:gd name="connsiteY6-192" fmla="*/ 2539197 h 3385291"/>
                <a:gd name="connsiteX7-193" fmla="*/ 3145728 w 3951730"/>
                <a:gd name="connsiteY7-194" fmla="*/ 3385291 h 3385291"/>
                <a:gd name="connsiteX0-195" fmla="*/ 1883165 w 3951730"/>
                <a:gd name="connsiteY0-196" fmla="*/ 392070 h 3385291"/>
                <a:gd name="connsiteX1-197" fmla="*/ 0 w 3951730"/>
                <a:gd name="connsiteY1-198" fmla="*/ 3343088 h 3385291"/>
                <a:gd name="connsiteX2-199" fmla="*/ 31382 w 3951730"/>
                <a:gd name="connsiteY2-200" fmla="*/ 3385291 h 3385291"/>
                <a:gd name="connsiteX3-201" fmla="*/ 144163 w 3951730"/>
                <a:gd name="connsiteY3-202" fmla="*/ 1987108 h 3385291"/>
                <a:gd name="connsiteX4-203" fmla="*/ 1883164 w 3951730"/>
                <a:gd name="connsiteY4-204" fmla="*/ 392070 h 3385291"/>
                <a:gd name="connsiteX5-205" fmla="*/ 1883165 w 3951730"/>
                <a:gd name="connsiteY5-206" fmla="*/ 392070 h 3385291"/>
                <a:gd name="connsiteX0-207" fmla="*/ 1883165 w 3951730"/>
                <a:gd name="connsiteY0-208" fmla="*/ 392070 h 3385291"/>
                <a:gd name="connsiteX1-209" fmla="*/ 14068 w 3951730"/>
                <a:gd name="connsiteY1-210" fmla="*/ 3385291 h 3385291"/>
                <a:gd name="connsiteX2-211" fmla="*/ 31382 w 3951730"/>
                <a:gd name="connsiteY2-212" fmla="*/ 3385291 h 3385291"/>
                <a:gd name="connsiteX3-213" fmla="*/ 1293945 w 3951730"/>
                <a:gd name="connsiteY3-214" fmla="*/ 915 h 3385291"/>
                <a:gd name="connsiteX4-215" fmla="*/ 2472385 w 3951730"/>
                <a:gd name="connsiteY4-216" fmla="*/ 915 h 3385291"/>
                <a:gd name="connsiteX5-217" fmla="*/ 3694856 w 3951730"/>
                <a:gd name="connsiteY5-218" fmla="*/ 2539197 h 3385291"/>
                <a:gd name="connsiteX6-219" fmla="*/ 3951730 w 3951730"/>
                <a:gd name="connsiteY6-220" fmla="*/ 2539197 h 3385291"/>
                <a:gd name="connsiteX7-221" fmla="*/ 3145728 w 3951730"/>
                <a:gd name="connsiteY7-222" fmla="*/ 3385291 h 3385291"/>
                <a:gd name="connsiteX8-223" fmla="*/ 2259542 w 3951730"/>
                <a:gd name="connsiteY8-224" fmla="*/ 2539197 h 3385291"/>
                <a:gd name="connsiteX9-225" fmla="*/ 2516417 w 3951730"/>
                <a:gd name="connsiteY9-226" fmla="*/ 2539197 h 3385291"/>
                <a:gd name="connsiteX10-227" fmla="*/ 1293946 w 3951730"/>
                <a:gd name="connsiteY10-228" fmla="*/ 915 h 3385291"/>
                <a:gd name="connsiteX0-229" fmla="*/ 3145728 w 3951730"/>
                <a:gd name="connsiteY0-230" fmla="*/ 3385291 h 3385291"/>
                <a:gd name="connsiteX1-231" fmla="*/ 2259542 w 3951730"/>
                <a:gd name="connsiteY1-232" fmla="*/ 2539197 h 3385291"/>
                <a:gd name="connsiteX2-233" fmla="*/ 2516417 w 3951730"/>
                <a:gd name="connsiteY2-234" fmla="*/ 2539197 h 3385291"/>
                <a:gd name="connsiteX3-235" fmla="*/ 1293946 w 3951730"/>
                <a:gd name="connsiteY3-236" fmla="*/ 915 h 3385291"/>
                <a:gd name="connsiteX4-237" fmla="*/ 2472385 w 3951730"/>
                <a:gd name="connsiteY4-238" fmla="*/ 915 h 3385291"/>
                <a:gd name="connsiteX5-239" fmla="*/ 3694856 w 3951730"/>
                <a:gd name="connsiteY5-240" fmla="*/ 2539197 h 3385291"/>
                <a:gd name="connsiteX6-241" fmla="*/ 3951730 w 3951730"/>
                <a:gd name="connsiteY6-242" fmla="*/ 2539197 h 3385291"/>
                <a:gd name="connsiteX7-243" fmla="*/ 3145728 w 3951730"/>
                <a:gd name="connsiteY7-244" fmla="*/ 3385291 h 3385291"/>
                <a:gd name="connsiteX0-245" fmla="*/ 1883165 w 3951730"/>
                <a:gd name="connsiteY0-246" fmla="*/ 392070 h 3385291"/>
                <a:gd name="connsiteX1-247" fmla="*/ 0 w 3951730"/>
                <a:gd name="connsiteY1-248" fmla="*/ 3343088 h 3385291"/>
                <a:gd name="connsiteX2-249" fmla="*/ 31382 w 3951730"/>
                <a:gd name="connsiteY2-250" fmla="*/ 3385291 h 3385291"/>
                <a:gd name="connsiteX3-251" fmla="*/ 144163 w 3951730"/>
                <a:gd name="connsiteY3-252" fmla="*/ 1987108 h 3385291"/>
                <a:gd name="connsiteX4-253" fmla="*/ 1883164 w 3951730"/>
                <a:gd name="connsiteY4-254" fmla="*/ 392070 h 3385291"/>
                <a:gd name="connsiteX5-255" fmla="*/ 1883165 w 3951730"/>
                <a:gd name="connsiteY5-256" fmla="*/ 392070 h 3385291"/>
                <a:gd name="connsiteX0-257" fmla="*/ 1883165 w 3951730"/>
                <a:gd name="connsiteY0-258" fmla="*/ 392070 h 3385291"/>
                <a:gd name="connsiteX1-259" fmla="*/ 14068 w 3951730"/>
                <a:gd name="connsiteY1-260" fmla="*/ 3385291 h 3385291"/>
                <a:gd name="connsiteX2-261" fmla="*/ 31382 w 3951730"/>
                <a:gd name="connsiteY2-262" fmla="*/ 3385291 h 3385291"/>
                <a:gd name="connsiteX3-263" fmla="*/ 1293945 w 3951730"/>
                <a:gd name="connsiteY3-264" fmla="*/ 915 h 3385291"/>
                <a:gd name="connsiteX4-265" fmla="*/ 2472385 w 3951730"/>
                <a:gd name="connsiteY4-266" fmla="*/ 915 h 3385291"/>
                <a:gd name="connsiteX5-267" fmla="*/ 3694856 w 3951730"/>
                <a:gd name="connsiteY5-268" fmla="*/ 2539197 h 3385291"/>
                <a:gd name="connsiteX6-269" fmla="*/ 3951730 w 3951730"/>
                <a:gd name="connsiteY6-270" fmla="*/ 2539197 h 3385291"/>
                <a:gd name="connsiteX7-271" fmla="*/ 3145728 w 3951730"/>
                <a:gd name="connsiteY7-272" fmla="*/ 3385291 h 3385291"/>
                <a:gd name="connsiteX8-273" fmla="*/ 2259542 w 3951730"/>
                <a:gd name="connsiteY8-274" fmla="*/ 2539197 h 3385291"/>
                <a:gd name="connsiteX9-275" fmla="*/ 2516417 w 3951730"/>
                <a:gd name="connsiteY9-276" fmla="*/ 2539197 h 3385291"/>
                <a:gd name="connsiteX10-277" fmla="*/ 1293946 w 3951730"/>
                <a:gd name="connsiteY10-278" fmla="*/ 915 h 3385291"/>
                <a:gd name="connsiteX0-279" fmla="*/ 3145728 w 3951730"/>
                <a:gd name="connsiteY0-280" fmla="*/ 3385291 h 3385291"/>
                <a:gd name="connsiteX1-281" fmla="*/ 2259542 w 3951730"/>
                <a:gd name="connsiteY1-282" fmla="*/ 2539197 h 3385291"/>
                <a:gd name="connsiteX2-283" fmla="*/ 2516417 w 3951730"/>
                <a:gd name="connsiteY2-284" fmla="*/ 2539197 h 3385291"/>
                <a:gd name="connsiteX3-285" fmla="*/ 1293946 w 3951730"/>
                <a:gd name="connsiteY3-286" fmla="*/ 915 h 3385291"/>
                <a:gd name="connsiteX4-287" fmla="*/ 2472385 w 3951730"/>
                <a:gd name="connsiteY4-288" fmla="*/ 915 h 3385291"/>
                <a:gd name="connsiteX5-289" fmla="*/ 3694856 w 3951730"/>
                <a:gd name="connsiteY5-290" fmla="*/ 2539197 h 3385291"/>
                <a:gd name="connsiteX6-291" fmla="*/ 3951730 w 3951730"/>
                <a:gd name="connsiteY6-292" fmla="*/ 2539197 h 3385291"/>
                <a:gd name="connsiteX7-293" fmla="*/ 3145728 w 3951730"/>
                <a:gd name="connsiteY7-294" fmla="*/ 3385291 h 3385291"/>
                <a:gd name="connsiteX0-295" fmla="*/ 1883165 w 3951730"/>
                <a:gd name="connsiteY0-296" fmla="*/ 392070 h 3385291"/>
                <a:gd name="connsiteX1-297" fmla="*/ 0 w 3951730"/>
                <a:gd name="connsiteY1-298" fmla="*/ 3343088 h 3385291"/>
                <a:gd name="connsiteX2-299" fmla="*/ 31382 w 3951730"/>
                <a:gd name="connsiteY2-300" fmla="*/ 3385291 h 3385291"/>
                <a:gd name="connsiteX3-301" fmla="*/ 144163 w 3951730"/>
                <a:gd name="connsiteY3-302" fmla="*/ 1987108 h 3385291"/>
                <a:gd name="connsiteX4-303" fmla="*/ 1883164 w 3951730"/>
                <a:gd name="connsiteY4-304" fmla="*/ 392070 h 3385291"/>
                <a:gd name="connsiteX5-305" fmla="*/ 1883165 w 3951730"/>
                <a:gd name="connsiteY5-306" fmla="*/ 392070 h 3385291"/>
                <a:gd name="connsiteX0-307" fmla="*/ 1883165 w 3951730"/>
                <a:gd name="connsiteY0-308" fmla="*/ 392070 h 3385291"/>
                <a:gd name="connsiteX1-309" fmla="*/ 14068 w 3951730"/>
                <a:gd name="connsiteY1-310" fmla="*/ 3385291 h 3385291"/>
                <a:gd name="connsiteX2-311" fmla="*/ 45450 w 3951730"/>
                <a:gd name="connsiteY2-312" fmla="*/ 2794448 h 3385291"/>
                <a:gd name="connsiteX3-313" fmla="*/ 1293945 w 3951730"/>
                <a:gd name="connsiteY3-314" fmla="*/ 915 h 3385291"/>
                <a:gd name="connsiteX4-315" fmla="*/ 2472385 w 3951730"/>
                <a:gd name="connsiteY4-316" fmla="*/ 915 h 3385291"/>
                <a:gd name="connsiteX5-317" fmla="*/ 3694856 w 3951730"/>
                <a:gd name="connsiteY5-318" fmla="*/ 2539197 h 3385291"/>
                <a:gd name="connsiteX6-319" fmla="*/ 3951730 w 3951730"/>
                <a:gd name="connsiteY6-320" fmla="*/ 2539197 h 3385291"/>
                <a:gd name="connsiteX7-321" fmla="*/ 3145728 w 3951730"/>
                <a:gd name="connsiteY7-322" fmla="*/ 3385291 h 3385291"/>
                <a:gd name="connsiteX8-323" fmla="*/ 2259542 w 3951730"/>
                <a:gd name="connsiteY8-324" fmla="*/ 2539197 h 3385291"/>
                <a:gd name="connsiteX9-325" fmla="*/ 2516417 w 3951730"/>
                <a:gd name="connsiteY9-326" fmla="*/ 2539197 h 3385291"/>
                <a:gd name="connsiteX10-327" fmla="*/ 1293946 w 3951730"/>
                <a:gd name="connsiteY10-328" fmla="*/ 915 h 3385291"/>
                <a:gd name="connsiteX0-329" fmla="*/ 3145728 w 3951730"/>
                <a:gd name="connsiteY0-330" fmla="*/ 3385291 h 3385291"/>
                <a:gd name="connsiteX1-331" fmla="*/ 2259542 w 3951730"/>
                <a:gd name="connsiteY1-332" fmla="*/ 2539197 h 3385291"/>
                <a:gd name="connsiteX2-333" fmla="*/ 2516417 w 3951730"/>
                <a:gd name="connsiteY2-334" fmla="*/ 2539197 h 3385291"/>
                <a:gd name="connsiteX3-335" fmla="*/ 1293946 w 3951730"/>
                <a:gd name="connsiteY3-336" fmla="*/ 915 h 3385291"/>
                <a:gd name="connsiteX4-337" fmla="*/ 2472385 w 3951730"/>
                <a:gd name="connsiteY4-338" fmla="*/ 915 h 3385291"/>
                <a:gd name="connsiteX5-339" fmla="*/ 3694856 w 3951730"/>
                <a:gd name="connsiteY5-340" fmla="*/ 2539197 h 3385291"/>
                <a:gd name="connsiteX6-341" fmla="*/ 3951730 w 3951730"/>
                <a:gd name="connsiteY6-342" fmla="*/ 2539197 h 3385291"/>
                <a:gd name="connsiteX7-343" fmla="*/ 3145728 w 3951730"/>
                <a:gd name="connsiteY7-344" fmla="*/ 3385291 h 3385291"/>
                <a:gd name="connsiteX0-345" fmla="*/ 1883165 w 3951730"/>
                <a:gd name="connsiteY0-346" fmla="*/ 392070 h 3385291"/>
                <a:gd name="connsiteX1-347" fmla="*/ 0 w 3951730"/>
                <a:gd name="connsiteY1-348" fmla="*/ 3343088 h 3385291"/>
                <a:gd name="connsiteX2-349" fmla="*/ 31382 w 3951730"/>
                <a:gd name="connsiteY2-350" fmla="*/ 3385291 h 3385291"/>
                <a:gd name="connsiteX3-351" fmla="*/ 144163 w 3951730"/>
                <a:gd name="connsiteY3-352" fmla="*/ 1987108 h 3385291"/>
                <a:gd name="connsiteX4-353" fmla="*/ 1883164 w 3951730"/>
                <a:gd name="connsiteY4-354" fmla="*/ 392070 h 3385291"/>
                <a:gd name="connsiteX5-355" fmla="*/ 1883165 w 3951730"/>
                <a:gd name="connsiteY5-356" fmla="*/ 392070 h 3385291"/>
                <a:gd name="connsiteX0-357" fmla="*/ 1883165 w 3951730"/>
                <a:gd name="connsiteY0-358" fmla="*/ 392070 h 3385291"/>
                <a:gd name="connsiteX1-359" fmla="*/ 14068 w 3951730"/>
                <a:gd name="connsiteY1-360" fmla="*/ 3385291 h 3385291"/>
                <a:gd name="connsiteX2-361" fmla="*/ 45450 w 3951730"/>
                <a:gd name="connsiteY2-362" fmla="*/ 2794448 h 3385291"/>
                <a:gd name="connsiteX3-363" fmla="*/ 1293945 w 3951730"/>
                <a:gd name="connsiteY3-364" fmla="*/ 915 h 3385291"/>
                <a:gd name="connsiteX4-365" fmla="*/ 2472385 w 3951730"/>
                <a:gd name="connsiteY4-366" fmla="*/ 915 h 3385291"/>
                <a:gd name="connsiteX5-367" fmla="*/ 3694856 w 3951730"/>
                <a:gd name="connsiteY5-368" fmla="*/ 2539197 h 3385291"/>
                <a:gd name="connsiteX6-369" fmla="*/ 3951730 w 3951730"/>
                <a:gd name="connsiteY6-370" fmla="*/ 2539197 h 3385291"/>
                <a:gd name="connsiteX7-371" fmla="*/ 3145728 w 3951730"/>
                <a:gd name="connsiteY7-372" fmla="*/ 3385291 h 3385291"/>
                <a:gd name="connsiteX8-373" fmla="*/ 2259542 w 3951730"/>
                <a:gd name="connsiteY8-374" fmla="*/ 2539197 h 3385291"/>
                <a:gd name="connsiteX9-375" fmla="*/ 2516417 w 3951730"/>
                <a:gd name="connsiteY9-376" fmla="*/ 2539197 h 3385291"/>
                <a:gd name="connsiteX10-377" fmla="*/ 1293946 w 3951730"/>
                <a:gd name="connsiteY10-378" fmla="*/ 915 h 3385291"/>
                <a:gd name="connsiteX0-379" fmla="*/ 3145728 w 3951730"/>
                <a:gd name="connsiteY0-380" fmla="*/ 3385291 h 3693794"/>
                <a:gd name="connsiteX1-381" fmla="*/ 2259542 w 3951730"/>
                <a:gd name="connsiteY1-382" fmla="*/ 2539197 h 3693794"/>
                <a:gd name="connsiteX2-383" fmla="*/ 2516417 w 3951730"/>
                <a:gd name="connsiteY2-384" fmla="*/ 2539197 h 3693794"/>
                <a:gd name="connsiteX3-385" fmla="*/ 1293946 w 3951730"/>
                <a:gd name="connsiteY3-386" fmla="*/ 915 h 3693794"/>
                <a:gd name="connsiteX4-387" fmla="*/ 2472385 w 3951730"/>
                <a:gd name="connsiteY4-388" fmla="*/ 915 h 3693794"/>
                <a:gd name="connsiteX5-389" fmla="*/ 3694856 w 3951730"/>
                <a:gd name="connsiteY5-390" fmla="*/ 2539197 h 3693794"/>
                <a:gd name="connsiteX6-391" fmla="*/ 3951730 w 3951730"/>
                <a:gd name="connsiteY6-392" fmla="*/ 2539197 h 3693794"/>
                <a:gd name="connsiteX7-393" fmla="*/ 3145728 w 3951730"/>
                <a:gd name="connsiteY7-394" fmla="*/ 3385291 h 3693794"/>
                <a:gd name="connsiteX0-395" fmla="*/ 1883165 w 3951730"/>
                <a:gd name="connsiteY0-396" fmla="*/ 392070 h 3693794"/>
                <a:gd name="connsiteX1-397" fmla="*/ 0 w 3951730"/>
                <a:gd name="connsiteY1-398" fmla="*/ 3343088 h 3693794"/>
                <a:gd name="connsiteX2-399" fmla="*/ 31382 w 3951730"/>
                <a:gd name="connsiteY2-400" fmla="*/ 3385291 h 3693794"/>
                <a:gd name="connsiteX3-401" fmla="*/ 144163 w 3951730"/>
                <a:gd name="connsiteY3-402" fmla="*/ 1987108 h 3693794"/>
                <a:gd name="connsiteX4-403" fmla="*/ 1883164 w 3951730"/>
                <a:gd name="connsiteY4-404" fmla="*/ 392070 h 3693794"/>
                <a:gd name="connsiteX5-405" fmla="*/ 1883165 w 3951730"/>
                <a:gd name="connsiteY5-406" fmla="*/ 392070 h 3693794"/>
                <a:gd name="connsiteX0-407" fmla="*/ 1883165 w 3951730"/>
                <a:gd name="connsiteY0-408" fmla="*/ 392070 h 3693794"/>
                <a:gd name="connsiteX1-409" fmla="*/ 14068 w 3951730"/>
                <a:gd name="connsiteY1-410" fmla="*/ 3385291 h 3693794"/>
                <a:gd name="connsiteX2-411" fmla="*/ 45450 w 3951730"/>
                <a:gd name="connsiteY2-412" fmla="*/ 2794448 h 3693794"/>
                <a:gd name="connsiteX3-413" fmla="*/ 1293945 w 3951730"/>
                <a:gd name="connsiteY3-414" fmla="*/ 915 h 3693794"/>
                <a:gd name="connsiteX4-415" fmla="*/ 2472385 w 3951730"/>
                <a:gd name="connsiteY4-416" fmla="*/ 915 h 3693794"/>
                <a:gd name="connsiteX5-417" fmla="*/ 3694856 w 3951730"/>
                <a:gd name="connsiteY5-418" fmla="*/ 2539197 h 3693794"/>
                <a:gd name="connsiteX6-419" fmla="*/ 3951730 w 3951730"/>
                <a:gd name="connsiteY6-420" fmla="*/ 2539197 h 3693794"/>
                <a:gd name="connsiteX7-421" fmla="*/ 3101657 w 3951730"/>
                <a:gd name="connsiteY7-422" fmla="*/ 3693794 h 3693794"/>
                <a:gd name="connsiteX8-423" fmla="*/ 2259542 w 3951730"/>
                <a:gd name="connsiteY8-424" fmla="*/ 2539197 h 3693794"/>
                <a:gd name="connsiteX9-425" fmla="*/ 2516417 w 3951730"/>
                <a:gd name="connsiteY9-426" fmla="*/ 2539197 h 3693794"/>
                <a:gd name="connsiteX10-427" fmla="*/ 1293946 w 3951730"/>
                <a:gd name="connsiteY10-428" fmla="*/ 915 h 3693794"/>
                <a:gd name="connsiteX0-429" fmla="*/ 3101657 w 3951730"/>
                <a:gd name="connsiteY0-430" fmla="*/ 3715832 h 3715832"/>
                <a:gd name="connsiteX1-431" fmla="*/ 2259542 w 3951730"/>
                <a:gd name="connsiteY1-432" fmla="*/ 2539197 h 3715832"/>
                <a:gd name="connsiteX2-433" fmla="*/ 2516417 w 3951730"/>
                <a:gd name="connsiteY2-434" fmla="*/ 2539197 h 3715832"/>
                <a:gd name="connsiteX3-435" fmla="*/ 1293946 w 3951730"/>
                <a:gd name="connsiteY3-436" fmla="*/ 915 h 3715832"/>
                <a:gd name="connsiteX4-437" fmla="*/ 2472385 w 3951730"/>
                <a:gd name="connsiteY4-438" fmla="*/ 915 h 3715832"/>
                <a:gd name="connsiteX5-439" fmla="*/ 3694856 w 3951730"/>
                <a:gd name="connsiteY5-440" fmla="*/ 2539197 h 3715832"/>
                <a:gd name="connsiteX6-441" fmla="*/ 3951730 w 3951730"/>
                <a:gd name="connsiteY6-442" fmla="*/ 2539197 h 3715832"/>
                <a:gd name="connsiteX7-443" fmla="*/ 3101657 w 3951730"/>
                <a:gd name="connsiteY7-444" fmla="*/ 3715832 h 3715832"/>
                <a:gd name="connsiteX0-445" fmla="*/ 1883165 w 3951730"/>
                <a:gd name="connsiteY0-446" fmla="*/ 392070 h 3715832"/>
                <a:gd name="connsiteX1-447" fmla="*/ 0 w 3951730"/>
                <a:gd name="connsiteY1-448" fmla="*/ 3343088 h 3715832"/>
                <a:gd name="connsiteX2-449" fmla="*/ 31382 w 3951730"/>
                <a:gd name="connsiteY2-450" fmla="*/ 3385291 h 3715832"/>
                <a:gd name="connsiteX3-451" fmla="*/ 144163 w 3951730"/>
                <a:gd name="connsiteY3-452" fmla="*/ 1987108 h 3715832"/>
                <a:gd name="connsiteX4-453" fmla="*/ 1883164 w 3951730"/>
                <a:gd name="connsiteY4-454" fmla="*/ 392070 h 3715832"/>
                <a:gd name="connsiteX5-455" fmla="*/ 1883165 w 3951730"/>
                <a:gd name="connsiteY5-456" fmla="*/ 392070 h 3715832"/>
                <a:gd name="connsiteX0-457" fmla="*/ 1883165 w 3951730"/>
                <a:gd name="connsiteY0-458" fmla="*/ 392070 h 3715832"/>
                <a:gd name="connsiteX1-459" fmla="*/ 14068 w 3951730"/>
                <a:gd name="connsiteY1-460" fmla="*/ 3385291 h 3715832"/>
                <a:gd name="connsiteX2-461" fmla="*/ 45450 w 3951730"/>
                <a:gd name="connsiteY2-462" fmla="*/ 2794448 h 3715832"/>
                <a:gd name="connsiteX3-463" fmla="*/ 1293945 w 3951730"/>
                <a:gd name="connsiteY3-464" fmla="*/ 915 h 3715832"/>
                <a:gd name="connsiteX4-465" fmla="*/ 2472385 w 3951730"/>
                <a:gd name="connsiteY4-466" fmla="*/ 915 h 3715832"/>
                <a:gd name="connsiteX5-467" fmla="*/ 3694856 w 3951730"/>
                <a:gd name="connsiteY5-468" fmla="*/ 2539197 h 3715832"/>
                <a:gd name="connsiteX6-469" fmla="*/ 3951730 w 3951730"/>
                <a:gd name="connsiteY6-470" fmla="*/ 2539197 h 3715832"/>
                <a:gd name="connsiteX7-471" fmla="*/ 3101657 w 3951730"/>
                <a:gd name="connsiteY7-472" fmla="*/ 3693794 h 3715832"/>
                <a:gd name="connsiteX8-473" fmla="*/ 2259542 w 3951730"/>
                <a:gd name="connsiteY8-474" fmla="*/ 2539197 h 3715832"/>
                <a:gd name="connsiteX9-475" fmla="*/ 2516417 w 3951730"/>
                <a:gd name="connsiteY9-476" fmla="*/ 2539197 h 3715832"/>
                <a:gd name="connsiteX10-477" fmla="*/ 1293946 w 3951730"/>
                <a:gd name="connsiteY10-478" fmla="*/ 915 h 3715832"/>
                <a:gd name="connsiteX0-479" fmla="*/ 3101657 w 3951730"/>
                <a:gd name="connsiteY0-480" fmla="*/ 3715832 h 3715832"/>
                <a:gd name="connsiteX1-481" fmla="*/ 2259542 w 3951730"/>
                <a:gd name="connsiteY1-482" fmla="*/ 2539197 h 3715832"/>
                <a:gd name="connsiteX2-483" fmla="*/ 2516417 w 3951730"/>
                <a:gd name="connsiteY2-484" fmla="*/ 2539197 h 3715832"/>
                <a:gd name="connsiteX3-485" fmla="*/ 1293946 w 3951730"/>
                <a:gd name="connsiteY3-486" fmla="*/ 915 h 3715832"/>
                <a:gd name="connsiteX4-487" fmla="*/ 2472385 w 3951730"/>
                <a:gd name="connsiteY4-488" fmla="*/ 915 h 3715832"/>
                <a:gd name="connsiteX5-489" fmla="*/ 3694856 w 3951730"/>
                <a:gd name="connsiteY5-490" fmla="*/ 2539197 h 3715832"/>
                <a:gd name="connsiteX6-491" fmla="*/ 3951730 w 3951730"/>
                <a:gd name="connsiteY6-492" fmla="*/ 2539197 h 3715832"/>
                <a:gd name="connsiteX7-493" fmla="*/ 3101657 w 3951730"/>
                <a:gd name="connsiteY7-494" fmla="*/ 3715832 h 3715832"/>
                <a:gd name="connsiteX0-495" fmla="*/ 1883165 w 3951730"/>
                <a:gd name="connsiteY0-496" fmla="*/ 392070 h 3715832"/>
                <a:gd name="connsiteX1-497" fmla="*/ 0 w 3951730"/>
                <a:gd name="connsiteY1-498" fmla="*/ 3343088 h 3715832"/>
                <a:gd name="connsiteX2-499" fmla="*/ 31382 w 3951730"/>
                <a:gd name="connsiteY2-500" fmla="*/ 3385291 h 3715832"/>
                <a:gd name="connsiteX3-501" fmla="*/ 144163 w 3951730"/>
                <a:gd name="connsiteY3-502" fmla="*/ 1987108 h 3715832"/>
                <a:gd name="connsiteX4-503" fmla="*/ 1883164 w 3951730"/>
                <a:gd name="connsiteY4-504" fmla="*/ 392070 h 3715832"/>
                <a:gd name="connsiteX5-505" fmla="*/ 1883165 w 3951730"/>
                <a:gd name="connsiteY5-506" fmla="*/ 392070 h 3715832"/>
                <a:gd name="connsiteX0-507" fmla="*/ 1883165 w 3951730"/>
                <a:gd name="connsiteY0-508" fmla="*/ 392070 h 3715832"/>
                <a:gd name="connsiteX1-509" fmla="*/ 14068 w 3951730"/>
                <a:gd name="connsiteY1-510" fmla="*/ 3385291 h 3715832"/>
                <a:gd name="connsiteX2-511" fmla="*/ 45450 w 3951730"/>
                <a:gd name="connsiteY2-512" fmla="*/ 2794448 h 3715832"/>
                <a:gd name="connsiteX3-513" fmla="*/ 1293945 w 3951730"/>
                <a:gd name="connsiteY3-514" fmla="*/ 915 h 3715832"/>
                <a:gd name="connsiteX4-515" fmla="*/ 2472385 w 3951730"/>
                <a:gd name="connsiteY4-516" fmla="*/ 915 h 3715832"/>
                <a:gd name="connsiteX5-517" fmla="*/ 3694856 w 3951730"/>
                <a:gd name="connsiteY5-518" fmla="*/ 2539197 h 3715832"/>
                <a:gd name="connsiteX6-519" fmla="*/ 3951730 w 3951730"/>
                <a:gd name="connsiteY6-520" fmla="*/ 2539197 h 3715832"/>
                <a:gd name="connsiteX7-521" fmla="*/ 3101657 w 3951730"/>
                <a:gd name="connsiteY7-522" fmla="*/ 3693794 h 3715832"/>
                <a:gd name="connsiteX8-523" fmla="*/ 2259542 w 3951730"/>
                <a:gd name="connsiteY8-524" fmla="*/ 2539197 h 3715832"/>
                <a:gd name="connsiteX9-525" fmla="*/ 2516417 w 3951730"/>
                <a:gd name="connsiteY9-526" fmla="*/ 2539197 h 3715832"/>
                <a:gd name="connsiteX10-527" fmla="*/ 1293946 w 3951730"/>
                <a:gd name="connsiteY10-528" fmla="*/ 915 h 3715832"/>
                <a:gd name="connsiteX0-529" fmla="*/ 3101657 w 3951730"/>
                <a:gd name="connsiteY0-530" fmla="*/ 3715832 h 3715832"/>
                <a:gd name="connsiteX1-531" fmla="*/ 2259542 w 3951730"/>
                <a:gd name="connsiteY1-532" fmla="*/ 2539197 h 3715832"/>
                <a:gd name="connsiteX2-533" fmla="*/ 2516417 w 3951730"/>
                <a:gd name="connsiteY2-534" fmla="*/ 2539197 h 3715832"/>
                <a:gd name="connsiteX3-535" fmla="*/ 1293946 w 3951730"/>
                <a:gd name="connsiteY3-536" fmla="*/ 915 h 3715832"/>
                <a:gd name="connsiteX4-537" fmla="*/ 2472385 w 3951730"/>
                <a:gd name="connsiteY4-538" fmla="*/ 915 h 3715832"/>
                <a:gd name="connsiteX5-539" fmla="*/ 3694856 w 3951730"/>
                <a:gd name="connsiteY5-540" fmla="*/ 2539197 h 3715832"/>
                <a:gd name="connsiteX6-541" fmla="*/ 3951730 w 3951730"/>
                <a:gd name="connsiteY6-542" fmla="*/ 2539197 h 3715832"/>
                <a:gd name="connsiteX7-543" fmla="*/ 3101657 w 3951730"/>
                <a:gd name="connsiteY7-544" fmla="*/ 3715832 h 3715832"/>
                <a:gd name="connsiteX0-545" fmla="*/ 1883165 w 3951730"/>
                <a:gd name="connsiteY0-546" fmla="*/ 392070 h 3715832"/>
                <a:gd name="connsiteX1-547" fmla="*/ 0 w 3951730"/>
                <a:gd name="connsiteY1-548" fmla="*/ 3343088 h 3715832"/>
                <a:gd name="connsiteX2-549" fmla="*/ 31382 w 3951730"/>
                <a:gd name="connsiteY2-550" fmla="*/ 3385291 h 3715832"/>
                <a:gd name="connsiteX3-551" fmla="*/ 144163 w 3951730"/>
                <a:gd name="connsiteY3-552" fmla="*/ 1987108 h 3715832"/>
                <a:gd name="connsiteX4-553" fmla="*/ 1883164 w 3951730"/>
                <a:gd name="connsiteY4-554" fmla="*/ 392070 h 3715832"/>
                <a:gd name="connsiteX5-555" fmla="*/ 1883165 w 3951730"/>
                <a:gd name="connsiteY5-556" fmla="*/ 392070 h 3715832"/>
                <a:gd name="connsiteX0-557" fmla="*/ 14068 w 3951730"/>
                <a:gd name="connsiteY0-558" fmla="*/ 3385291 h 3715832"/>
                <a:gd name="connsiteX1-559" fmla="*/ 45450 w 3951730"/>
                <a:gd name="connsiteY1-560" fmla="*/ 2794448 h 3715832"/>
                <a:gd name="connsiteX2-561" fmla="*/ 1293945 w 3951730"/>
                <a:gd name="connsiteY2-562" fmla="*/ 915 h 3715832"/>
                <a:gd name="connsiteX3-563" fmla="*/ 2472385 w 3951730"/>
                <a:gd name="connsiteY3-564" fmla="*/ 915 h 3715832"/>
                <a:gd name="connsiteX4-565" fmla="*/ 3694856 w 3951730"/>
                <a:gd name="connsiteY4-566" fmla="*/ 2539197 h 3715832"/>
                <a:gd name="connsiteX5-567" fmla="*/ 3951730 w 3951730"/>
                <a:gd name="connsiteY5-568" fmla="*/ 2539197 h 3715832"/>
                <a:gd name="connsiteX6-569" fmla="*/ 3101657 w 3951730"/>
                <a:gd name="connsiteY6-570" fmla="*/ 3693794 h 3715832"/>
                <a:gd name="connsiteX7-571" fmla="*/ 2259542 w 3951730"/>
                <a:gd name="connsiteY7-572" fmla="*/ 2539197 h 3715832"/>
                <a:gd name="connsiteX8-573" fmla="*/ 2516417 w 3951730"/>
                <a:gd name="connsiteY8-574" fmla="*/ 2539197 h 3715832"/>
                <a:gd name="connsiteX9-575" fmla="*/ 1293946 w 3951730"/>
                <a:gd name="connsiteY9-576" fmla="*/ 915 h 37158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 ang="0">
                  <a:pos x="connsiteX7-27" y="connsiteY7-28"/>
                </a:cxn>
                <a:cxn ang="0">
                  <a:pos x="connsiteX8-73" y="connsiteY8-74"/>
                </a:cxn>
                <a:cxn ang="0">
                  <a:pos x="connsiteX9-75" y="connsiteY9-76"/>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9" name="TextBox 8"/>
            <p:cNvSpPr txBox="1">
              <a:spLocks noChangeArrowheads="1"/>
            </p:cNvSpPr>
            <p:nvPr/>
          </p:nvSpPr>
          <p:spPr bwMode="auto">
            <a:xfrm rot="2590855">
              <a:off x="3879057" y="2236868"/>
              <a:ext cx="1279124" cy="436785"/>
            </a:xfrm>
            <a:prstGeom prst="rect">
              <a:avLst/>
            </a:prstGeom>
            <a:grpFill/>
            <a:ln w="9525">
              <a:noFill/>
              <a:miter lim="800000"/>
            </a:ln>
          </p:spPr>
          <p:txBody>
            <a:bodyPr>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视频监控</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23"/>
          <p:cNvGrpSpPr/>
          <p:nvPr/>
        </p:nvGrpSpPr>
        <p:grpSpPr>
          <a:xfrm>
            <a:off x="4608247" y="2866056"/>
            <a:ext cx="1823090" cy="1708856"/>
            <a:chOff x="5451958" y="3237922"/>
            <a:chExt cx="1929267" cy="2020951"/>
          </a:xfrm>
          <a:solidFill>
            <a:srgbClr val="90D24B"/>
          </a:solidFill>
        </p:grpSpPr>
        <p:sp>
          <p:nvSpPr>
            <p:cNvPr id="11" name="上弧形箭头 2"/>
            <p:cNvSpPr/>
            <p:nvPr/>
          </p:nvSpPr>
          <p:spPr bwMode="auto">
            <a:xfrm rot="19829800" flipH="1" flipV="1">
              <a:off x="5451958"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1" fmla="*/ 1851783 w 3960440"/>
                <a:gd name="connsiteY0-2" fmla="*/ 391155 h 3384376"/>
                <a:gd name="connsiteX1-3" fmla="*/ 1178440 w 3960440"/>
                <a:gd name="connsiteY1-4" fmla="*/ 3384376 h 3384376"/>
                <a:gd name="connsiteX2-5" fmla="*/ 0 w 3960440"/>
                <a:gd name="connsiteY2-6" fmla="*/ 3384376 h 3384376"/>
                <a:gd name="connsiteX3-7" fmla="*/ 112781 w 3960440"/>
                <a:gd name="connsiteY3-8" fmla="*/ 1986193 h 3384376"/>
                <a:gd name="connsiteX4-9" fmla="*/ 1851782 w 3960440"/>
                <a:gd name="connsiteY4-10" fmla="*/ 391155 h 3384376"/>
                <a:gd name="connsiteX5-11" fmla="*/ 1851783 w 3960440"/>
                <a:gd name="connsiteY5-12" fmla="*/ 391155 h 3384376"/>
                <a:gd name="connsiteX0-13" fmla="*/ 1851783 w 3960440"/>
                <a:gd name="connsiteY0-14" fmla="*/ 391155 h 3384376"/>
                <a:gd name="connsiteX1-15" fmla="*/ 1178440 w 3960440"/>
                <a:gd name="connsiteY1-16" fmla="*/ 3384376 h 3384376"/>
                <a:gd name="connsiteX2-17" fmla="*/ 0 w 3960440"/>
                <a:gd name="connsiteY2-18" fmla="*/ 3384376 h 3384376"/>
                <a:gd name="connsiteX3-19" fmla="*/ 1262563 w 3960440"/>
                <a:gd name="connsiteY3-20" fmla="*/ 0 h 3384376"/>
                <a:gd name="connsiteX4-21" fmla="*/ 2441003 w 3960440"/>
                <a:gd name="connsiteY4-22" fmla="*/ 0 h 3384376"/>
                <a:gd name="connsiteX5-23" fmla="*/ 3663474 w 3960440"/>
                <a:gd name="connsiteY5-24" fmla="*/ 2538282 h 3384376"/>
                <a:gd name="connsiteX6-25" fmla="*/ 3920348 w 3960440"/>
                <a:gd name="connsiteY6-26" fmla="*/ 2538282 h 3384376"/>
                <a:gd name="connsiteX7-27" fmla="*/ 3114346 w 3960440"/>
                <a:gd name="connsiteY7-28"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29" fmla="*/ 3131660 w 3937662"/>
                <a:gd name="connsiteY0-30" fmla="*/ 3385291 h 3385291"/>
                <a:gd name="connsiteX1-31" fmla="*/ 2245474 w 3937662"/>
                <a:gd name="connsiteY1-32" fmla="*/ 2539197 h 3385291"/>
                <a:gd name="connsiteX2-33" fmla="*/ 2502349 w 3937662"/>
                <a:gd name="connsiteY2-34" fmla="*/ 2539197 h 3385291"/>
                <a:gd name="connsiteX3-35" fmla="*/ 1279878 w 3937662"/>
                <a:gd name="connsiteY3-36" fmla="*/ 915 h 3385291"/>
                <a:gd name="connsiteX4-37" fmla="*/ 2458317 w 3937662"/>
                <a:gd name="connsiteY4-38" fmla="*/ 915 h 3385291"/>
                <a:gd name="connsiteX5-39" fmla="*/ 3680788 w 3937662"/>
                <a:gd name="connsiteY5-40" fmla="*/ 2539197 h 3385291"/>
                <a:gd name="connsiteX6-41" fmla="*/ 3937662 w 3937662"/>
                <a:gd name="connsiteY6-42" fmla="*/ 2539197 h 3385291"/>
                <a:gd name="connsiteX7-43" fmla="*/ 3131660 w 3937662"/>
                <a:gd name="connsiteY7-44" fmla="*/ 3385291 h 3385291"/>
                <a:gd name="connsiteX0-45" fmla="*/ 1869097 w 3937662"/>
                <a:gd name="connsiteY0-46" fmla="*/ 392070 h 3385291"/>
                <a:gd name="connsiteX1-47" fmla="*/ 1195754 w 3937662"/>
                <a:gd name="connsiteY1-48" fmla="*/ 3385291 h 3385291"/>
                <a:gd name="connsiteX2-49" fmla="*/ 17314 w 3937662"/>
                <a:gd name="connsiteY2-50" fmla="*/ 3385291 h 3385291"/>
                <a:gd name="connsiteX3-51" fmla="*/ 130095 w 3937662"/>
                <a:gd name="connsiteY3-52" fmla="*/ 1987108 h 3385291"/>
                <a:gd name="connsiteX4-53" fmla="*/ 1869096 w 3937662"/>
                <a:gd name="connsiteY4-54" fmla="*/ 392070 h 3385291"/>
                <a:gd name="connsiteX5-55" fmla="*/ 1869097 w 3937662"/>
                <a:gd name="connsiteY5-56" fmla="*/ 392070 h 3385291"/>
                <a:gd name="connsiteX0-57" fmla="*/ 1869097 w 3937662"/>
                <a:gd name="connsiteY0-58" fmla="*/ 392070 h 3385291"/>
                <a:gd name="connsiteX1-59" fmla="*/ 0 w 3937662"/>
                <a:gd name="connsiteY1-60" fmla="*/ 3385291 h 3385291"/>
                <a:gd name="connsiteX2-61" fmla="*/ 17314 w 3937662"/>
                <a:gd name="connsiteY2-62" fmla="*/ 3385291 h 3385291"/>
                <a:gd name="connsiteX3-63" fmla="*/ 1279877 w 3937662"/>
                <a:gd name="connsiteY3-64" fmla="*/ 915 h 3385291"/>
                <a:gd name="connsiteX4-65" fmla="*/ 2458317 w 3937662"/>
                <a:gd name="connsiteY4-66" fmla="*/ 915 h 3385291"/>
                <a:gd name="connsiteX5-67" fmla="*/ 3680788 w 3937662"/>
                <a:gd name="connsiteY5-68" fmla="*/ 2539197 h 3385291"/>
                <a:gd name="connsiteX6-69" fmla="*/ 3937662 w 3937662"/>
                <a:gd name="connsiteY6-70" fmla="*/ 2539197 h 3385291"/>
                <a:gd name="connsiteX7-71" fmla="*/ 3131660 w 3937662"/>
                <a:gd name="connsiteY7-72" fmla="*/ 3385291 h 3385291"/>
                <a:gd name="connsiteX8-73" fmla="*/ 2245474 w 3937662"/>
                <a:gd name="connsiteY8-74" fmla="*/ 2539197 h 3385291"/>
                <a:gd name="connsiteX9-75" fmla="*/ 2502349 w 3937662"/>
                <a:gd name="connsiteY9-76" fmla="*/ 2539197 h 3385291"/>
                <a:gd name="connsiteX10-77" fmla="*/ 1279878 w 3937662"/>
                <a:gd name="connsiteY10-78" fmla="*/ 915 h 3385291"/>
                <a:gd name="connsiteX0-79" fmla="*/ 3145728 w 3951730"/>
                <a:gd name="connsiteY0-80" fmla="*/ 3385291 h 3385291"/>
                <a:gd name="connsiteX1-81" fmla="*/ 2259542 w 3951730"/>
                <a:gd name="connsiteY1-82" fmla="*/ 2539197 h 3385291"/>
                <a:gd name="connsiteX2-83" fmla="*/ 2516417 w 3951730"/>
                <a:gd name="connsiteY2-84" fmla="*/ 2539197 h 3385291"/>
                <a:gd name="connsiteX3-85" fmla="*/ 1293946 w 3951730"/>
                <a:gd name="connsiteY3-86" fmla="*/ 915 h 3385291"/>
                <a:gd name="connsiteX4-87" fmla="*/ 2472385 w 3951730"/>
                <a:gd name="connsiteY4-88" fmla="*/ 915 h 3385291"/>
                <a:gd name="connsiteX5-89" fmla="*/ 3694856 w 3951730"/>
                <a:gd name="connsiteY5-90" fmla="*/ 2539197 h 3385291"/>
                <a:gd name="connsiteX6-91" fmla="*/ 3951730 w 3951730"/>
                <a:gd name="connsiteY6-92" fmla="*/ 2539197 h 3385291"/>
                <a:gd name="connsiteX7-93" fmla="*/ 3145728 w 3951730"/>
                <a:gd name="connsiteY7-94" fmla="*/ 3385291 h 3385291"/>
                <a:gd name="connsiteX0-95" fmla="*/ 1883165 w 3951730"/>
                <a:gd name="connsiteY0-96" fmla="*/ 392070 h 3385291"/>
                <a:gd name="connsiteX1-97" fmla="*/ 0 w 3951730"/>
                <a:gd name="connsiteY1-98" fmla="*/ 3343088 h 3385291"/>
                <a:gd name="connsiteX2-99" fmla="*/ 31382 w 3951730"/>
                <a:gd name="connsiteY2-100" fmla="*/ 3385291 h 3385291"/>
                <a:gd name="connsiteX3-101" fmla="*/ 144163 w 3951730"/>
                <a:gd name="connsiteY3-102" fmla="*/ 1987108 h 3385291"/>
                <a:gd name="connsiteX4-103" fmla="*/ 1883164 w 3951730"/>
                <a:gd name="connsiteY4-104" fmla="*/ 392070 h 3385291"/>
                <a:gd name="connsiteX5-105" fmla="*/ 1883165 w 3951730"/>
                <a:gd name="connsiteY5-106" fmla="*/ 392070 h 3385291"/>
                <a:gd name="connsiteX0-107" fmla="*/ 1883165 w 3951730"/>
                <a:gd name="connsiteY0-108" fmla="*/ 392070 h 3385291"/>
                <a:gd name="connsiteX1-109" fmla="*/ 14068 w 3951730"/>
                <a:gd name="connsiteY1-110" fmla="*/ 3385291 h 3385291"/>
                <a:gd name="connsiteX2-111" fmla="*/ 31382 w 3951730"/>
                <a:gd name="connsiteY2-112" fmla="*/ 3385291 h 3385291"/>
                <a:gd name="connsiteX3-113" fmla="*/ 1293945 w 3951730"/>
                <a:gd name="connsiteY3-114" fmla="*/ 915 h 3385291"/>
                <a:gd name="connsiteX4-115" fmla="*/ 2472385 w 3951730"/>
                <a:gd name="connsiteY4-116" fmla="*/ 915 h 3385291"/>
                <a:gd name="connsiteX5-117" fmla="*/ 3694856 w 3951730"/>
                <a:gd name="connsiteY5-118" fmla="*/ 2539197 h 3385291"/>
                <a:gd name="connsiteX6-119" fmla="*/ 3951730 w 3951730"/>
                <a:gd name="connsiteY6-120" fmla="*/ 2539197 h 3385291"/>
                <a:gd name="connsiteX7-121" fmla="*/ 3145728 w 3951730"/>
                <a:gd name="connsiteY7-122" fmla="*/ 3385291 h 3385291"/>
                <a:gd name="connsiteX8-123" fmla="*/ 2259542 w 3951730"/>
                <a:gd name="connsiteY8-124" fmla="*/ 2539197 h 3385291"/>
                <a:gd name="connsiteX9-125" fmla="*/ 2516417 w 3951730"/>
                <a:gd name="connsiteY9-126" fmla="*/ 2539197 h 3385291"/>
                <a:gd name="connsiteX10-127" fmla="*/ 1293946 w 3951730"/>
                <a:gd name="connsiteY10-128" fmla="*/ 915 h 3385291"/>
                <a:gd name="connsiteX0-129" fmla="*/ 3145728 w 3951730"/>
                <a:gd name="connsiteY0-130" fmla="*/ 3385291 h 3385291"/>
                <a:gd name="connsiteX1-131" fmla="*/ 2259542 w 3951730"/>
                <a:gd name="connsiteY1-132" fmla="*/ 2539197 h 3385291"/>
                <a:gd name="connsiteX2-133" fmla="*/ 2516417 w 3951730"/>
                <a:gd name="connsiteY2-134" fmla="*/ 2539197 h 3385291"/>
                <a:gd name="connsiteX3-135" fmla="*/ 1293946 w 3951730"/>
                <a:gd name="connsiteY3-136" fmla="*/ 915 h 3385291"/>
                <a:gd name="connsiteX4-137" fmla="*/ 2472385 w 3951730"/>
                <a:gd name="connsiteY4-138" fmla="*/ 915 h 3385291"/>
                <a:gd name="connsiteX5-139" fmla="*/ 3694856 w 3951730"/>
                <a:gd name="connsiteY5-140" fmla="*/ 2539197 h 3385291"/>
                <a:gd name="connsiteX6-141" fmla="*/ 3951730 w 3951730"/>
                <a:gd name="connsiteY6-142" fmla="*/ 2539197 h 3385291"/>
                <a:gd name="connsiteX7-143" fmla="*/ 3145728 w 3951730"/>
                <a:gd name="connsiteY7-144" fmla="*/ 3385291 h 3385291"/>
                <a:gd name="connsiteX0-145" fmla="*/ 1883165 w 3951730"/>
                <a:gd name="connsiteY0-146" fmla="*/ 392070 h 3385291"/>
                <a:gd name="connsiteX1-147" fmla="*/ 0 w 3951730"/>
                <a:gd name="connsiteY1-148" fmla="*/ 3343088 h 3385291"/>
                <a:gd name="connsiteX2-149" fmla="*/ 31382 w 3951730"/>
                <a:gd name="connsiteY2-150" fmla="*/ 3385291 h 3385291"/>
                <a:gd name="connsiteX3-151" fmla="*/ 144163 w 3951730"/>
                <a:gd name="connsiteY3-152" fmla="*/ 1987108 h 3385291"/>
                <a:gd name="connsiteX4-153" fmla="*/ 1883164 w 3951730"/>
                <a:gd name="connsiteY4-154" fmla="*/ 392070 h 3385291"/>
                <a:gd name="connsiteX5-155" fmla="*/ 1883165 w 3951730"/>
                <a:gd name="connsiteY5-156" fmla="*/ 392070 h 3385291"/>
                <a:gd name="connsiteX0-157" fmla="*/ 1883165 w 3951730"/>
                <a:gd name="connsiteY0-158" fmla="*/ 392070 h 3385291"/>
                <a:gd name="connsiteX1-159" fmla="*/ 14068 w 3951730"/>
                <a:gd name="connsiteY1-160" fmla="*/ 3385291 h 3385291"/>
                <a:gd name="connsiteX2-161" fmla="*/ 31382 w 3951730"/>
                <a:gd name="connsiteY2-162" fmla="*/ 3385291 h 3385291"/>
                <a:gd name="connsiteX3-163" fmla="*/ 1293945 w 3951730"/>
                <a:gd name="connsiteY3-164" fmla="*/ 915 h 3385291"/>
                <a:gd name="connsiteX4-165" fmla="*/ 2472385 w 3951730"/>
                <a:gd name="connsiteY4-166" fmla="*/ 915 h 3385291"/>
                <a:gd name="connsiteX5-167" fmla="*/ 3694856 w 3951730"/>
                <a:gd name="connsiteY5-168" fmla="*/ 2539197 h 3385291"/>
                <a:gd name="connsiteX6-169" fmla="*/ 3951730 w 3951730"/>
                <a:gd name="connsiteY6-170" fmla="*/ 2539197 h 3385291"/>
                <a:gd name="connsiteX7-171" fmla="*/ 3145728 w 3951730"/>
                <a:gd name="connsiteY7-172" fmla="*/ 3385291 h 3385291"/>
                <a:gd name="connsiteX8-173" fmla="*/ 2259542 w 3951730"/>
                <a:gd name="connsiteY8-174" fmla="*/ 2539197 h 3385291"/>
                <a:gd name="connsiteX9-175" fmla="*/ 2516417 w 3951730"/>
                <a:gd name="connsiteY9-176" fmla="*/ 2539197 h 3385291"/>
                <a:gd name="connsiteX10-177" fmla="*/ 1293946 w 3951730"/>
                <a:gd name="connsiteY10-178" fmla="*/ 915 h 3385291"/>
                <a:gd name="connsiteX0-179" fmla="*/ 3145728 w 3951730"/>
                <a:gd name="connsiteY0-180" fmla="*/ 3385291 h 3385291"/>
                <a:gd name="connsiteX1-181" fmla="*/ 2259542 w 3951730"/>
                <a:gd name="connsiteY1-182" fmla="*/ 2539197 h 3385291"/>
                <a:gd name="connsiteX2-183" fmla="*/ 2516417 w 3951730"/>
                <a:gd name="connsiteY2-184" fmla="*/ 2539197 h 3385291"/>
                <a:gd name="connsiteX3-185" fmla="*/ 1293946 w 3951730"/>
                <a:gd name="connsiteY3-186" fmla="*/ 915 h 3385291"/>
                <a:gd name="connsiteX4-187" fmla="*/ 2472385 w 3951730"/>
                <a:gd name="connsiteY4-188" fmla="*/ 915 h 3385291"/>
                <a:gd name="connsiteX5-189" fmla="*/ 3694856 w 3951730"/>
                <a:gd name="connsiteY5-190" fmla="*/ 2539197 h 3385291"/>
                <a:gd name="connsiteX6-191" fmla="*/ 3951730 w 3951730"/>
                <a:gd name="connsiteY6-192" fmla="*/ 2539197 h 3385291"/>
                <a:gd name="connsiteX7-193" fmla="*/ 3145728 w 3951730"/>
                <a:gd name="connsiteY7-194" fmla="*/ 3385291 h 3385291"/>
                <a:gd name="connsiteX0-195" fmla="*/ 1883165 w 3951730"/>
                <a:gd name="connsiteY0-196" fmla="*/ 392070 h 3385291"/>
                <a:gd name="connsiteX1-197" fmla="*/ 0 w 3951730"/>
                <a:gd name="connsiteY1-198" fmla="*/ 3343088 h 3385291"/>
                <a:gd name="connsiteX2-199" fmla="*/ 31382 w 3951730"/>
                <a:gd name="connsiteY2-200" fmla="*/ 3385291 h 3385291"/>
                <a:gd name="connsiteX3-201" fmla="*/ 144163 w 3951730"/>
                <a:gd name="connsiteY3-202" fmla="*/ 1987108 h 3385291"/>
                <a:gd name="connsiteX4-203" fmla="*/ 1883164 w 3951730"/>
                <a:gd name="connsiteY4-204" fmla="*/ 392070 h 3385291"/>
                <a:gd name="connsiteX5-205" fmla="*/ 1883165 w 3951730"/>
                <a:gd name="connsiteY5-206" fmla="*/ 392070 h 3385291"/>
                <a:gd name="connsiteX0-207" fmla="*/ 1883165 w 3951730"/>
                <a:gd name="connsiteY0-208" fmla="*/ 392070 h 3385291"/>
                <a:gd name="connsiteX1-209" fmla="*/ 14068 w 3951730"/>
                <a:gd name="connsiteY1-210" fmla="*/ 3385291 h 3385291"/>
                <a:gd name="connsiteX2-211" fmla="*/ 31382 w 3951730"/>
                <a:gd name="connsiteY2-212" fmla="*/ 3385291 h 3385291"/>
                <a:gd name="connsiteX3-213" fmla="*/ 1293945 w 3951730"/>
                <a:gd name="connsiteY3-214" fmla="*/ 915 h 3385291"/>
                <a:gd name="connsiteX4-215" fmla="*/ 2472385 w 3951730"/>
                <a:gd name="connsiteY4-216" fmla="*/ 915 h 3385291"/>
                <a:gd name="connsiteX5-217" fmla="*/ 3694856 w 3951730"/>
                <a:gd name="connsiteY5-218" fmla="*/ 2539197 h 3385291"/>
                <a:gd name="connsiteX6-219" fmla="*/ 3951730 w 3951730"/>
                <a:gd name="connsiteY6-220" fmla="*/ 2539197 h 3385291"/>
                <a:gd name="connsiteX7-221" fmla="*/ 3145728 w 3951730"/>
                <a:gd name="connsiteY7-222" fmla="*/ 3385291 h 3385291"/>
                <a:gd name="connsiteX8-223" fmla="*/ 2259542 w 3951730"/>
                <a:gd name="connsiteY8-224" fmla="*/ 2539197 h 3385291"/>
                <a:gd name="connsiteX9-225" fmla="*/ 2516417 w 3951730"/>
                <a:gd name="connsiteY9-226" fmla="*/ 2539197 h 3385291"/>
                <a:gd name="connsiteX10-227" fmla="*/ 1293946 w 3951730"/>
                <a:gd name="connsiteY10-228" fmla="*/ 915 h 3385291"/>
                <a:gd name="connsiteX0-229" fmla="*/ 3145728 w 3951730"/>
                <a:gd name="connsiteY0-230" fmla="*/ 3385291 h 3385291"/>
                <a:gd name="connsiteX1-231" fmla="*/ 2259542 w 3951730"/>
                <a:gd name="connsiteY1-232" fmla="*/ 2539197 h 3385291"/>
                <a:gd name="connsiteX2-233" fmla="*/ 2516417 w 3951730"/>
                <a:gd name="connsiteY2-234" fmla="*/ 2539197 h 3385291"/>
                <a:gd name="connsiteX3-235" fmla="*/ 1293946 w 3951730"/>
                <a:gd name="connsiteY3-236" fmla="*/ 915 h 3385291"/>
                <a:gd name="connsiteX4-237" fmla="*/ 2472385 w 3951730"/>
                <a:gd name="connsiteY4-238" fmla="*/ 915 h 3385291"/>
                <a:gd name="connsiteX5-239" fmla="*/ 3694856 w 3951730"/>
                <a:gd name="connsiteY5-240" fmla="*/ 2539197 h 3385291"/>
                <a:gd name="connsiteX6-241" fmla="*/ 3951730 w 3951730"/>
                <a:gd name="connsiteY6-242" fmla="*/ 2539197 h 3385291"/>
                <a:gd name="connsiteX7-243" fmla="*/ 3145728 w 3951730"/>
                <a:gd name="connsiteY7-244" fmla="*/ 3385291 h 3385291"/>
                <a:gd name="connsiteX0-245" fmla="*/ 1883165 w 3951730"/>
                <a:gd name="connsiteY0-246" fmla="*/ 392070 h 3385291"/>
                <a:gd name="connsiteX1-247" fmla="*/ 0 w 3951730"/>
                <a:gd name="connsiteY1-248" fmla="*/ 3343088 h 3385291"/>
                <a:gd name="connsiteX2-249" fmla="*/ 31382 w 3951730"/>
                <a:gd name="connsiteY2-250" fmla="*/ 3385291 h 3385291"/>
                <a:gd name="connsiteX3-251" fmla="*/ 144163 w 3951730"/>
                <a:gd name="connsiteY3-252" fmla="*/ 1987108 h 3385291"/>
                <a:gd name="connsiteX4-253" fmla="*/ 1883164 w 3951730"/>
                <a:gd name="connsiteY4-254" fmla="*/ 392070 h 3385291"/>
                <a:gd name="connsiteX5-255" fmla="*/ 1883165 w 3951730"/>
                <a:gd name="connsiteY5-256" fmla="*/ 392070 h 3385291"/>
                <a:gd name="connsiteX0-257" fmla="*/ 1883165 w 3951730"/>
                <a:gd name="connsiteY0-258" fmla="*/ 392070 h 3385291"/>
                <a:gd name="connsiteX1-259" fmla="*/ 14068 w 3951730"/>
                <a:gd name="connsiteY1-260" fmla="*/ 3385291 h 3385291"/>
                <a:gd name="connsiteX2-261" fmla="*/ 31382 w 3951730"/>
                <a:gd name="connsiteY2-262" fmla="*/ 3385291 h 3385291"/>
                <a:gd name="connsiteX3-263" fmla="*/ 1293945 w 3951730"/>
                <a:gd name="connsiteY3-264" fmla="*/ 915 h 3385291"/>
                <a:gd name="connsiteX4-265" fmla="*/ 2472385 w 3951730"/>
                <a:gd name="connsiteY4-266" fmla="*/ 915 h 3385291"/>
                <a:gd name="connsiteX5-267" fmla="*/ 3694856 w 3951730"/>
                <a:gd name="connsiteY5-268" fmla="*/ 2539197 h 3385291"/>
                <a:gd name="connsiteX6-269" fmla="*/ 3951730 w 3951730"/>
                <a:gd name="connsiteY6-270" fmla="*/ 2539197 h 3385291"/>
                <a:gd name="connsiteX7-271" fmla="*/ 3145728 w 3951730"/>
                <a:gd name="connsiteY7-272" fmla="*/ 3385291 h 3385291"/>
                <a:gd name="connsiteX8-273" fmla="*/ 2259542 w 3951730"/>
                <a:gd name="connsiteY8-274" fmla="*/ 2539197 h 3385291"/>
                <a:gd name="connsiteX9-275" fmla="*/ 2516417 w 3951730"/>
                <a:gd name="connsiteY9-276" fmla="*/ 2539197 h 3385291"/>
                <a:gd name="connsiteX10-277" fmla="*/ 1293946 w 3951730"/>
                <a:gd name="connsiteY10-278" fmla="*/ 915 h 3385291"/>
                <a:gd name="connsiteX0-279" fmla="*/ 3145728 w 3951730"/>
                <a:gd name="connsiteY0-280" fmla="*/ 3385291 h 3385291"/>
                <a:gd name="connsiteX1-281" fmla="*/ 2259542 w 3951730"/>
                <a:gd name="connsiteY1-282" fmla="*/ 2539197 h 3385291"/>
                <a:gd name="connsiteX2-283" fmla="*/ 2516417 w 3951730"/>
                <a:gd name="connsiteY2-284" fmla="*/ 2539197 h 3385291"/>
                <a:gd name="connsiteX3-285" fmla="*/ 1293946 w 3951730"/>
                <a:gd name="connsiteY3-286" fmla="*/ 915 h 3385291"/>
                <a:gd name="connsiteX4-287" fmla="*/ 2472385 w 3951730"/>
                <a:gd name="connsiteY4-288" fmla="*/ 915 h 3385291"/>
                <a:gd name="connsiteX5-289" fmla="*/ 3694856 w 3951730"/>
                <a:gd name="connsiteY5-290" fmla="*/ 2539197 h 3385291"/>
                <a:gd name="connsiteX6-291" fmla="*/ 3951730 w 3951730"/>
                <a:gd name="connsiteY6-292" fmla="*/ 2539197 h 3385291"/>
                <a:gd name="connsiteX7-293" fmla="*/ 3145728 w 3951730"/>
                <a:gd name="connsiteY7-294" fmla="*/ 3385291 h 3385291"/>
                <a:gd name="connsiteX0-295" fmla="*/ 1883165 w 3951730"/>
                <a:gd name="connsiteY0-296" fmla="*/ 392070 h 3385291"/>
                <a:gd name="connsiteX1-297" fmla="*/ 0 w 3951730"/>
                <a:gd name="connsiteY1-298" fmla="*/ 3343088 h 3385291"/>
                <a:gd name="connsiteX2-299" fmla="*/ 31382 w 3951730"/>
                <a:gd name="connsiteY2-300" fmla="*/ 3385291 h 3385291"/>
                <a:gd name="connsiteX3-301" fmla="*/ 144163 w 3951730"/>
                <a:gd name="connsiteY3-302" fmla="*/ 1987108 h 3385291"/>
                <a:gd name="connsiteX4-303" fmla="*/ 1883164 w 3951730"/>
                <a:gd name="connsiteY4-304" fmla="*/ 392070 h 3385291"/>
                <a:gd name="connsiteX5-305" fmla="*/ 1883165 w 3951730"/>
                <a:gd name="connsiteY5-306" fmla="*/ 392070 h 3385291"/>
                <a:gd name="connsiteX0-307" fmla="*/ 1883165 w 3951730"/>
                <a:gd name="connsiteY0-308" fmla="*/ 392070 h 3385291"/>
                <a:gd name="connsiteX1-309" fmla="*/ 14068 w 3951730"/>
                <a:gd name="connsiteY1-310" fmla="*/ 3385291 h 3385291"/>
                <a:gd name="connsiteX2-311" fmla="*/ 45450 w 3951730"/>
                <a:gd name="connsiteY2-312" fmla="*/ 2794448 h 3385291"/>
                <a:gd name="connsiteX3-313" fmla="*/ 1293945 w 3951730"/>
                <a:gd name="connsiteY3-314" fmla="*/ 915 h 3385291"/>
                <a:gd name="connsiteX4-315" fmla="*/ 2472385 w 3951730"/>
                <a:gd name="connsiteY4-316" fmla="*/ 915 h 3385291"/>
                <a:gd name="connsiteX5-317" fmla="*/ 3694856 w 3951730"/>
                <a:gd name="connsiteY5-318" fmla="*/ 2539197 h 3385291"/>
                <a:gd name="connsiteX6-319" fmla="*/ 3951730 w 3951730"/>
                <a:gd name="connsiteY6-320" fmla="*/ 2539197 h 3385291"/>
                <a:gd name="connsiteX7-321" fmla="*/ 3145728 w 3951730"/>
                <a:gd name="connsiteY7-322" fmla="*/ 3385291 h 3385291"/>
                <a:gd name="connsiteX8-323" fmla="*/ 2259542 w 3951730"/>
                <a:gd name="connsiteY8-324" fmla="*/ 2539197 h 3385291"/>
                <a:gd name="connsiteX9-325" fmla="*/ 2516417 w 3951730"/>
                <a:gd name="connsiteY9-326" fmla="*/ 2539197 h 3385291"/>
                <a:gd name="connsiteX10-327" fmla="*/ 1293946 w 3951730"/>
                <a:gd name="connsiteY10-328" fmla="*/ 915 h 3385291"/>
                <a:gd name="connsiteX0-329" fmla="*/ 3145728 w 3951730"/>
                <a:gd name="connsiteY0-330" fmla="*/ 3385291 h 3385291"/>
                <a:gd name="connsiteX1-331" fmla="*/ 2259542 w 3951730"/>
                <a:gd name="connsiteY1-332" fmla="*/ 2539197 h 3385291"/>
                <a:gd name="connsiteX2-333" fmla="*/ 2516417 w 3951730"/>
                <a:gd name="connsiteY2-334" fmla="*/ 2539197 h 3385291"/>
                <a:gd name="connsiteX3-335" fmla="*/ 1293946 w 3951730"/>
                <a:gd name="connsiteY3-336" fmla="*/ 915 h 3385291"/>
                <a:gd name="connsiteX4-337" fmla="*/ 2472385 w 3951730"/>
                <a:gd name="connsiteY4-338" fmla="*/ 915 h 3385291"/>
                <a:gd name="connsiteX5-339" fmla="*/ 3694856 w 3951730"/>
                <a:gd name="connsiteY5-340" fmla="*/ 2539197 h 3385291"/>
                <a:gd name="connsiteX6-341" fmla="*/ 3951730 w 3951730"/>
                <a:gd name="connsiteY6-342" fmla="*/ 2539197 h 3385291"/>
                <a:gd name="connsiteX7-343" fmla="*/ 3145728 w 3951730"/>
                <a:gd name="connsiteY7-344" fmla="*/ 3385291 h 3385291"/>
                <a:gd name="connsiteX0-345" fmla="*/ 1883165 w 3951730"/>
                <a:gd name="connsiteY0-346" fmla="*/ 392070 h 3385291"/>
                <a:gd name="connsiteX1-347" fmla="*/ 0 w 3951730"/>
                <a:gd name="connsiteY1-348" fmla="*/ 3343088 h 3385291"/>
                <a:gd name="connsiteX2-349" fmla="*/ 31382 w 3951730"/>
                <a:gd name="connsiteY2-350" fmla="*/ 3385291 h 3385291"/>
                <a:gd name="connsiteX3-351" fmla="*/ 144163 w 3951730"/>
                <a:gd name="connsiteY3-352" fmla="*/ 1987108 h 3385291"/>
                <a:gd name="connsiteX4-353" fmla="*/ 1883164 w 3951730"/>
                <a:gd name="connsiteY4-354" fmla="*/ 392070 h 3385291"/>
                <a:gd name="connsiteX5-355" fmla="*/ 1883165 w 3951730"/>
                <a:gd name="connsiteY5-356" fmla="*/ 392070 h 3385291"/>
                <a:gd name="connsiteX0-357" fmla="*/ 1883165 w 3951730"/>
                <a:gd name="connsiteY0-358" fmla="*/ 392070 h 3385291"/>
                <a:gd name="connsiteX1-359" fmla="*/ 14068 w 3951730"/>
                <a:gd name="connsiteY1-360" fmla="*/ 3385291 h 3385291"/>
                <a:gd name="connsiteX2-361" fmla="*/ 45450 w 3951730"/>
                <a:gd name="connsiteY2-362" fmla="*/ 2794448 h 3385291"/>
                <a:gd name="connsiteX3-363" fmla="*/ 1293945 w 3951730"/>
                <a:gd name="connsiteY3-364" fmla="*/ 915 h 3385291"/>
                <a:gd name="connsiteX4-365" fmla="*/ 2472385 w 3951730"/>
                <a:gd name="connsiteY4-366" fmla="*/ 915 h 3385291"/>
                <a:gd name="connsiteX5-367" fmla="*/ 3694856 w 3951730"/>
                <a:gd name="connsiteY5-368" fmla="*/ 2539197 h 3385291"/>
                <a:gd name="connsiteX6-369" fmla="*/ 3951730 w 3951730"/>
                <a:gd name="connsiteY6-370" fmla="*/ 2539197 h 3385291"/>
                <a:gd name="connsiteX7-371" fmla="*/ 3145728 w 3951730"/>
                <a:gd name="connsiteY7-372" fmla="*/ 3385291 h 3385291"/>
                <a:gd name="connsiteX8-373" fmla="*/ 2259542 w 3951730"/>
                <a:gd name="connsiteY8-374" fmla="*/ 2539197 h 3385291"/>
                <a:gd name="connsiteX9-375" fmla="*/ 2516417 w 3951730"/>
                <a:gd name="connsiteY9-376" fmla="*/ 2539197 h 3385291"/>
                <a:gd name="connsiteX10-377" fmla="*/ 1293946 w 3951730"/>
                <a:gd name="connsiteY10-378" fmla="*/ 915 h 3385291"/>
                <a:gd name="connsiteX0-379" fmla="*/ 3145728 w 3951730"/>
                <a:gd name="connsiteY0-380" fmla="*/ 3385291 h 3693794"/>
                <a:gd name="connsiteX1-381" fmla="*/ 2259542 w 3951730"/>
                <a:gd name="connsiteY1-382" fmla="*/ 2539197 h 3693794"/>
                <a:gd name="connsiteX2-383" fmla="*/ 2516417 w 3951730"/>
                <a:gd name="connsiteY2-384" fmla="*/ 2539197 h 3693794"/>
                <a:gd name="connsiteX3-385" fmla="*/ 1293946 w 3951730"/>
                <a:gd name="connsiteY3-386" fmla="*/ 915 h 3693794"/>
                <a:gd name="connsiteX4-387" fmla="*/ 2472385 w 3951730"/>
                <a:gd name="connsiteY4-388" fmla="*/ 915 h 3693794"/>
                <a:gd name="connsiteX5-389" fmla="*/ 3694856 w 3951730"/>
                <a:gd name="connsiteY5-390" fmla="*/ 2539197 h 3693794"/>
                <a:gd name="connsiteX6-391" fmla="*/ 3951730 w 3951730"/>
                <a:gd name="connsiteY6-392" fmla="*/ 2539197 h 3693794"/>
                <a:gd name="connsiteX7-393" fmla="*/ 3145728 w 3951730"/>
                <a:gd name="connsiteY7-394" fmla="*/ 3385291 h 3693794"/>
                <a:gd name="connsiteX0-395" fmla="*/ 1883165 w 3951730"/>
                <a:gd name="connsiteY0-396" fmla="*/ 392070 h 3693794"/>
                <a:gd name="connsiteX1-397" fmla="*/ 0 w 3951730"/>
                <a:gd name="connsiteY1-398" fmla="*/ 3343088 h 3693794"/>
                <a:gd name="connsiteX2-399" fmla="*/ 31382 w 3951730"/>
                <a:gd name="connsiteY2-400" fmla="*/ 3385291 h 3693794"/>
                <a:gd name="connsiteX3-401" fmla="*/ 144163 w 3951730"/>
                <a:gd name="connsiteY3-402" fmla="*/ 1987108 h 3693794"/>
                <a:gd name="connsiteX4-403" fmla="*/ 1883164 w 3951730"/>
                <a:gd name="connsiteY4-404" fmla="*/ 392070 h 3693794"/>
                <a:gd name="connsiteX5-405" fmla="*/ 1883165 w 3951730"/>
                <a:gd name="connsiteY5-406" fmla="*/ 392070 h 3693794"/>
                <a:gd name="connsiteX0-407" fmla="*/ 1883165 w 3951730"/>
                <a:gd name="connsiteY0-408" fmla="*/ 392070 h 3693794"/>
                <a:gd name="connsiteX1-409" fmla="*/ 14068 w 3951730"/>
                <a:gd name="connsiteY1-410" fmla="*/ 3385291 h 3693794"/>
                <a:gd name="connsiteX2-411" fmla="*/ 45450 w 3951730"/>
                <a:gd name="connsiteY2-412" fmla="*/ 2794448 h 3693794"/>
                <a:gd name="connsiteX3-413" fmla="*/ 1293945 w 3951730"/>
                <a:gd name="connsiteY3-414" fmla="*/ 915 h 3693794"/>
                <a:gd name="connsiteX4-415" fmla="*/ 2472385 w 3951730"/>
                <a:gd name="connsiteY4-416" fmla="*/ 915 h 3693794"/>
                <a:gd name="connsiteX5-417" fmla="*/ 3694856 w 3951730"/>
                <a:gd name="connsiteY5-418" fmla="*/ 2539197 h 3693794"/>
                <a:gd name="connsiteX6-419" fmla="*/ 3951730 w 3951730"/>
                <a:gd name="connsiteY6-420" fmla="*/ 2539197 h 3693794"/>
                <a:gd name="connsiteX7-421" fmla="*/ 3101657 w 3951730"/>
                <a:gd name="connsiteY7-422" fmla="*/ 3693794 h 3693794"/>
                <a:gd name="connsiteX8-423" fmla="*/ 2259542 w 3951730"/>
                <a:gd name="connsiteY8-424" fmla="*/ 2539197 h 3693794"/>
                <a:gd name="connsiteX9-425" fmla="*/ 2516417 w 3951730"/>
                <a:gd name="connsiteY9-426" fmla="*/ 2539197 h 3693794"/>
                <a:gd name="connsiteX10-427" fmla="*/ 1293946 w 3951730"/>
                <a:gd name="connsiteY10-428" fmla="*/ 915 h 3693794"/>
                <a:gd name="connsiteX0-429" fmla="*/ 3101657 w 3951730"/>
                <a:gd name="connsiteY0-430" fmla="*/ 3715832 h 3715832"/>
                <a:gd name="connsiteX1-431" fmla="*/ 2259542 w 3951730"/>
                <a:gd name="connsiteY1-432" fmla="*/ 2539197 h 3715832"/>
                <a:gd name="connsiteX2-433" fmla="*/ 2516417 w 3951730"/>
                <a:gd name="connsiteY2-434" fmla="*/ 2539197 h 3715832"/>
                <a:gd name="connsiteX3-435" fmla="*/ 1293946 w 3951730"/>
                <a:gd name="connsiteY3-436" fmla="*/ 915 h 3715832"/>
                <a:gd name="connsiteX4-437" fmla="*/ 2472385 w 3951730"/>
                <a:gd name="connsiteY4-438" fmla="*/ 915 h 3715832"/>
                <a:gd name="connsiteX5-439" fmla="*/ 3694856 w 3951730"/>
                <a:gd name="connsiteY5-440" fmla="*/ 2539197 h 3715832"/>
                <a:gd name="connsiteX6-441" fmla="*/ 3951730 w 3951730"/>
                <a:gd name="connsiteY6-442" fmla="*/ 2539197 h 3715832"/>
                <a:gd name="connsiteX7-443" fmla="*/ 3101657 w 3951730"/>
                <a:gd name="connsiteY7-444" fmla="*/ 3715832 h 3715832"/>
                <a:gd name="connsiteX0-445" fmla="*/ 1883165 w 3951730"/>
                <a:gd name="connsiteY0-446" fmla="*/ 392070 h 3715832"/>
                <a:gd name="connsiteX1-447" fmla="*/ 0 w 3951730"/>
                <a:gd name="connsiteY1-448" fmla="*/ 3343088 h 3715832"/>
                <a:gd name="connsiteX2-449" fmla="*/ 31382 w 3951730"/>
                <a:gd name="connsiteY2-450" fmla="*/ 3385291 h 3715832"/>
                <a:gd name="connsiteX3-451" fmla="*/ 144163 w 3951730"/>
                <a:gd name="connsiteY3-452" fmla="*/ 1987108 h 3715832"/>
                <a:gd name="connsiteX4-453" fmla="*/ 1883164 w 3951730"/>
                <a:gd name="connsiteY4-454" fmla="*/ 392070 h 3715832"/>
                <a:gd name="connsiteX5-455" fmla="*/ 1883165 w 3951730"/>
                <a:gd name="connsiteY5-456" fmla="*/ 392070 h 3715832"/>
                <a:gd name="connsiteX0-457" fmla="*/ 1883165 w 3951730"/>
                <a:gd name="connsiteY0-458" fmla="*/ 392070 h 3715832"/>
                <a:gd name="connsiteX1-459" fmla="*/ 14068 w 3951730"/>
                <a:gd name="connsiteY1-460" fmla="*/ 3385291 h 3715832"/>
                <a:gd name="connsiteX2-461" fmla="*/ 45450 w 3951730"/>
                <a:gd name="connsiteY2-462" fmla="*/ 2794448 h 3715832"/>
                <a:gd name="connsiteX3-463" fmla="*/ 1293945 w 3951730"/>
                <a:gd name="connsiteY3-464" fmla="*/ 915 h 3715832"/>
                <a:gd name="connsiteX4-465" fmla="*/ 2472385 w 3951730"/>
                <a:gd name="connsiteY4-466" fmla="*/ 915 h 3715832"/>
                <a:gd name="connsiteX5-467" fmla="*/ 3694856 w 3951730"/>
                <a:gd name="connsiteY5-468" fmla="*/ 2539197 h 3715832"/>
                <a:gd name="connsiteX6-469" fmla="*/ 3951730 w 3951730"/>
                <a:gd name="connsiteY6-470" fmla="*/ 2539197 h 3715832"/>
                <a:gd name="connsiteX7-471" fmla="*/ 3101657 w 3951730"/>
                <a:gd name="connsiteY7-472" fmla="*/ 3693794 h 3715832"/>
                <a:gd name="connsiteX8-473" fmla="*/ 2259542 w 3951730"/>
                <a:gd name="connsiteY8-474" fmla="*/ 2539197 h 3715832"/>
                <a:gd name="connsiteX9-475" fmla="*/ 2516417 w 3951730"/>
                <a:gd name="connsiteY9-476" fmla="*/ 2539197 h 3715832"/>
                <a:gd name="connsiteX10-477" fmla="*/ 1293946 w 3951730"/>
                <a:gd name="connsiteY10-478" fmla="*/ 915 h 3715832"/>
                <a:gd name="connsiteX0-479" fmla="*/ 3101657 w 3951730"/>
                <a:gd name="connsiteY0-480" fmla="*/ 3715832 h 3715832"/>
                <a:gd name="connsiteX1-481" fmla="*/ 2259542 w 3951730"/>
                <a:gd name="connsiteY1-482" fmla="*/ 2539197 h 3715832"/>
                <a:gd name="connsiteX2-483" fmla="*/ 2516417 w 3951730"/>
                <a:gd name="connsiteY2-484" fmla="*/ 2539197 h 3715832"/>
                <a:gd name="connsiteX3-485" fmla="*/ 1293946 w 3951730"/>
                <a:gd name="connsiteY3-486" fmla="*/ 915 h 3715832"/>
                <a:gd name="connsiteX4-487" fmla="*/ 2472385 w 3951730"/>
                <a:gd name="connsiteY4-488" fmla="*/ 915 h 3715832"/>
                <a:gd name="connsiteX5-489" fmla="*/ 3694856 w 3951730"/>
                <a:gd name="connsiteY5-490" fmla="*/ 2539197 h 3715832"/>
                <a:gd name="connsiteX6-491" fmla="*/ 3951730 w 3951730"/>
                <a:gd name="connsiteY6-492" fmla="*/ 2539197 h 3715832"/>
                <a:gd name="connsiteX7-493" fmla="*/ 3101657 w 3951730"/>
                <a:gd name="connsiteY7-494" fmla="*/ 3715832 h 3715832"/>
                <a:gd name="connsiteX0-495" fmla="*/ 1883165 w 3951730"/>
                <a:gd name="connsiteY0-496" fmla="*/ 392070 h 3715832"/>
                <a:gd name="connsiteX1-497" fmla="*/ 0 w 3951730"/>
                <a:gd name="connsiteY1-498" fmla="*/ 3343088 h 3715832"/>
                <a:gd name="connsiteX2-499" fmla="*/ 31382 w 3951730"/>
                <a:gd name="connsiteY2-500" fmla="*/ 3385291 h 3715832"/>
                <a:gd name="connsiteX3-501" fmla="*/ 144163 w 3951730"/>
                <a:gd name="connsiteY3-502" fmla="*/ 1987108 h 3715832"/>
                <a:gd name="connsiteX4-503" fmla="*/ 1883164 w 3951730"/>
                <a:gd name="connsiteY4-504" fmla="*/ 392070 h 3715832"/>
                <a:gd name="connsiteX5-505" fmla="*/ 1883165 w 3951730"/>
                <a:gd name="connsiteY5-506" fmla="*/ 392070 h 3715832"/>
                <a:gd name="connsiteX0-507" fmla="*/ 1883165 w 3951730"/>
                <a:gd name="connsiteY0-508" fmla="*/ 392070 h 3715832"/>
                <a:gd name="connsiteX1-509" fmla="*/ 14068 w 3951730"/>
                <a:gd name="connsiteY1-510" fmla="*/ 3385291 h 3715832"/>
                <a:gd name="connsiteX2-511" fmla="*/ 45450 w 3951730"/>
                <a:gd name="connsiteY2-512" fmla="*/ 2794448 h 3715832"/>
                <a:gd name="connsiteX3-513" fmla="*/ 1293945 w 3951730"/>
                <a:gd name="connsiteY3-514" fmla="*/ 915 h 3715832"/>
                <a:gd name="connsiteX4-515" fmla="*/ 2472385 w 3951730"/>
                <a:gd name="connsiteY4-516" fmla="*/ 915 h 3715832"/>
                <a:gd name="connsiteX5-517" fmla="*/ 3694856 w 3951730"/>
                <a:gd name="connsiteY5-518" fmla="*/ 2539197 h 3715832"/>
                <a:gd name="connsiteX6-519" fmla="*/ 3951730 w 3951730"/>
                <a:gd name="connsiteY6-520" fmla="*/ 2539197 h 3715832"/>
                <a:gd name="connsiteX7-521" fmla="*/ 3101657 w 3951730"/>
                <a:gd name="connsiteY7-522" fmla="*/ 3693794 h 3715832"/>
                <a:gd name="connsiteX8-523" fmla="*/ 2259542 w 3951730"/>
                <a:gd name="connsiteY8-524" fmla="*/ 2539197 h 3715832"/>
                <a:gd name="connsiteX9-525" fmla="*/ 2516417 w 3951730"/>
                <a:gd name="connsiteY9-526" fmla="*/ 2539197 h 3715832"/>
                <a:gd name="connsiteX10-527" fmla="*/ 1293946 w 3951730"/>
                <a:gd name="connsiteY10-528" fmla="*/ 915 h 3715832"/>
                <a:gd name="connsiteX0-529" fmla="*/ 3101657 w 3951730"/>
                <a:gd name="connsiteY0-530" fmla="*/ 3715832 h 3715832"/>
                <a:gd name="connsiteX1-531" fmla="*/ 2259542 w 3951730"/>
                <a:gd name="connsiteY1-532" fmla="*/ 2539197 h 3715832"/>
                <a:gd name="connsiteX2-533" fmla="*/ 2516417 w 3951730"/>
                <a:gd name="connsiteY2-534" fmla="*/ 2539197 h 3715832"/>
                <a:gd name="connsiteX3-535" fmla="*/ 1293946 w 3951730"/>
                <a:gd name="connsiteY3-536" fmla="*/ 915 h 3715832"/>
                <a:gd name="connsiteX4-537" fmla="*/ 2472385 w 3951730"/>
                <a:gd name="connsiteY4-538" fmla="*/ 915 h 3715832"/>
                <a:gd name="connsiteX5-539" fmla="*/ 3694856 w 3951730"/>
                <a:gd name="connsiteY5-540" fmla="*/ 2539197 h 3715832"/>
                <a:gd name="connsiteX6-541" fmla="*/ 3951730 w 3951730"/>
                <a:gd name="connsiteY6-542" fmla="*/ 2539197 h 3715832"/>
                <a:gd name="connsiteX7-543" fmla="*/ 3101657 w 3951730"/>
                <a:gd name="connsiteY7-544" fmla="*/ 3715832 h 3715832"/>
                <a:gd name="connsiteX0-545" fmla="*/ 1883165 w 3951730"/>
                <a:gd name="connsiteY0-546" fmla="*/ 392070 h 3715832"/>
                <a:gd name="connsiteX1-547" fmla="*/ 0 w 3951730"/>
                <a:gd name="connsiteY1-548" fmla="*/ 3343088 h 3715832"/>
                <a:gd name="connsiteX2-549" fmla="*/ 31382 w 3951730"/>
                <a:gd name="connsiteY2-550" fmla="*/ 3385291 h 3715832"/>
                <a:gd name="connsiteX3-551" fmla="*/ 144163 w 3951730"/>
                <a:gd name="connsiteY3-552" fmla="*/ 1987108 h 3715832"/>
                <a:gd name="connsiteX4-553" fmla="*/ 1883164 w 3951730"/>
                <a:gd name="connsiteY4-554" fmla="*/ 392070 h 3715832"/>
                <a:gd name="connsiteX5-555" fmla="*/ 1883165 w 3951730"/>
                <a:gd name="connsiteY5-556" fmla="*/ 392070 h 3715832"/>
                <a:gd name="connsiteX0-557" fmla="*/ 14068 w 3951730"/>
                <a:gd name="connsiteY0-558" fmla="*/ 3385291 h 3715832"/>
                <a:gd name="connsiteX1-559" fmla="*/ 45450 w 3951730"/>
                <a:gd name="connsiteY1-560" fmla="*/ 2794448 h 3715832"/>
                <a:gd name="connsiteX2-561" fmla="*/ 1293945 w 3951730"/>
                <a:gd name="connsiteY2-562" fmla="*/ 915 h 3715832"/>
                <a:gd name="connsiteX3-563" fmla="*/ 2472385 w 3951730"/>
                <a:gd name="connsiteY3-564" fmla="*/ 915 h 3715832"/>
                <a:gd name="connsiteX4-565" fmla="*/ 3694856 w 3951730"/>
                <a:gd name="connsiteY4-566" fmla="*/ 2539197 h 3715832"/>
                <a:gd name="connsiteX5-567" fmla="*/ 3951730 w 3951730"/>
                <a:gd name="connsiteY5-568" fmla="*/ 2539197 h 3715832"/>
                <a:gd name="connsiteX6-569" fmla="*/ 3101657 w 3951730"/>
                <a:gd name="connsiteY6-570" fmla="*/ 3693794 h 3715832"/>
                <a:gd name="connsiteX7-571" fmla="*/ 2259542 w 3951730"/>
                <a:gd name="connsiteY7-572" fmla="*/ 2539197 h 3715832"/>
                <a:gd name="connsiteX8-573" fmla="*/ 2516417 w 3951730"/>
                <a:gd name="connsiteY8-574" fmla="*/ 2539197 h 3715832"/>
                <a:gd name="connsiteX9-575" fmla="*/ 1293946 w 3951730"/>
                <a:gd name="connsiteY9-576" fmla="*/ 915 h 37158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 ang="0">
                  <a:pos x="connsiteX7-27" y="connsiteY7-28"/>
                </a:cxn>
                <a:cxn ang="0">
                  <a:pos x="connsiteX8-73" y="connsiteY8-74"/>
                </a:cxn>
                <a:cxn ang="0">
                  <a:pos x="connsiteX9-75" y="connsiteY9-76"/>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12" name="TextBox 13"/>
            <p:cNvSpPr txBox="1">
              <a:spLocks noChangeArrowheads="1"/>
            </p:cNvSpPr>
            <p:nvPr/>
          </p:nvSpPr>
          <p:spPr bwMode="auto">
            <a:xfrm rot="2635062">
              <a:off x="5459859" y="4377004"/>
              <a:ext cx="1279124" cy="436785"/>
            </a:xfrm>
            <a:prstGeom prst="rect">
              <a:avLst/>
            </a:prstGeom>
            <a:grpFill/>
            <a:ln w="9525">
              <a:noFill/>
              <a:miter lim="800000"/>
            </a:ln>
          </p:spPr>
          <p:txBody>
            <a:bodyPr>
              <a:spAutoFit/>
            </a:bodyPr>
            <a:lstStyle/>
            <a:p>
              <a:r>
                <a:rPr lang="zh-CN" altLang="en-US" dirty="0">
                  <a:solidFill>
                    <a:schemeClr val="bg1"/>
                  </a:solidFill>
                  <a:latin typeface="微软雅黑" panose="020B0503020204020204" pitchFamily="34" charset="-122"/>
                  <a:ea typeface="微软雅黑" panose="020B0503020204020204" pitchFamily="34" charset="-122"/>
                </a:rPr>
                <a:t>烟尘监测</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8" name="TextBox 17"/>
          <p:cNvSpPr txBox="1"/>
          <p:nvPr/>
        </p:nvSpPr>
        <p:spPr bwMode="auto">
          <a:xfrm>
            <a:off x="643176" y="1517490"/>
            <a:ext cx="1537398" cy="807443"/>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通过对重要环保设备添加视频监控方式，减少监管盲区。</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9" name="组合 27"/>
          <p:cNvGrpSpPr/>
          <p:nvPr/>
        </p:nvGrpSpPr>
        <p:grpSpPr>
          <a:xfrm>
            <a:off x="4608248" y="1497889"/>
            <a:ext cx="1823090" cy="1866677"/>
            <a:chOff x="5451959" y="1619880"/>
            <a:chExt cx="1929267" cy="2207596"/>
          </a:xfrm>
          <a:solidFill>
            <a:srgbClr val="007E3D"/>
          </a:solidFill>
        </p:grpSpPr>
        <p:sp>
          <p:nvSpPr>
            <p:cNvPr id="20" name="上弧形箭头 2"/>
            <p:cNvSpPr/>
            <p:nvPr/>
          </p:nvSpPr>
          <p:spPr bwMode="auto">
            <a:xfrm rot="1770200" flipH="1">
              <a:off x="5451959"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1" fmla="*/ 1851783 w 3960440"/>
                <a:gd name="connsiteY0-2" fmla="*/ 391155 h 3384376"/>
                <a:gd name="connsiteX1-3" fmla="*/ 1178440 w 3960440"/>
                <a:gd name="connsiteY1-4" fmla="*/ 3384376 h 3384376"/>
                <a:gd name="connsiteX2-5" fmla="*/ 0 w 3960440"/>
                <a:gd name="connsiteY2-6" fmla="*/ 3384376 h 3384376"/>
                <a:gd name="connsiteX3-7" fmla="*/ 112781 w 3960440"/>
                <a:gd name="connsiteY3-8" fmla="*/ 1986193 h 3384376"/>
                <a:gd name="connsiteX4-9" fmla="*/ 1851782 w 3960440"/>
                <a:gd name="connsiteY4-10" fmla="*/ 391155 h 3384376"/>
                <a:gd name="connsiteX5-11" fmla="*/ 1851783 w 3960440"/>
                <a:gd name="connsiteY5-12" fmla="*/ 391155 h 3384376"/>
                <a:gd name="connsiteX0-13" fmla="*/ 1851783 w 3960440"/>
                <a:gd name="connsiteY0-14" fmla="*/ 391155 h 3384376"/>
                <a:gd name="connsiteX1-15" fmla="*/ 1178440 w 3960440"/>
                <a:gd name="connsiteY1-16" fmla="*/ 3384376 h 3384376"/>
                <a:gd name="connsiteX2-17" fmla="*/ 0 w 3960440"/>
                <a:gd name="connsiteY2-18" fmla="*/ 3384376 h 3384376"/>
                <a:gd name="connsiteX3-19" fmla="*/ 1262563 w 3960440"/>
                <a:gd name="connsiteY3-20" fmla="*/ 0 h 3384376"/>
                <a:gd name="connsiteX4-21" fmla="*/ 2441003 w 3960440"/>
                <a:gd name="connsiteY4-22" fmla="*/ 0 h 3384376"/>
                <a:gd name="connsiteX5-23" fmla="*/ 3663474 w 3960440"/>
                <a:gd name="connsiteY5-24" fmla="*/ 2538282 h 3384376"/>
                <a:gd name="connsiteX6-25" fmla="*/ 3920348 w 3960440"/>
                <a:gd name="connsiteY6-26" fmla="*/ 2538282 h 3384376"/>
                <a:gd name="connsiteX7-27" fmla="*/ 3114346 w 3960440"/>
                <a:gd name="connsiteY7-28"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29" fmla="*/ 3131660 w 3937662"/>
                <a:gd name="connsiteY0-30" fmla="*/ 3385291 h 3385291"/>
                <a:gd name="connsiteX1-31" fmla="*/ 2245474 w 3937662"/>
                <a:gd name="connsiteY1-32" fmla="*/ 2539197 h 3385291"/>
                <a:gd name="connsiteX2-33" fmla="*/ 2502349 w 3937662"/>
                <a:gd name="connsiteY2-34" fmla="*/ 2539197 h 3385291"/>
                <a:gd name="connsiteX3-35" fmla="*/ 1279878 w 3937662"/>
                <a:gd name="connsiteY3-36" fmla="*/ 915 h 3385291"/>
                <a:gd name="connsiteX4-37" fmla="*/ 2458317 w 3937662"/>
                <a:gd name="connsiteY4-38" fmla="*/ 915 h 3385291"/>
                <a:gd name="connsiteX5-39" fmla="*/ 3680788 w 3937662"/>
                <a:gd name="connsiteY5-40" fmla="*/ 2539197 h 3385291"/>
                <a:gd name="connsiteX6-41" fmla="*/ 3937662 w 3937662"/>
                <a:gd name="connsiteY6-42" fmla="*/ 2539197 h 3385291"/>
                <a:gd name="connsiteX7-43" fmla="*/ 3131660 w 3937662"/>
                <a:gd name="connsiteY7-44" fmla="*/ 3385291 h 3385291"/>
                <a:gd name="connsiteX0-45" fmla="*/ 1869097 w 3937662"/>
                <a:gd name="connsiteY0-46" fmla="*/ 392070 h 3385291"/>
                <a:gd name="connsiteX1-47" fmla="*/ 1195754 w 3937662"/>
                <a:gd name="connsiteY1-48" fmla="*/ 3385291 h 3385291"/>
                <a:gd name="connsiteX2-49" fmla="*/ 17314 w 3937662"/>
                <a:gd name="connsiteY2-50" fmla="*/ 3385291 h 3385291"/>
                <a:gd name="connsiteX3-51" fmla="*/ 130095 w 3937662"/>
                <a:gd name="connsiteY3-52" fmla="*/ 1987108 h 3385291"/>
                <a:gd name="connsiteX4-53" fmla="*/ 1869096 w 3937662"/>
                <a:gd name="connsiteY4-54" fmla="*/ 392070 h 3385291"/>
                <a:gd name="connsiteX5-55" fmla="*/ 1869097 w 3937662"/>
                <a:gd name="connsiteY5-56" fmla="*/ 392070 h 3385291"/>
                <a:gd name="connsiteX0-57" fmla="*/ 1869097 w 3937662"/>
                <a:gd name="connsiteY0-58" fmla="*/ 392070 h 3385291"/>
                <a:gd name="connsiteX1-59" fmla="*/ 0 w 3937662"/>
                <a:gd name="connsiteY1-60" fmla="*/ 3385291 h 3385291"/>
                <a:gd name="connsiteX2-61" fmla="*/ 17314 w 3937662"/>
                <a:gd name="connsiteY2-62" fmla="*/ 3385291 h 3385291"/>
                <a:gd name="connsiteX3-63" fmla="*/ 1279877 w 3937662"/>
                <a:gd name="connsiteY3-64" fmla="*/ 915 h 3385291"/>
                <a:gd name="connsiteX4-65" fmla="*/ 2458317 w 3937662"/>
                <a:gd name="connsiteY4-66" fmla="*/ 915 h 3385291"/>
                <a:gd name="connsiteX5-67" fmla="*/ 3680788 w 3937662"/>
                <a:gd name="connsiteY5-68" fmla="*/ 2539197 h 3385291"/>
                <a:gd name="connsiteX6-69" fmla="*/ 3937662 w 3937662"/>
                <a:gd name="connsiteY6-70" fmla="*/ 2539197 h 3385291"/>
                <a:gd name="connsiteX7-71" fmla="*/ 3131660 w 3937662"/>
                <a:gd name="connsiteY7-72" fmla="*/ 3385291 h 3385291"/>
                <a:gd name="connsiteX8-73" fmla="*/ 2245474 w 3937662"/>
                <a:gd name="connsiteY8-74" fmla="*/ 2539197 h 3385291"/>
                <a:gd name="connsiteX9-75" fmla="*/ 2502349 w 3937662"/>
                <a:gd name="connsiteY9-76" fmla="*/ 2539197 h 3385291"/>
                <a:gd name="connsiteX10-77" fmla="*/ 1279878 w 3937662"/>
                <a:gd name="connsiteY10-78" fmla="*/ 915 h 3385291"/>
                <a:gd name="connsiteX0-79" fmla="*/ 3145728 w 3951730"/>
                <a:gd name="connsiteY0-80" fmla="*/ 3385291 h 3385291"/>
                <a:gd name="connsiteX1-81" fmla="*/ 2259542 w 3951730"/>
                <a:gd name="connsiteY1-82" fmla="*/ 2539197 h 3385291"/>
                <a:gd name="connsiteX2-83" fmla="*/ 2516417 w 3951730"/>
                <a:gd name="connsiteY2-84" fmla="*/ 2539197 h 3385291"/>
                <a:gd name="connsiteX3-85" fmla="*/ 1293946 w 3951730"/>
                <a:gd name="connsiteY3-86" fmla="*/ 915 h 3385291"/>
                <a:gd name="connsiteX4-87" fmla="*/ 2472385 w 3951730"/>
                <a:gd name="connsiteY4-88" fmla="*/ 915 h 3385291"/>
                <a:gd name="connsiteX5-89" fmla="*/ 3694856 w 3951730"/>
                <a:gd name="connsiteY5-90" fmla="*/ 2539197 h 3385291"/>
                <a:gd name="connsiteX6-91" fmla="*/ 3951730 w 3951730"/>
                <a:gd name="connsiteY6-92" fmla="*/ 2539197 h 3385291"/>
                <a:gd name="connsiteX7-93" fmla="*/ 3145728 w 3951730"/>
                <a:gd name="connsiteY7-94" fmla="*/ 3385291 h 3385291"/>
                <a:gd name="connsiteX0-95" fmla="*/ 1883165 w 3951730"/>
                <a:gd name="connsiteY0-96" fmla="*/ 392070 h 3385291"/>
                <a:gd name="connsiteX1-97" fmla="*/ 0 w 3951730"/>
                <a:gd name="connsiteY1-98" fmla="*/ 3343088 h 3385291"/>
                <a:gd name="connsiteX2-99" fmla="*/ 31382 w 3951730"/>
                <a:gd name="connsiteY2-100" fmla="*/ 3385291 h 3385291"/>
                <a:gd name="connsiteX3-101" fmla="*/ 144163 w 3951730"/>
                <a:gd name="connsiteY3-102" fmla="*/ 1987108 h 3385291"/>
                <a:gd name="connsiteX4-103" fmla="*/ 1883164 w 3951730"/>
                <a:gd name="connsiteY4-104" fmla="*/ 392070 h 3385291"/>
                <a:gd name="connsiteX5-105" fmla="*/ 1883165 w 3951730"/>
                <a:gd name="connsiteY5-106" fmla="*/ 392070 h 3385291"/>
                <a:gd name="connsiteX0-107" fmla="*/ 1883165 w 3951730"/>
                <a:gd name="connsiteY0-108" fmla="*/ 392070 h 3385291"/>
                <a:gd name="connsiteX1-109" fmla="*/ 14068 w 3951730"/>
                <a:gd name="connsiteY1-110" fmla="*/ 3385291 h 3385291"/>
                <a:gd name="connsiteX2-111" fmla="*/ 31382 w 3951730"/>
                <a:gd name="connsiteY2-112" fmla="*/ 3385291 h 3385291"/>
                <a:gd name="connsiteX3-113" fmla="*/ 1293945 w 3951730"/>
                <a:gd name="connsiteY3-114" fmla="*/ 915 h 3385291"/>
                <a:gd name="connsiteX4-115" fmla="*/ 2472385 w 3951730"/>
                <a:gd name="connsiteY4-116" fmla="*/ 915 h 3385291"/>
                <a:gd name="connsiteX5-117" fmla="*/ 3694856 w 3951730"/>
                <a:gd name="connsiteY5-118" fmla="*/ 2539197 h 3385291"/>
                <a:gd name="connsiteX6-119" fmla="*/ 3951730 w 3951730"/>
                <a:gd name="connsiteY6-120" fmla="*/ 2539197 h 3385291"/>
                <a:gd name="connsiteX7-121" fmla="*/ 3145728 w 3951730"/>
                <a:gd name="connsiteY7-122" fmla="*/ 3385291 h 3385291"/>
                <a:gd name="connsiteX8-123" fmla="*/ 2259542 w 3951730"/>
                <a:gd name="connsiteY8-124" fmla="*/ 2539197 h 3385291"/>
                <a:gd name="connsiteX9-125" fmla="*/ 2516417 w 3951730"/>
                <a:gd name="connsiteY9-126" fmla="*/ 2539197 h 3385291"/>
                <a:gd name="connsiteX10-127" fmla="*/ 1293946 w 3951730"/>
                <a:gd name="connsiteY10-128" fmla="*/ 915 h 3385291"/>
                <a:gd name="connsiteX0-129" fmla="*/ 3145728 w 3951730"/>
                <a:gd name="connsiteY0-130" fmla="*/ 3385291 h 3385291"/>
                <a:gd name="connsiteX1-131" fmla="*/ 2259542 w 3951730"/>
                <a:gd name="connsiteY1-132" fmla="*/ 2539197 h 3385291"/>
                <a:gd name="connsiteX2-133" fmla="*/ 2516417 w 3951730"/>
                <a:gd name="connsiteY2-134" fmla="*/ 2539197 h 3385291"/>
                <a:gd name="connsiteX3-135" fmla="*/ 1293946 w 3951730"/>
                <a:gd name="connsiteY3-136" fmla="*/ 915 h 3385291"/>
                <a:gd name="connsiteX4-137" fmla="*/ 2472385 w 3951730"/>
                <a:gd name="connsiteY4-138" fmla="*/ 915 h 3385291"/>
                <a:gd name="connsiteX5-139" fmla="*/ 3694856 w 3951730"/>
                <a:gd name="connsiteY5-140" fmla="*/ 2539197 h 3385291"/>
                <a:gd name="connsiteX6-141" fmla="*/ 3951730 w 3951730"/>
                <a:gd name="connsiteY6-142" fmla="*/ 2539197 h 3385291"/>
                <a:gd name="connsiteX7-143" fmla="*/ 3145728 w 3951730"/>
                <a:gd name="connsiteY7-144" fmla="*/ 3385291 h 3385291"/>
                <a:gd name="connsiteX0-145" fmla="*/ 1883165 w 3951730"/>
                <a:gd name="connsiteY0-146" fmla="*/ 392070 h 3385291"/>
                <a:gd name="connsiteX1-147" fmla="*/ 0 w 3951730"/>
                <a:gd name="connsiteY1-148" fmla="*/ 3343088 h 3385291"/>
                <a:gd name="connsiteX2-149" fmla="*/ 31382 w 3951730"/>
                <a:gd name="connsiteY2-150" fmla="*/ 3385291 h 3385291"/>
                <a:gd name="connsiteX3-151" fmla="*/ 144163 w 3951730"/>
                <a:gd name="connsiteY3-152" fmla="*/ 1987108 h 3385291"/>
                <a:gd name="connsiteX4-153" fmla="*/ 1883164 w 3951730"/>
                <a:gd name="connsiteY4-154" fmla="*/ 392070 h 3385291"/>
                <a:gd name="connsiteX5-155" fmla="*/ 1883165 w 3951730"/>
                <a:gd name="connsiteY5-156" fmla="*/ 392070 h 3385291"/>
                <a:gd name="connsiteX0-157" fmla="*/ 1883165 w 3951730"/>
                <a:gd name="connsiteY0-158" fmla="*/ 392070 h 3385291"/>
                <a:gd name="connsiteX1-159" fmla="*/ 14068 w 3951730"/>
                <a:gd name="connsiteY1-160" fmla="*/ 3385291 h 3385291"/>
                <a:gd name="connsiteX2-161" fmla="*/ 31382 w 3951730"/>
                <a:gd name="connsiteY2-162" fmla="*/ 3385291 h 3385291"/>
                <a:gd name="connsiteX3-163" fmla="*/ 1293945 w 3951730"/>
                <a:gd name="connsiteY3-164" fmla="*/ 915 h 3385291"/>
                <a:gd name="connsiteX4-165" fmla="*/ 2472385 w 3951730"/>
                <a:gd name="connsiteY4-166" fmla="*/ 915 h 3385291"/>
                <a:gd name="connsiteX5-167" fmla="*/ 3694856 w 3951730"/>
                <a:gd name="connsiteY5-168" fmla="*/ 2539197 h 3385291"/>
                <a:gd name="connsiteX6-169" fmla="*/ 3951730 w 3951730"/>
                <a:gd name="connsiteY6-170" fmla="*/ 2539197 h 3385291"/>
                <a:gd name="connsiteX7-171" fmla="*/ 3145728 w 3951730"/>
                <a:gd name="connsiteY7-172" fmla="*/ 3385291 h 3385291"/>
                <a:gd name="connsiteX8-173" fmla="*/ 2259542 w 3951730"/>
                <a:gd name="connsiteY8-174" fmla="*/ 2539197 h 3385291"/>
                <a:gd name="connsiteX9-175" fmla="*/ 2516417 w 3951730"/>
                <a:gd name="connsiteY9-176" fmla="*/ 2539197 h 3385291"/>
                <a:gd name="connsiteX10-177" fmla="*/ 1293946 w 3951730"/>
                <a:gd name="connsiteY10-178" fmla="*/ 915 h 3385291"/>
                <a:gd name="connsiteX0-179" fmla="*/ 3145728 w 3951730"/>
                <a:gd name="connsiteY0-180" fmla="*/ 3385291 h 3385291"/>
                <a:gd name="connsiteX1-181" fmla="*/ 2259542 w 3951730"/>
                <a:gd name="connsiteY1-182" fmla="*/ 2539197 h 3385291"/>
                <a:gd name="connsiteX2-183" fmla="*/ 2516417 w 3951730"/>
                <a:gd name="connsiteY2-184" fmla="*/ 2539197 h 3385291"/>
                <a:gd name="connsiteX3-185" fmla="*/ 1293946 w 3951730"/>
                <a:gd name="connsiteY3-186" fmla="*/ 915 h 3385291"/>
                <a:gd name="connsiteX4-187" fmla="*/ 2472385 w 3951730"/>
                <a:gd name="connsiteY4-188" fmla="*/ 915 h 3385291"/>
                <a:gd name="connsiteX5-189" fmla="*/ 3694856 w 3951730"/>
                <a:gd name="connsiteY5-190" fmla="*/ 2539197 h 3385291"/>
                <a:gd name="connsiteX6-191" fmla="*/ 3951730 w 3951730"/>
                <a:gd name="connsiteY6-192" fmla="*/ 2539197 h 3385291"/>
                <a:gd name="connsiteX7-193" fmla="*/ 3145728 w 3951730"/>
                <a:gd name="connsiteY7-194" fmla="*/ 3385291 h 3385291"/>
                <a:gd name="connsiteX0-195" fmla="*/ 1883165 w 3951730"/>
                <a:gd name="connsiteY0-196" fmla="*/ 392070 h 3385291"/>
                <a:gd name="connsiteX1-197" fmla="*/ 0 w 3951730"/>
                <a:gd name="connsiteY1-198" fmla="*/ 3343088 h 3385291"/>
                <a:gd name="connsiteX2-199" fmla="*/ 31382 w 3951730"/>
                <a:gd name="connsiteY2-200" fmla="*/ 3385291 h 3385291"/>
                <a:gd name="connsiteX3-201" fmla="*/ 144163 w 3951730"/>
                <a:gd name="connsiteY3-202" fmla="*/ 1987108 h 3385291"/>
                <a:gd name="connsiteX4-203" fmla="*/ 1883164 w 3951730"/>
                <a:gd name="connsiteY4-204" fmla="*/ 392070 h 3385291"/>
                <a:gd name="connsiteX5-205" fmla="*/ 1883165 w 3951730"/>
                <a:gd name="connsiteY5-206" fmla="*/ 392070 h 3385291"/>
                <a:gd name="connsiteX0-207" fmla="*/ 1883165 w 3951730"/>
                <a:gd name="connsiteY0-208" fmla="*/ 392070 h 3385291"/>
                <a:gd name="connsiteX1-209" fmla="*/ 14068 w 3951730"/>
                <a:gd name="connsiteY1-210" fmla="*/ 3385291 h 3385291"/>
                <a:gd name="connsiteX2-211" fmla="*/ 31382 w 3951730"/>
                <a:gd name="connsiteY2-212" fmla="*/ 3385291 h 3385291"/>
                <a:gd name="connsiteX3-213" fmla="*/ 1293945 w 3951730"/>
                <a:gd name="connsiteY3-214" fmla="*/ 915 h 3385291"/>
                <a:gd name="connsiteX4-215" fmla="*/ 2472385 w 3951730"/>
                <a:gd name="connsiteY4-216" fmla="*/ 915 h 3385291"/>
                <a:gd name="connsiteX5-217" fmla="*/ 3694856 w 3951730"/>
                <a:gd name="connsiteY5-218" fmla="*/ 2539197 h 3385291"/>
                <a:gd name="connsiteX6-219" fmla="*/ 3951730 w 3951730"/>
                <a:gd name="connsiteY6-220" fmla="*/ 2539197 h 3385291"/>
                <a:gd name="connsiteX7-221" fmla="*/ 3145728 w 3951730"/>
                <a:gd name="connsiteY7-222" fmla="*/ 3385291 h 3385291"/>
                <a:gd name="connsiteX8-223" fmla="*/ 2259542 w 3951730"/>
                <a:gd name="connsiteY8-224" fmla="*/ 2539197 h 3385291"/>
                <a:gd name="connsiteX9-225" fmla="*/ 2516417 w 3951730"/>
                <a:gd name="connsiteY9-226" fmla="*/ 2539197 h 3385291"/>
                <a:gd name="connsiteX10-227" fmla="*/ 1293946 w 3951730"/>
                <a:gd name="connsiteY10-228" fmla="*/ 915 h 3385291"/>
                <a:gd name="connsiteX0-229" fmla="*/ 3145728 w 3951730"/>
                <a:gd name="connsiteY0-230" fmla="*/ 3385291 h 3385291"/>
                <a:gd name="connsiteX1-231" fmla="*/ 2259542 w 3951730"/>
                <a:gd name="connsiteY1-232" fmla="*/ 2539197 h 3385291"/>
                <a:gd name="connsiteX2-233" fmla="*/ 2516417 w 3951730"/>
                <a:gd name="connsiteY2-234" fmla="*/ 2539197 h 3385291"/>
                <a:gd name="connsiteX3-235" fmla="*/ 1293946 w 3951730"/>
                <a:gd name="connsiteY3-236" fmla="*/ 915 h 3385291"/>
                <a:gd name="connsiteX4-237" fmla="*/ 2472385 w 3951730"/>
                <a:gd name="connsiteY4-238" fmla="*/ 915 h 3385291"/>
                <a:gd name="connsiteX5-239" fmla="*/ 3694856 w 3951730"/>
                <a:gd name="connsiteY5-240" fmla="*/ 2539197 h 3385291"/>
                <a:gd name="connsiteX6-241" fmla="*/ 3951730 w 3951730"/>
                <a:gd name="connsiteY6-242" fmla="*/ 2539197 h 3385291"/>
                <a:gd name="connsiteX7-243" fmla="*/ 3145728 w 3951730"/>
                <a:gd name="connsiteY7-244" fmla="*/ 3385291 h 3385291"/>
                <a:gd name="connsiteX0-245" fmla="*/ 1883165 w 3951730"/>
                <a:gd name="connsiteY0-246" fmla="*/ 392070 h 3385291"/>
                <a:gd name="connsiteX1-247" fmla="*/ 0 w 3951730"/>
                <a:gd name="connsiteY1-248" fmla="*/ 3343088 h 3385291"/>
                <a:gd name="connsiteX2-249" fmla="*/ 31382 w 3951730"/>
                <a:gd name="connsiteY2-250" fmla="*/ 3385291 h 3385291"/>
                <a:gd name="connsiteX3-251" fmla="*/ 144163 w 3951730"/>
                <a:gd name="connsiteY3-252" fmla="*/ 1987108 h 3385291"/>
                <a:gd name="connsiteX4-253" fmla="*/ 1883164 w 3951730"/>
                <a:gd name="connsiteY4-254" fmla="*/ 392070 h 3385291"/>
                <a:gd name="connsiteX5-255" fmla="*/ 1883165 w 3951730"/>
                <a:gd name="connsiteY5-256" fmla="*/ 392070 h 3385291"/>
                <a:gd name="connsiteX0-257" fmla="*/ 1883165 w 3951730"/>
                <a:gd name="connsiteY0-258" fmla="*/ 392070 h 3385291"/>
                <a:gd name="connsiteX1-259" fmla="*/ 14068 w 3951730"/>
                <a:gd name="connsiteY1-260" fmla="*/ 3385291 h 3385291"/>
                <a:gd name="connsiteX2-261" fmla="*/ 31382 w 3951730"/>
                <a:gd name="connsiteY2-262" fmla="*/ 3385291 h 3385291"/>
                <a:gd name="connsiteX3-263" fmla="*/ 1293945 w 3951730"/>
                <a:gd name="connsiteY3-264" fmla="*/ 915 h 3385291"/>
                <a:gd name="connsiteX4-265" fmla="*/ 2472385 w 3951730"/>
                <a:gd name="connsiteY4-266" fmla="*/ 915 h 3385291"/>
                <a:gd name="connsiteX5-267" fmla="*/ 3694856 w 3951730"/>
                <a:gd name="connsiteY5-268" fmla="*/ 2539197 h 3385291"/>
                <a:gd name="connsiteX6-269" fmla="*/ 3951730 w 3951730"/>
                <a:gd name="connsiteY6-270" fmla="*/ 2539197 h 3385291"/>
                <a:gd name="connsiteX7-271" fmla="*/ 3145728 w 3951730"/>
                <a:gd name="connsiteY7-272" fmla="*/ 3385291 h 3385291"/>
                <a:gd name="connsiteX8-273" fmla="*/ 2259542 w 3951730"/>
                <a:gd name="connsiteY8-274" fmla="*/ 2539197 h 3385291"/>
                <a:gd name="connsiteX9-275" fmla="*/ 2516417 w 3951730"/>
                <a:gd name="connsiteY9-276" fmla="*/ 2539197 h 3385291"/>
                <a:gd name="connsiteX10-277" fmla="*/ 1293946 w 3951730"/>
                <a:gd name="connsiteY10-278" fmla="*/ 915 h 3385291"/>
                <a:gd name="connsiteX0-279" fmla="*/ 3145728 w 3951730"/>
                <a:gd name="connsiteY0-280" fmla="*/ 3385291 h 3385291"/>
                <a:gd name="connsiteX1-281" fmla="*/ 2259542 w 3951730"/>
                <a:gd name="connsiteY1-282" fmla="*/ 2539197 h 3385291"/>
                <a:gd name="connsiteX2-283" fmla="*/ 2516417 w 3951730"/>
                <a:gd name="connsiteY2-284" fmla="*/ 2539197 h 3385291"/>
                <a:gd name="connsiteX3-285" fmla="*/ 1293946 w 3951730"/>
                <a:gd name="connsiteY3-286" fmla="*/ 915 h 3385291"/>
                <a:gd name="connsiteX4-287" fmla="*/ 2472385 w 3951730"/>
                <a:gd name="connsiteY4-288" fmla="*/ 915 h 3385291"/>
                <a:gd name="connsiteX5-289" fmla="*/ 3694856 w 3951730"/>
                <a:gd name="connsiteY5-290" fmla="*/ 2539197 h 3385291"/>
                <a:gd name="connsiteX6-291" fmla="*/ 3951730 w 3951730"/>
                <a:gd name="connsiteY6-292" fmla="*/ 2539197 h 3385291"/>
                <a:gd name="connsiteX7-293" fmla="*/ 3145728 w 3951730"/>
                <a:gd name="connsiteY7-294" fmla="*/ 3385291 h 3385291"/>
                <a:gd name="connsiteX0-295" fmla="*/ 1883165 w 3951730"/>
                <a:gd name="connsiteY0-296" fmla="*/ 392070 h 3385291"/>
                <a:gd name="connsiteX1-297" fmla="*/ 0 w 3951730"/>
                <a:gd name="connsiteY1-298" fmla="*/ 3343088 h 3385291"/>
                <a:gd name="connsiteX2-299" fmla="*/ 31382 w 3951730"/>
                <a:gd name="connsiteY2-300" fmla="*/ 3385291 h 3385291"/>
                <a:gd name="connsiteX3-301" fmla="*/ 144163 w 3951730"/>
                <a:gd name="connsiteY3-302" fmla="*/ 1987108 h 3385291"/>
                <a:gd name="connsiteX4-303" fmla="*/ 1883164 w 3951730"/>
                <a:gd name="connsiteY4-304" fmla="*/ 392070 h 3385291"/>
                <a:gd name="connsiteX5-305" fmla="*/ 1883165 w 3951730"/>
                <a:gd name="connsiteY5-306" fmla="*/ 392070 h 3385291"/>
                <a:gd name="connsiteX0-307" fmla="*/ 1883165 w 3951730"/>
                <a:gd name="connsiteY0-308" fmla="*/ 392070 h 3385291"/>
                <a:gd name="connsiteX1-309" fmla="*/ 14068 w 3951730"/>
                <a:gd name="connsiteY1-310" fmla="*/ 3385291 h 3385291"/>
                <a:gd name="connsiteX2-311" fmla="*/ 45450 w 3951730"/>
                <a:gd name="connsiteY2-312" fmla="*/ 2794448 h 3385291"/>
                <a:gd name="connsiteX3-313" fmla="*/ 1293945 w 3951730"/>
                <a:gd name="connsiteY3-314" fmla="*/ 915 h 3385291"/>
                <a:gd name="connsiteX4-315" fmla="*/ 2472385 w 3951730"/>
                <a:gd name="connsiteY4-316" fmla="*/ 915 h 3385291"/>
                <a:gd name="connsiteX5-317" fmla="*/ 3694856 w 3951730"/>
                <a:gd name="connsiteY5-318" fmla="*/ 2539197 h 3385291"/>
                <a:gd name="connsiteX6-319" fmla="*/ 3951730 w 3951730"/>
                <a:gd name="connsiteY6-320" fmla="*/ 2539197 h 3385291"/>
                <a:gd name="connsiteX7-321" fmla="*/ 3145728 w 3951730"/>
                <a:gd name="connsiteY7-322" fmla="*/ 3385291 h 3385291"/>
                <a:gd name="connsiteX8-323" fmla="*/ 2259542 w 3951730"/>
                <a:gd name="connsiteY8-324" fmla="*/ 2539197 h 3385291"/>
                <a:gd name="connsiteX9-325" fmla="*/ 2516417 w 3951730"/>
                <a:gd name="connsiteY9-326" fmla="*/ 2539197 h 3385291"/>
                <a:gd name="connsiteX10-327" fmla="*/ 1293946 w 3951730"/>
                <a:gd name="connsiteY10-328" fmla="*/ 915 h 3385291"/>
                <a:gd name="connsiteX0-329" fmla="*/ 3145728 w 3951730"/>
                <a:gd name="connsiteY0-330" fmla="*/ 3385291 h 3385291"/>
                <a:gd name="connsiteX1-331" fmla="*/ 2259542 w 3951730"/>
                <a:gd name="connsiteY1-332" fmla="*/ 2539197 h 3385291"/>
                <a:gd name="connsiteX2-333" fmla="*/ 2516417 w 3951730"/>
                <a:gd name="connsiteY2-334" fmla="*/ 2539197 h 3385291"/>
                <a:gd name="connsiteX3-335" fmla="*/ 1293946 w 3951730"/>
                <a:gd name="connsiteY3-336" fmla="*/ 915 h 3385291"/>
                <a:gd name="connsiteX4-337" fmla="*/ 2472385 w 3951730"/>
                <a:gd name="connsiteY4-338" fmla="*/ 915 h 3385291"/>
                <a:gd name="connsiteX5-339" fmla="*/ 3694856 w 3951730"/>
                <a:gd name="connsiteY5-340" fmla="*/ 2539197 h 3385291"/>
                <a:gd name="connsiteX6-341" fmla="*/ 3951730 w 3951730"/>
                <a:gd name="connsiteY6-342" fmla="*/ 2539197 h 3385291"/>
                <a:gd name="connsiteX7-343" fmla="*/ 3145728 w 3951730"/>
                <a:gd name="connsiteY7-344" fmla="*/ 3385291 h 3385291"/>
                <a:gd name="connsiteX0-345" fmla="*/ 1883165 w 3951730"/>
                <a:gd name="connsiteY0-346" fmla="*/ 392070 h 3385291"/>
                <a:gd name="connsiteX1-347" fmla="*/ 0 w 3951730"/>
                <a:gd name="connsiteY1-348" fmla="*/ 3343088 h 3385291"/>
                <a:gd name="connsiteX2-349" fmla="*/ 31382 w 3951730"/>
                <a:gd name="connsiteY2-350" fmla="*/ 3385291 h 3385291"/>
                <a:gd name="connsiteX3-351" fmla="*/ 144163 w 3951730"/>
                <a:gd name="connsiteY3-352" fmla="*/ 1987108 h 3385291"/>
                <a:gd name="connsiteX4-353" fmla="*/ 1883164 w 3951730"/>
                <a:gd name="connsiteY4-354" fmla="*/ 392070 h 3385291"/>
                <a:gd name="connsiteX5-355" fmla="*/ 1883165 w 3951730"/>
                <a:gd name="connsiteY5-356" fmla="*/ 392070 h 3385291"/>
                <a:gd name="connsiteX0-357" fmla="*/ 1883165 w 3951730"/>
                <a:gd name="connsiteY0-358" fmla="*/ 392070 h 3385291"/>
                <a:gd name="connsiteX1-359" fmla="*/ 14068 w 3951730"/>
                <a:gd name="connsiteY1-360" fmla="*/ 3385291 h 3385291"/>
                <a:gd name="connsiteX2-361" fmla="*/ 45450 w 3951730"/>
                <a:gd name="connsiteY2-362" fmla="*/ 2794448 h 3385291"/>
                <a:gd name="connsiteX3-363" fmla="*/ 1293945 w 3951730"/>
                <a:gd name="connsiteY3-364" fmla="*/ 915 h 3385291"/>
                <a:gd name="connsiteX4-365" fmla="*/ 2472385 w 3951730"/>
                <a:gd name="connsiteY4-366" fmla="*/ 915 h 3385291"/>
                <a:gd name="connsiteX5-367" fmla="*/ 3694856 w 3951730"/>
                <a:gd name="connsiteY5-368" fmla="*/ 2539197 h 3385291"/>
                <a:gd name="connsiteX6-369" fmla="*/ 3951730 w 3951730"/>
                <a:gd name="connsiteY6-370" fmla="*/ 2539197 h 3385291"/>
                <a:gd name="connsiteX7-371" fmla="*/ 3145728 w 3951730"/>
                <a:gd name="connsiteY7-372" fmla="*/ 3385291 h 3385291"/>
                <a:gd name="connsiteX8-373" fmla="*/ 2259542 w 3951730"/>
                <a:gd name="connsiteY8-374" fmla="*/ 2539197 h 3385291"/>
                <a:gd name="connsiteX9-375" fmla="*/ 2516417 w 3951730"/>
                <a:gd name="connsiteY9-376" fmla="*/ 2539197 h 3385291"/>
                <a:gd name="connsiteX10-377" fmla="*/ 1293946 w 3951730"/>
                <a:gd name="connsiteY10-378" fmla="*/ 915 h 3385291"/>
                <a:gd name="connsiteX0-379" fmla="*/ 3145728 w 3951730"/>
                <a:gd name="connsiteY0-380" fmla="*/ 3385291 h 3693794"/>
                <a:gd name="connsiteX1-381" fmla="*/ 2259542 w 3951730"/>
                <a:gd name="connsiteY1-382" fmla="*/ 2539197 h 3693794"/>
                <a:gd name="connsiteX2-383" fmla="*/ 2516417 w 3951730"/>
                <a:gd name="connsiteY2-384" fmla="*/ 2539197 h 3693794"/>
                <a:gd name="connsiteX3-385" fmla="*/ 1293946 w 3951730"/>
                <a:gd name="connsiteY3-386" fmla="*/ 915 h 3693794"/>
                <a:gd name="connsiteX4-387" fmla="*/ 2472385 w 3951730"/>
                <a:gd name="connsiteY4-388" fmla="*/ 915 h 3693794"/>
                <a:gd name="connsiteX5-389" fmla="*/ 3694856 w 3951730"/>
                <a:gd name="connsiteY5-390" fmla="*/ 2539197 h 3693794"/>
                <a:gd name="connsiteX6-391" fmla="*/ 3951730 w 3951730"/>
                <a:gd name="connsiteY6-392" fmla="*/ 2539197 h 3693794"/>
                <a:gd name="connsiteX7-393" fmla="*/ 3145728 w 3951730"/>
                <a:gd name="connsiteY7-394" fmla="*/ 3385291 h 3693794"/>
                <a:gd name="connsiteX0-395" fmla="*/ 1883165 w 3951730"/>
                <a:gd name="connsiteY0-396" fmla="*/ 392070 h 3693794"/>
                <a:gd name="connsiteX1-397" fmla="*/ 0 w 3951730"/>
                <a:gd name="connsiteY1-398" fmla="*/ 3343088 h 3693794"/>
                <a:gd name="connsiteX2-399" fmla="*/ 31382 w 3951730"/>
                <a:gd name="connsiteY2-400" fmla="*/ 3385291 h 3693794"/>
                <a:gd name="connsiteX3-401" fmla="*/ 144163 w 3951730"/>
                <a:gd name="connsiteY3-402" fmla="*/ 1987108 h 3693794"/>
                <a:gd name="connsiteX4-403" fmla="*/ 1883164 w 3951730"/>
                <a:gd name="connsiteY4-404" fmla="*/ 392070 h 3693794"/>
                <a:gd name="connsiteX5-405" fmla="*/ 1883165 w 3951730"/>
                <a:gd name="connsiteY5-406" fmla="*/ 392070 h 3693794"/>
                <a:gd name="connsiteX0-407" fmla="*/ 1883165 w 3951730"/>
                <a:gd name="connsiteY0-408" fmla="*/ 392070 h 3693794"/>
                <a:gd name="connsiteX1-409" fmla="*/ 14068 w 3951730"/>
                <a:gd name="connsiteY1-410" fmla="*/ 3385291 h 3693794"/>
                <a:gd name="connsiteX2-411" fmla="*/ 45450 w 3951730"/>
                <a:gd name="connsiteY2-412" fmla="*/ 2794448 h 3693794"/>
                <a:gd name="connsiteX3-413" fmla="*/ 1293945 w 3951730"/>
                <a:gd name="connsiteY3-414" fmla="*/ 915 h 3693794"/>
                <a:gd name="connsiteX4-415" fmla="*/ 2472385 w 3951730"/>
                <a:gd name="connsiteY4-416" fmla="*/ 915 h 3693794"/>
                <a:gd name="connsiteX5-417" fmla="*/ 3694856 w 3951730"/>
                <a:gd name="connsiteY5-418" fmla="*/ 2539197 h 3693794"/>
                <a:gd name="connsiteX6-419" fmla="*/ 3951730 w 3951730"/>
                <a:gd name="connsiteY6-420" fmla="*/ 2539197 h 3693794"/>
                <a:gd name="connsiteX7-421" fmla="*/ 3101657 w 3951730"/>
                <a:gd name="connsiteY7-422" fmla="*/ 3693794 h 3693794"/>
                <a:gd name="connsiteX8-423" fmla="*/ 2259542 w 3951730"/>
                <a:gd name="connsiteY8-424" fmla="*/ 2539197 h 3693794"/>
                <a:gd name="connsiteX9-425" fmla="*/ 2516417 w 3951730"/>
                <a:gd name="connsiteY9-426" fmla="*/ 2539197 h 3693794"/>
                <a:gd name="connsiteX10-427" fmla="*/ 1293946 w 3951730"/>
                <a:gd name="connsiteY10-428" fmla="*/ 915 h 3693794"/>
                <a:gd name="connsiteX0-429" fmla="*/ 3101657 w 3951730"/>
                <a:gd name="connsiteY0-430" fmla="*/ 3715832 h 3715832"/>
                <a:gd name="connsiteX1-431" fmla="*/ 2259542 w 3951730"/>
                <a:gd name="connsiteY1-432" fmla="*/ 2539197 h 3715832"/>
                <a:gd name="connsiteX2-433" fmla="*/ 2516417 w 3951730"/>
                <a:gd name="connsiteY2-434" fmla="*/ 2539197 h 3715832"/>
                <a:gd name="connsiteX3-435" fmla="*/ 1293946 w 3951730"/>
                <a:gd name="connsiteY3-436" fmla="*/ 915 h 3715832"/>
                <a:gd name="connsiteX4-437" fmla="*/ 2472385 w 3951730"/>
                <a:gd name="connsiteY4-438" fmla="*/ 915 h 3715832"/>
                <a:gd name="connsiteX5-439" fmla="*/ 3694856 w 3951730"/>
                <a:gd name="connsiteY5-440" fmla="*/ 2539197 h 3715832"/>
                <a:gd name="connsiteX6-441" fmla="*/ 3951730 w 3951730"/>
                <a:gd name="connsiteY6-442" fmla="*/ 2539197 h 3715832"/>
                <a:gd name="connsiteX7-443" fmla="*/ 3101657 w 3951730"/>
                <a:gd name="connsiteY7-444" fmla="*/ 3715832 h 3715832"/>
                <a:gd name="connsiteX0-445" fmla="*/ 1883165 w 3951730"/>
                <a:gd name="connsiteY0-446" fmla="*/ 392070 h 3715832"/>
                <a:gd name="connsiteX1-447" fmla="*/ 0 w 3951730"/>
                <a:gd name="connsiteY1-448" fmla="*/ 3343088 h 3715832"/>
                <a:gd name="connsiteX2-449" fmla="*/ 31382 w 3951730"/>
                <a:gd name="connsiteY2-450" fmla="*/ 3385291 h 3715832"/>
                <a:gd name="connsiteX3-451" fmla="*/ 144163 w 3951730"/>
                <a:gd name="connsiteY3-452" fmla="*/ 1987108 h 3715832"/>
                <a:gd name="connsiteX4-453" fmla="*/ 1883164 w 3951730"/>
                <a:gd name="connsiteY4-454" fmla="*/ 392070 h 3715832"/>
                <a:gd name="connsiteX5-455" fmla="*/ 1883165 w 3951730"/>
                <a:gd name="connsiteY5-456" fmla="*/ 392070 h 3715832"/>
                <a:gd name="connsiteX0-457" fmla="*/ 1883165 w 3951730"/>
                <a:gd name="connsiteY0-458" fmla="*/ 392070 h 3715832"/>
                <a:gd name="connsiteX1-459" fmla="*/ 14068 w 3951730"/>
                <a:gd name="connsiteY1-460" fmla="*/ 3385291 h 3715832"/>
                <a:gd name="connsiteX2-461" fmla="*/ 45450 w 3951730"/>
                <a:gd name="connsiteY2-462" fmla="*/ 2794448 h 3715832"/>
                <a:gd name="connsiteX3-463" fmla="*/ 1293945 w 3951730"/>
                <a:gd name="connsiteY3-464" fmla="*/ 915 h 3715832"/>
                <a:gd name="connsiteX4-465" fmla="*/ 2472385 w 3951730"/>
                <a:gd name="connsiteY4-466" fmla="*/ 915 h 3715832"/>
                <a:gd name="connsiteX5-467" fmla="*/ 3694856 w 3951730"/>
                <a:gd name="connsiteY5-468" fmla="*/ 2539197 h 3715832"/>
                <a:gd name="connsiteX6-469" fmla="*/ 3951730 w 3951730"/>
                <a:gd name="connsiteY6-470" fmla="*/ 2539197 h 3715832"/>
                <a:gd name="connsiteX7-471" fmla="*/ 3101657 w 3951730"/>
                <a:gd name="connsiteY7-472" fmla="*/ 3693794 h 3715832"/>
                <a:gd name="connsiteX8-473" fmla="*/ 2259542 w 3951730"/>
                <a:gd name="connsiteY8-474" fmla="*/ 2539197 h 3715832"/>
                <a:gd name="connsiteX9-475" fmla="*/ 2516417 w 3951730"/>
                <a:gd name="connsiteY9-476" fmla="*/ 2539197 h 3715832"/>
                <a:gd name="connsiteX10-477" fmla="*/ 1293946 w 3951730"/>
                <a:gd name="connsiteY10-478" fmla="*/ 915 h 3715832"/>
                <a:gd name="connsiteX0-479" fmla="*/ 3101657 w 3951730"/>
                <a:gd name="connsiteY0-480" fmla="*/ 3715832 h 3715832"/>
                <a:gd name="connsiteX1-481" fmla="*/ 2259542 w 3951730"/>
                <a:gd name="connsiteY1-482" fmla="*/ 2539197 h 3715832"/>
                <a:gd name="connsiteX2-483" fmla="*/ 2516417 w 3951730"/>
                <a:gd name="connsiteY2-484" fmla="*/ 2539197 h 3715832"/>
                <a:gd name="connsiteX3-485" fmla="*/ 1293946 w 3951730"/>
                <a:gd name="connsiteY3-486" fmla="*/ 915 h 3715832"/>
                <a:gd name="connsiteX4-487" fmla="*/ 2472385 w 3951730"/>
                <a:gd name="connsiteY4-488" fmla="*/ 915 h 3715832"/>
                <a:gd name="connsiteX5-489" fmla="*/ 3694856 w 3951730"/>
                <a:gd name="connsiteY5-490" fmla="*/ 2539197 h 3715832"/>
                <a:gd name="connsiteX6-491" fmla="*/ 3951730 w 3951730"/>
                <a:gd name="connsiteY6-492" fmla="*/ 2539197 h 3715832"/>
                <a:gd name="connsiteX7-493" fmla="*/ 3101657 w 3951730"/>
                <a:gd name="connsiteY7-494" fmla="*/ 3715832 h 3715832"/>
                <a:gd name="connsiteX0-495" fmla="*/ 1883165 w 3951730"/>
                <a:gd name="connsiteY0-496" fmla="*/ 392070 h 3715832"/>
                <a:gd name="connsiteX1-497" fmla="*/ 0 w 3951730"/>
                <a:gd name="connsiteY1-498" fmla="*/ 3343088 h 3715832"/>
                <a:gd name="connsiteX2-499" fmla="*/ 31382 w 3951730"/>
                <a:gd name="connsiteY2-500" fmla="*/ 3385291 h 3715832"/>
                <a:gd name="connsiteX3-501" fmla="*/ 144163 w 3951730"/>
                <a:gd name="connsiteY3-502" fmla="*/ 1987108 h 3715832"/>
                <a:gd name="connsiteX4-503" fmla="*/ 1883164 w 3951730"/>
                <a:gd name="connsiteY4-504" fmla="*/ 392070 h 3715832"/>
                <a:gd name="connsiteX5-505" fmla="*/ 1883165 w 3951730"/>
                <a:gd name="connsiteY5-506" fmla="*/ 392070 h 3715832"/>
                <a:gd name="connsiteX0-507" fmla="*/ 1883165 w 3951730"/>
                <a:gd name="connsiteY0-508" fmla="*/ 392070 h 3715832"/>
                <a:gd name="connsiteX1-509" fmla="*/ 14068 w 3951730"/>
                <a:gd name="connsiteY1-510" fmla="*/ 3385291 h 3715832"/>
                <a:gd name="connsiteX2-511" fmla="*/ 45450 w 3951730"/>
                <a:gd name="connsiteY2-512" fmla="*/ 2794448 h 3715832"/>
                <a:gd name="connsiteX3-513" fmla="*/ 1293945 w 3951730"/>
                <a:gd name="connsiteY3-514" fmla="*/ 915 h 3715832"/>
                <a:gd name="connsiteX4-515" fmla="*/ 2472385 w 3951730"/>
                <a:gd name="connsiteY4-516" fmla="*/ 915 h 3715832"/>
                <a:gd name="connsiteX5-517" fmla="*/ 3694856 w 3951730"/>
                <a:gd name="connsiteY5-518" fmla="*/ 2539197 h 3715832"/>
                <a:gd name="connsiteX6-519" fmla="*/ 3951730 w 3951730"/>
                <a:gd name="connsiteY6-520" fmla="*/ 2539197 h 3715832"/>
                <a:gd name="connsiteX7-521" fmla="*/ 3101657 w 3951730"/>
                <a:gd name="connsiteY7-522" fmla="*/ 3693794 h 3715832"/>
                <a:gd name="connsiteX8-523" fmla="*/ 2259542 w 3951730"/>
                <a:gd name="connsiteY8-524" fmla="*/ 2539197 h 3715832"/>
                <a:gd name="connsiteX9-525" fmla="*/ 2516417 w 3951730"/>
                <a:gd name="connsiteY9-526" fmla="*/ 2539197 h 3715832"/>
                <a:gd name="connsiteX10-527" fmla="*/ 1293946 w 3951730"/>
                <a:gd name="connsiteY10-528" fmla="*/ 915 h 3715832"/>
                <a:gd name="connsiteX0-529" fmla="*/ 3101657 w 3951730"/>
                <a:gd name="connsiteY0-530" fmla="*/ 3715832 h 3715832"/>
                <a:gd name="connsiteX1-531" fmla="*/ 2259542 w 3951730"/>
                <a:gd name="connsiteY1-532" fmla="*/ 2539197 h 3715832"/>
                <a:gd name="connsiteX2-533" fmla="*/ 2516417 w 3951730"/>
                <a:gd name="connsiteY2-534" fmla="*/ 2539197 h 3715832"/>
                <a:gd name="connsiteX3-535" fmla="*/ 1293946 w 3951730"/>
                <a:gd name="connsiteY3-536" fmla="*/ 915 h 3715832"/>
                <a:gd name="connsiteX4-537" fmla="*/ 2472385 w 3951730"/>
                <a:gd name="connsiteY4-538" fmla="*/ 915 h 3715832"/>
                <a:gd name="connsiteX5-539" fmla="*/ 3694856 w 3951730"/>
                <a:gd name="connsiteY5-540" fmla="*/ 2539197 h 3715832"/>
                <a:gd name="connsiteX6-541" fmla="*/ 3951730 w 3951730"/>
                <a:gd name="connsiteY6-542" fmla="*/ 2539197 h 3715832"/>
                <a:gd name="connsiteX7-543" fmla="*/ 3101657 w 3951730"/>
                <a:gd name="connsiteY7-544" fmla="*/ 3715832 h 3715832"/>
                <a:gd name="connsiteX0-545" fmla="*/ 1883165 w 3951730"/>
                <a:gd name="connsiteY0-546" fmla="*/ 392070 h 3715832"/>
                <a:gd name="connsiteX1-547" fmla="*/ 0 w 3951730"/>
                <a:gd name="connsiteY1-548" fmla="*/ 3343088 h 3715832"/>
                <a:gd name="connsiteX2-549" fmla="*/ 31382 w 3951730"/>
                <a:gd name="connsiteY2-550" fmla="*/ 3385291 h 3715832"/>
                <a:gd name="connsiteX3-551" fmla="*/ 144163 w 3951730"/>
                <a:gd name="connsiteY3-552" fmla="*/ 1987108 h 3715832"/>
                <a:gd name="connsiteX4-553" fmla="*/ 1883164 w 3951730"/>
                <a:gd name="connsiteY4-554" fmla="*/ 392070 h 3715832"/>
                <a:gd name="connsiteX5-555" fmla="*/ 1883165 w 3951730"/>
                <a:gd name="connsiteY5-556" fmla="*/ 392070 h 3715832"/>
                <a:gd name="connsiteX0-557" fmla="*/ 14068 w 3951730"/>
                <a:gd name="connsiteY0-558" fmla="*/ 3385291 h 3715832"/>
                <a:gd name="connsiteX1-559" fmla="*/ 45450 w 3951730"/>
                <a:gd name="connsiteY1-560" fmla="*/ 2794448 h 3715832"/>
                <a:gd name="connsiteX2-561" fmla="*/ 1293945 w 3951730"/>
                <a:gd name="connsiteY2-562" fmla="*/ 915 h 3715832"/>
                <a:gd name="connsiteX3-563" fmla="*/ 2472385 w 3951730"/>
                <a:gd name="connsiteY3-564" fmla="*/ 915 h 3715832"/>
                <a:gd name="connsiteX4-565" fmla="*/ 3694856 w 3951730"/>
                <a:gd name="connsiteY4-566" fmla="*/ 2539197 h 3715832"/>
                <a:gd name="connsiteX5-567" fmla="*/ 3951730 w 3951730"/>
                <a:gd name="connsiteY5-568" fmla="*/ 2539197 h 3715832"/>
                <a:gd name="connsiteX6-569" fmla="*/ 3101657 w 3951730"/>
                <a:gd name="connsiteY6-570" fmla="*/ 3693794 h 3715832"/>
                <a:gd name="connsiteX7-571" fmla="*/ 2259542 w 3951730"/>
                <a:gd name="connsiteY7-572" fmla="*/ 2539197 h 3715832"/>
                <a:gd name="connsiteX8-573" fmla="*/ 2516417 w 3951730"/>
                <a:gd name="connsiteY8-574" fmla="*/ 2539197 h 3715832"/>
                <a:gd name="connsiteX9-575" fmla="*/ 1293946 w 3951730"/>
                <a:gd name="connsiteY9-576" fmla="*/ 915 h 37158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 ang="0">
                  <a:pos x="connsiteX7-27" y="connsiteY7-28"/>
                </a:cxn>
                <a:cxn ang="0">
                  <a:pos x="connsiteX8-73" y="connsiteY8-74"/>
                </a:cxn>
                <a:cxn ang="0">
                  <a:pos x="connsiteX9-75" y="connsiteY9-76"/>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21" name="TextBox 20"/>
            <p:cNvSpPr txBox="1">
              <a:spLocks noChangeArrowheads="1"/>
            </p:cNvSpPr>
            <p:nvPr/>
          </p:nvSpPr>
          <p:spPr bwMode="auto">
            <a:xfrm rot="18759385">
              <a:off x="5363538" y="2185298"/>
              <a:ext cx="1521678" cy="390842"/>
            </a:xfrm>
            <a:prstGeom prst="rect">
              <a:avLst/>
            </a:prstGeom>
            <a:noFill/>
            <a:ln w="9525">
              <a:noFill/>
              <a:miter lim="800000"/>
            </a:ln>
          </p:spPr>
          <p:txBody>
            <a:bodyPr wrap="square">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VOCs</a:t>
              </a:r>
              <a:r>
                <a:rPr lang="zh-CN" altLang="en-US" b="1" dirty="0" smtClean="0">
                  <a:solidFill>
                    <a:schemeClr val="bg1"/>
                  </a:solidFill>
                  <a:latin typeface="微软雅黑" panose="020B0503020204020204" pitchFamily="34" charset="-122"/>
                  <a:ea typeface="微软雅黑" panose="020B0503020204020204" pitchFamily="34" charset="-122"/>
                </a:rPr>
                <a:t>监测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22" name="直接连接符 21"/>
          <p:cNvCxnSpPr/>
          <p:nvPr/>
        </p:nvCxnSpPr>
        <p:spPr bwMode="auto">
          <a:xfrm>
            <a:off x="5854401" y="1760454"/>
            <a:ext cx="8175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3" name="TextBox 18"/>
          <p:cNvSpPr txBox="1"/>
          <p:nvPr/>
        </p:nvSpPr>
        <p:spPr bwMode="auto">
          <a:xfrm>
            <a:off x="6710977" y="1517490"/>
            <a:ext cx="1893471" cy="1010575"/>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VOCs</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是挥发性有机物的缩写，系统能够对工厂排放的空气中的</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VOCs</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进行不间断监测，一旦超出警戒线则</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预警。</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bwMode="auto">
          <a:xfrm>
            <a:off x="5773394" y="4501518"/>
            <a:ext cx="8175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bwMode="auto">
          <a:xfrm>
            <a:off x="6671973" y="4001281"/>
            <a:ext cx="1796387" cy="1010575"/>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系统能够对工厂排放的空气中的</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PM2.5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PM10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的数据进行不间断监测，一旦超出警戒线则预警。</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 name="组合 34"/>
          <p:cNvGrpSpPr/>
          <p:nvPr/>
        </p:nvGrpSpPr>
        <p:grpSpPr>
          <a:xfrm>
            <a:off x="2452338" y="2866056"/>
            <a:ext cx="1823090" cy="1708856"/>
            <a:chOff x="3170489" y="3237922"/>
            <a:chExt cx="1929267" cy="2020951"/>
          </a:xfrm>
          <a:solidFill>
            <a:srgbClr val="007E3D"/>
          </a:solidFill>
        </p:grpSpPr>
        <p:sp>
          <p:nvSpPr>
            <p:cNvPr id="27" name="上弧形箭头 2"/>
            <p:cNvSpPr/>
            <p:nvPr/>
          </p:nvSpPr>
          <p:spPr bwMode="auto">
            <a:xfrm rot="1770200" flipV="1">
              <a:off x="3170489"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1" fmla="*/ 1851783 w 3960440"/>
                <a:gd name="connsiteY0-2" fmla="*/ 391155 h 3384376"/>
                <a:gd name="connsiteX1-3" fmla="*/ 1178440 w 3960440"/>
                <a:gd name="connsiteY1-4" fmla="*/ 3384376 h 3384376"/>
                <a:gd name="connsiteX2-5" fmla="*/ 0 w 3960440"/>
                <a:gd name="connsiteY2-6" fmla="*/ 3384376 h 3384376"/>
                <a:gd name="connsiteX3-7" fmla="*/ 112781 w 3960440"/>
                <a:gd name="connsiteY3-8" fmla="*/ 1986193 h 3384376"/>
                <a:gd name="connsiteX4-9" fmla="*/ 1851782 w 3960440"/>
                <a:gd name="connsiteY4-10" fmla="*/ 391155 h 3384376"/>
                <a:gd name="connsiteX5-11" fmla="*/ 1851783 w 3960440"/>
                <a:gd name="connsiteY5-12" fmla="*/ 391155 h 3384376"/>
                <a:gd name="connsiteX0-13" fmla="*/ 1851783 w 3960440"/>
                <a:gd name="connsiteY0-14" fmla="*/ 391155 h 3384376"/>
                <a:gd name="connsiteX1-15" fmla="*/ 1178440 w 3960440"/>
                <a:gd name="connsiteY1-16" fmla="*/ 3384376 h 3384376"/>
                <a:gd name="connsiteX2-17" fmla="*/ 0 w 3960440"/>
                <a:gd name="connsiteY2-18" fmla="*/ 3384376 h 3384376"/>
                <a:gd name="connsiteX3-19" fmla="*/ 1262563 w 3960440"/>
                <a:gd name="connsiteY3-20" fmla="*/ 0 h 3384376"/>
                <a:gd name="connsiteX4-21" fmla="*/ 2441003 w 3960440"/>
                <a:gd name="connsiteY4-22" fmla="*/ 0 h 3384376"/>
                <a:gd name="connsiteX5-23" fmla="*/ 3663474 w 3960440"/>
                <a:gd name="connsiteY5-24" fmla="*/ 2538282 h 3384376"/>
                <a:gd name="connsiteX6-25" fmla="*/ 3920348 w 3960440"/>
                <a:gd name="connsiteY6-26" fmla="*/ 2538282 h 3384376"/>
                <a:gd name="connsiteX7-27" fmla="*/ 3114346 w 3960440"/>
                <a:gd name="connsiteY7-28"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29" fmla="*/ 3131660 w 3937662"/>
                <a:gd name="connsiteY0-30" fmla="*/ 3385291 h 3385291"/>
                <a:gd name="connsiteX1-31" fmla="*/ 2245474 w 3937662"/>
                <a:gd name="connsiteY1-32" fmla="*/ 2539197 h 3385291"/>
                <a:gd name="connsiteX2-33" fmla="*/ 2502349 w 3937662"/>
                <a:gd name="connsiteY2-34" fmla="*/ 2539197 h 3385291"/>
                <a:gd name="connsiteX3-35" fmla="*/ 1279878 w 3937662"/>
                <a:gd name="connsiteY3-36" fmla="*/ 915 h 3385291"/>
                <a:gd name="connsiteX4-37" fmla="*/ 2458317 w 3937662"/>
                <a:gd name="connsiteY4-38" fmla="*/ 915 h 3385291"/>
                <a:gd name="connsiteX5-39" fmla="*/ 3680788 w 3937662"/>
                <a:gd name="connsiteY5-40" fmla="*/ 2539197 h 3385291"/>
                <a:gd name="connsiteX6-41" fmla="*/ 3937662 w 3937662"/>
                <a:gd name="connsiteY6-42" fmla="*/ 2539197 h 3385291"/>
                <a:gd name="connsiteX7-43" fmla="*/ 3131660 w 3937662"/>
                <a:gd name="connsiteY7-44" fmla="*/ 3385291 h 3385291"/>
                <a:gd name="connsiteX0-45" fmla="*/ 1869097 w 3937662"/>
                <a:gd name="connsiteY0-46" fmla="*/ 392070 h 3385291"/>
                <a:gd name="connsiteX1-47" fmla="*/ 1195754 w 3937662"/>
                <a:gd name="connsiteY1-48" fmla="*/ 3385291 h 3385291"/>
                <a:gd name="connsiteX2-49" fmla="*/ 17314 w 3937662"/>
                <a:gd name="connsiteY2-50" fmla="*/ 3385291 h 3385291"/>
                <a:gd name="connsiteX3-51" fmla="*/ 130095 w 3937662"/>
                <a:gd name="connsiteY3-52" fmla="*/ 1987108 h 3385291"/>
                <a:gd name="connsiteX4-53" fmla="*/ 1869096 w 3937662"/>
                <a:gd name="connsiteY4-54" fmla="*/ 392070 h 3385291"/>
                <a:gd name="connsiteX5-55" fmla="*/ 1869097 w 3937662"/>
                <a:gd name="connsiteY5-56" fmla="*/ 392070 h 3385291"/>
                <a:gd name="connsiteX0-57" fmla="*/ 1869097 w 3937662"/>
                <a:gd name="connsiteY0-58" fmla="*/ 392070 h 3385291"/>
                <a:gd name="connsiteX1-59" fmla="*/ 0 w 3937662"/>
                <a:gd name="connsiteY1-60" fmla="*/ 3385291 h 3385291"/>
                <a:gd name="connsiteX2-61" fmla="*/ 17314 w 3937662"/>
                <a:gd name="connsiteY2-62" fmla="*/ 3385291 h 3385291"/>
                <a:gd name="connsiteX3-63" fmla="*/ 1279877 w 3937662"/>
                <a:gd name="connsiteY3-64" fmla="*/ 915 h 3385291"/>
                <a:gd name="connsiteX4-65" fmla="*/ 2458317 w 3937662"/>
                <a:gd name="connsiteY4-66" fmla="*/ 915 h 3385291"/>
                <a:gd name="connsiteX5-67" fmla="*/ 3680788 w 3937662"/>
                <a:gd name="connsiteY5-68" fmla="*/ 2539197 h 3385291"/>
                <a:gd name="connsiteX6-69" fmla="*/ 3937662 w 3937662"/>
                <a:gd name="connsiteY6-70" fmla="*/ 2539197 h 3385291"/>
                <a:gd name="connsiteX7-71" fmla="*/ 3131660 w 3937662"/>
                <a:gd name="connsiteY7-72" fmla="*/ 3385291 h 3385291"/>
                <a:gd name="connsiteX8-73" fmla="*/ 2245474 w 3937662"/>
                <a:gd name="connsiteY8-74" fmla="*/ 2539197 h 3385291"/>
                <a:gd name="connsiteX9-75" fmla="*/ 2502349 w 3937662"/>
                <a:gd name="connsiteY9-76" fmla="*/ 2539197 h 3385291"/>
                <a:gd name="connsiteX10-77" fmla="*/ 1279878 w 3937662"/>
                <a:gd name="connsiteY10-78" fmla="*/ 915 h 3385291"/>
                <a:gd name="connsiteX0-79" fmla="*/ 3145728 w 3951730"/>
                <a:gd name="connsiteY0-80" fmla="*/ 3385291 h 3385291"/>
                <a:gd name="connsiteX1-81" fmla="*/ 2259542 w 3951730"/>
                <a:gd name="connsiteY1-82" fmla="*/ 2539197 h 3385291"/>
                <a:gd name="connsiteX2-83" fmla="*/ 2516417 w 3951730"/>
                <a:gd name="connsiteY2-84" fmla="*/ 2539197 h 3385291"/>
                <a:gd name="connsiteX3-85" fmla="*/ 1293946 w 3951730"/>
                <a:gd name="connsiteY3-86" fmla="*/ 915 h 3385291"/>
                <a:gd name="connsiteX4-87" fmla="*/ 2472385 w 3951730"/>
                <a:gd name="connsiteY4-88" fmla="*/ 915 h 3385291"/>
                <a:gd name="connsiteX5-89" fmla="*/ 3694856 w 3951730"/>
                <a:gd name="connsiteY5-90" fmla="*/ 2539197 h 3385291"/>
                <a:gd name="connsiteX6-91" fmla="*/ 3951730 w 3951730"/>
                <a:gd name="connsiteY6-92" fmla="*/ 2539197 h 3385291"/>
                <a:gd name="connsiteX7-93" fmla="*/ 3145728 w 3951730"/>
                <a:gd name="connsiteY7-94" fmla="*/ 3385291 h 3385291"/>
                <a:gd name="connsiteX0-95" fmla="*/ 1883165 w 3951730"/>
                <a:gd name="connsiteY0-96" fmla="*/ 392070 h 3385291"/>
                <a:gd name="connsiteX1-97" fmla="*/ 0 w 3951730"/>
                <a:gd name="connsiteY1-98" fmla="*/ 3343088 h 3385291"/>
                <a:gd name="connsiteX2-99" fmla="*/ 31382 w 3951730"/>
                <a:gd name="connsiteY2-100" fmla="*/ 3385291 h 3385291"/>
                <a:gd name="connsiteX3-101" fmla="*/ 144163 w 3951730"/>
                <a:gd name="connsiteY3-102" fmla="*/ 1987108 h 3385291"/>
                <a:gd name="connsiteX4-103" fmla="*/ 1883164 w 3951730"/>
                <a:gd name="connsiteY4-104" fmla="*/ 392070 h 3385291"/>
                <a:gd name="connsiteX5-105" fmla="*/ 1883165 w 3951730"/>
                <a:gd name="connsiteY5-106" fmla="*/ 392070 h 3385291"/>
                <a:gd name="connsiteX0-107" fmla="*/ 1883165 w 3951730"/>
                <a:gd name="connsiteY0-108" fmla="*/ 392070 h 3385291"/>
                <a:gd name="connsiteX1-109" fmla="*/ 14068 w 3951730"/>
                <a:gd name="connsiteY1-110" fmla="*/ 3385291 h 3385291"/>
                <a:gd name="connsiteX2-111" fmla="*/ 31382 w 3951730"/>
                <a:gd name="connsiteY2-112" fmla="*/ 3385291 h 3385291"/>
                <a:gd name="connsiteX3-113" fmla="*/ 1293945 w 3951730"/>
                <a:gd name="connsiteY3-114" fmla="*/ 915 h 3385291"/>
                <a:gd name="connsiteX4-115" fmla="*/ 2472385 w 3951730"/>
                <a:gd name="connsiteY4-116" fmla="*/ 915 h 3385291"/>
                <a:gd name="connsiteX5-117" fmla="*/ 3694856 w 3951730"/>
                <a:gd name="connsiteY5-118" fmla="*/ 2539197 h 3385291"/>
                <a:gd name="connsiteX6-119" fmla="*/ 3951730 w 3951730"/>
                <a:gd name="connsiteY6-120" fmla="*/ 2539197 h 3385291"/>
                <a:gd name="connsiteX7-121" fmla="*/ 3145728 w 3951730"/>
                <a:gd name="connsiteY7-122" fmla="*/ 3385291 h 3385291"/>
                <a:gd name="connsiteX8-123" fmla="*/ 2259542 w 3951730"/>
                <a:gd name="connsiteY8-124" fmla="*/ 2539197 h 3385291"/>
                <a:gd name="connsiteX9-125" fmla="*/ 2516417 w 3951730"/>
                <a:gd name="connsiteY9-126" fmla="*/ 2539197 h 3385291"/>
                <a:gd name="connsiteX10-127" fmla="*/ 1293946 w 3951730"/>
                <a:gd name="connsiteY10-128" fmla="*/ 915 h 3385291"/>
                <a:gd name="connsiteX0-129" fmla="*/ 3145728 w 3951730"/>
                <a:gd name="connsiteY0-130" fmla="*/ 3385291 h 3385291"/>
                <a:gd name="connsiteX1-131" fmla="*/ 2259542 w 3951730"/>
                <a:gd name="connsiteY1-132" fmla="*/ 2539197 h 3385291"/>
                <a:gd name="connsiteX2-133" fmla="*/ 2516417 w 3951730"/>
                <a:gd name="connsiteY2-134" fmla="*/ 2539197 h 3385291"/>
                <a:gd name="connsiteX3-135" fmla="*/ 1293946 w 3951730"/>
                <a:gd name="connsiteY3-136" fmla="*/ 915 h 3385291"/>
                <a:gd name="connsiteX4-137" fmla="*/ 2472385 w 3951730"/>
                <a:gd name="connsiteY4-138" fmla="*/ 915 h 3385291"/>
                <a:gd name="connsiteX5-139" fmla="*/ 3694856 w 3951730"/>
                <a:gd name="connsiteY5-140" fmla="*/ 2539197 h 3385291"/>
                <a:gd name="connsiteX6-141" fmla="*/ 3951730 w 3951730"/>
                <a:gd name="connsiteY6-142" fmla="*/ 2539197 h 3385291"/>
                <a:gd name="connsiteX7-143" fmla="*/ 3145728 w 3951730"/>
                <a:gd name="connsiteY7-144" fmla="*/ 3385291 h 3385291"/>
                <a:gd name="connsiteX0-145" fmla="*/ 1883165 w 3951730"/>
                <a:gd name="connsiteY0-146" fmla="*/ 392070 h 3385291"/>
                <a:gd name="connsiteX1-147" fmla="*/ 0 w 3951730"/>
                <a:gd name="connsiteY1-148" fmla="*/ 3343088 h 3385291"/>
                <a:gd name="connsiteX2-149" fmla="*/ 31382 w 3951730"/>
                <a:gd name="connsiteY2-150" fmla="*/ 3385291 h 3385291"/>
                <a:gd name="connsiteX3-151" fmla="*/ 144163 w 3951730"/>
                <a:gd name="connsiteY3-152" fmla="*/ 1987108 h 3385291"/>
                <a:gd name="connsiteX4-153" fmla="*/ 1883164 w 3951730"/>
                <a:gd name="connsiteY4-154" fmla="*/ 392070 h 3385291"/>
                <a:gd name="connsiteX5-155" fmla="*/ 1883165 w 3951730"/>
                <a:gd name="connsiteY5-156" fmla="*/ 392070 h 3385291"/>
                <a:gd name="connsiteX0-157" fmla="*/ 1883165 w 3951730"/>
                <a:gd name="connsiteY0-158" fmla="*/ 392070 h 3385291"/>
                <a:gd name="connsiteX1-159" fmla="*/ 14068 w 3951730"/>
                <a:gd name="connsiteY1-160" fmla="*/ 3385291 h 3385291"/>
                <a:gd name="connsiteX2-161" fmla="*/ 31382 w 3951730"/>
                <a:gd name="connsiteY2-162" fmla="*/ 3385291 h 3385291"/>
                <a:gd name="connsiteX3-163" fmla="*/ 1293945 w 3951730"/>
                <a:gd name="connsiteY3-164" fmla="*/ 915 h 3385291"/>
                <a:gd name="connsiteX4-165" fmla="*/ 2472385 w 3951730"/>
                <a:gd name="connsiteY4-166" fmla="*/ 915 h 3385291"/>
                <a:gd name="connsiteX5-167" fmla="*/ 3694856 w 3951730"/>
                <a:gd name="connsiteY5-168" fmla="*/ 2539197 h 3385291"/>
                <a:gd name="connsiteX6-169" fmla="*/ 3951730 w 3951730"/>
                <a:gd name="connsiteY6-170" fmla="*/ 2539197 h 3385291"/>
                <a:gd name="connsiteX7-171" fmla="*/ 3145728 w 3951730"/>
                <a:gd name="connsiteY7-172" fmla="*/ 3385291 h 3385291"/>
                <a:gd name="connsiteX8-173" fmla="*/ 2259542 w 3951730"/>
                <a:gd name="connsiteY8-174" fmla="*/ 2539197 h 3385291"/>
                <a:gd name="connsiteX9-175" fmla="*/ 2516417 w 3951730"/>
                <a:gd name="connsiteY9-176" fmla="*/ 2539197 h 3385291"/>
                <a:gd name="connsiteX10-177" fmla="*/ 1293946 w 3951730"/>
                <a:gd name="connsiteY10-178" fmla="*/ 915 h 3385291"/>
                <a:gd name="connsiteX0-179" fmla="*/ 3145728 w 3951730"/>
                <a:gd name="connsiteY0-180" fmla="*/ 3385291 h 3385291"/>
                <a:gd name="connsiteX1-181" fmla="*/ 2259542 w 3951730"/>
                <a:gd name="connsiteY1-182" fmla="*/ 2539197 h 3385291"/>
                <a:gd name="connsiteX2-183" fmla="*/ 2516417 w 3951730"/>
                <a:gd name="connsiteY2-184" fmla="*/ 2539197 h 3385291"/>
                <a:gd name="connsiteX3-185" fmla="*/ 1293946 w 3951730"/>
                <a:gd name="connsiteY3-186" fmla="*/ 915 h 3385291"/>
                <a:gd name="connsiteX4-187" fmla="*/ 2472385 w 3951730"/>
                <a:gd name="connsiteY4-188" fmla="*/ 915 h 3385291"/>
                <a:gd name="connsiteX5-189" fmla="*/ 3694856 w 3951730"/>
                <a:gd name="connsiteY5-190" fmla="*/ 2539197 h 3385291"/>
                <a:gd name="connsiteX6-191" fmla="*/ 3951730 w 3951730"/>
                <a:gd name="connsiteY6-192" fmla="*/ 2539197 h 3385291"/>
                <a:gd name="connsiteX7-193" fmla="*/ 3145728 w 3951730"/>
                <a:gd name="connsiteY7-194" fmla="*/ 3385291 h 3385291"/>
                <a:gd name="connsiteX0-195" fmla="*/ 1883165 w 3951730"/>
                <a:gd name="connsiteY0-196" fmla="*/ 392070 h 3385291"/>
                <a:gd name="connsiteX1-197" fmla="*/ 0 w 3951730"/>
                <a:gd name="connsiteY1-198" fmla="*/ 3343088 h 3385291"/>
                <a:gd name="connsiteX2-199" fmla="*/ 31382 w 3951730"/>
                <a:gd name="connsiteY2-200" fmla="*/ 3385291 h 3385291"/>
                <a:gd name="connsiteX3-201" fmla="*/ 144163 w 3951730"/>
                <a:gd name="connsiteY3-202" fmla="*/ 1987108 h 3385291"/>
                <a:gd name="connsiteX4-203" fmla="*/ 1883164 w 3951730"/>
                <a:gd name="connsiteY4-204" fmla="*/ 392070 h 3385291"/>
                <a:gd name="connsiteX5-205" fmla="*/ 1883165 w 3951730"/>
                <a:gd name="connsiteY5-206" fmla="*/ 392070 h 3385291"/>
                <a:gd name="connsiteX0-207" fmla="*/ 1883165 w 3951730"/>
                <a:gd name="connsiteY0-208" fmla="*/ 392070 h 3385291"/>
                <a:gd name="connsiteX1-209" fmla="*/ 14068 w 3951730"/>
                <a:gd name="connsiteY1-210" fmla="*/ 3385291 h 3385291"/>
                <a:gd name="connsiteX2-211" fmla="*/ 31382 w 3951730"/>
                <a:gd name="connsiteY2-212" fmla="*/ 3385291 h 3385291"/>
                <a:gd name="connsiteX3-213" fmla="*/ 1293945 w 3951730"/>
                <a:gd name="connsiteY3-214" fmla="*/ 915 h 3385291"/>
                <a:gd name="connsiteX4-215" fmla="*/ 2472385 w 3951730"/>
                <a:gd name="connsiteY4-216" fmla="*/ 915 h 3385291"/>
                <a:gd name="connsiteX5-217" fmla="*/ 3694856 w 3951730"/>
                <a:gd name="connsiteY5-218" fmla="*/ 2539197 h 3385291"/>
                <a:gd name="connsiteX6-219" fmla="*/ 3951730 w 3951730"/>
                <a:gd name="connsiteY6-220" fmla="*/ 2539197 h 3385291"/>
                <a:gd name="connsiteX7-221" fmla="*/ 3145728 w 3951730"/>
                <a:gd name="connsiteY7-222" fmla="*/ 3385291 h 3385291"/>
                <a:gd name="connsiteX8-223" fmla="*/ 2259542 w 3951730"/>
                <a:gd name="connsiteY8-224" fmla="*/ 2539197 h 3385291"/>
                <a:gd name="connsiteX9-225" fmla="*/ 2516417 w 3951730"/>
                <a:gd name="connsiteY9-226" fmla="*/ 2539197 h 3385291"/>
                <a:gd name="connsiteX10-227" fmla="*/ 1293946 w 3951730"/>
                <a:gd name="connsiteY10-228" fmla="*/ 915 h 3385291"/>
                <a:gd name="connsiteX0-229" fmla="*/ 3145728 w 3951730"/>
                <a:gd name="connsiteY0-230" fmla="*/ 3385291 h 3385291"/>
                <a:gd name="connsiteX1-231" fmla="*/ 2259542 w 3951730"/>
                <a:gd name="connsiteY1-232" fmla="*/ 2539197 h 3385291"/>
                <a:gd name="connsiteX2-233" fmla="*/ 2516417 w 3951730"/>
                <a:gd name="connsiteY2-234" fmla="*/ 2539197 h 3385291"/>
                <a:gd name="connsiteX3-235" fmla="*/ 1293946 w 3951730"/>
                <a:gd name="connsiteY3-236" fmla="*/ 915 h 3385291"/>
                <a:gd name="connsiteX4-237" fmla="*/ 2472385 w 3951730"/>
                <a:gd name="connsiteY4-238" fmla="*/ 915 h 3385291"/>
                <a:gd name="connsiteX5-239" fmla="*/ 3694856 w 3951730"/>
                <a:gd name="connsiteY5-240" fmla="*/ 2539197 h 3385291"/>
                <a:gd name="connsiteX6-241" fmla="*/ 3951730 w 3951730"/>
                <a:gd name="connsiteY6-242" fmla="*/ 2539197 h 3385291"/>
                <a:gd name="connsiteX7-243" fmla="*/ 3145728 w 3951730"/>
                <a:gd name="connsiteY7-244" fmla="*/ 3385291 h 3385291"/>
                <a:gd name="connsiteX0-245" fmla="*/ 1883165 w 3951730"/>
                <a:gd name="connsiteY0-246" fmla="*/ 392070 h 3385291"/>
                <a:gd name="connsiteX1-247" fmla="*/ 0 w 3951730"/>
                <a:gd name="connsiteY1-248" fmla="*/ 3343088 h 3385291"/>
                <a:gd name="connsiteX2-249" fmla="*/ 31382 w 3951730"/>
                <a:gd name="connsiteY2-250" fmla="*/ 3385291 h 3385291"/>
                <a:gd name="connsiteX3-251" fmla="*/ 144163 w 3951730"/>
                <a:gd name="connsiteY3-252" fmla="*/ 1987108 h 3385291"/>
                <a:gd name="connsiteX4-253" fmla="*/ 1883164 w 3951730"/>
                <a:gd name="connsiteY4-254" fmla="*/ 392070 h 3385291"/>
                <a:gd name="connsiteX5-255" fmla="*/ 1883165 w 3951730"/>
                <a:gd name="connsiteY5-256" fmla="*/ 392070 h 3385291"/>
                <a:gd name="connsiteX0-257" fmla="*/ 1883165 w 3951730"/>
                <a:gd name="connsiteY0-258" fmla="*/ 392070 h 3385291"/>
                <a:gd name="connsiteX1-259" fmla="*/ 14068 w 3951730"/>
                <a:gd name="connsiteY1-260" fmla="*/ 3385291 h 3385291"/>
                <a:gd name="connsiteX2-261" fmla="*/ 31382 w 3951730"/>
                <a:gd name="connsiteY2-262" fmla="*/ 3385291 h 3385291"/>
                <a:gd name="connsiteX3-263" fmla="*/ 1293945 w 3951730"/>
                <a:gd name="connsiteY3-264" fmla="*/ 915 h 3385291"/>
                <a:gd name="connsiteX4-265" fmla="*/ 2472385 w 3951730"/>
                <a:gd name="connsiteY4-266" fmla="*/ 915 h 3385291"/>
                <a:gd name="connsiteX5-267" fmla="*/ 3694856 w 3951730"/>
                <a:gd name="connsiteY5-268" fmla="*/ 2539197 h 3385291"/>
                <a:gd name="connsiteX6-269" fmla="*/ 3951730 w 3951730"/>
                <a:gd name="connsiteY6-270" fmla="*/ 2539197 h 3385291"/>
                <a:gd name="connsiteX7-271" fmla="*/ 3145728 w 3951730"/>
                <a:gd name="connsiteY7-272" fmla="*/ 3385291 h 3385291"/>
                <a:gd name="connsiteX8-273" fmla="*/ 2259542 w 3951730"/>
                <a:gd name="connsiteY8-274" fmla="*/ 2539197 h 3385291"/>
                <a:gd name="connsiteX9-275" fmla="*/ 2516417 w 3951730"/>
                <a:gd name="connsiteY9-276" fmla="*/ 2539197 h 3385291"/>
                <a:gd name="connsiteX10-277" fmla="*/ 1293946 w 3951730"/>
                <a:gd name="connsiteY10-278" fmla="*/ 915 h 3385291"/>
                <a:gd name="connsiteX0-279" fmla="*/ 3145728 w 3951730"/>
                <a:gd name="connsiteY0-280" fmla="*/ 3385291 h 3385291"/>
                <a:gd name="connsiteX1-281" fmla="*/ 2259542 w 3951730"/>
                <a:gd name="connsiteY1-282" fmla="*/ 2539197 h 3385291"/>
                <a:gd name="connsiteX2-283" fmla="*/ 2516417 w 3951730"/>
                <a:gd name="connsiteY2-284" fmla="*/ 2539197 h 3385291"/>
                <a:gd name="connsiteX3-285" fmla="*/ 1293946 w 3951730"/>
                <a:gd name="connsiteY3-286" fmla="*/ 915 h 3385291"/>
                <a:gd name="connsiteX4-287" fmla="*/ 2472385 w 3951730"/>
                <a:gd name="connsiteY4-288" fmla="*/ 915 h 3385291"/>
                <a:gd name="connsiteX5-289" fmla="*/ 3694856 w 3951730"/>
                <a:gd name="connsiteY5-290" fmla="*/ 2539197 h 3385291"/>
                <a:gd name="connsiteX6-291" fmla="*/ 3951730 w 3951730"/>
                <a:gd name="connsiteY6-292" fmla="*/ 2539197 h 3385291"/>
                <a:gd name="connsiteX7-293" fmla="*/ 3145728 w 3951730"/>
                <a:gd name="connsiteY7-294" fmla="*/ 3385291 h 3385291"/>
                <a:gd name="connsiteX0-295" fmla="*/ 1883165 w 3951730"/>
                <a:gd name="connsiteY0-296" fmla="*/ 392070 h 3385291"/>
                <a:gd name="connsiteX1-297" fmla="*/ 0 w 3951730"/>
                <a:gd name="connsiteY1-298" fmla="*/ 3343088 h 3385291"/>
                <a:gd name="connsiteX2-299" fmla="*/ 31382 w 3951730"/>
                <a:gd name="connsiteY2-300" fmla="*/ 3385291 h 3385291"/>
                <a:gd name="connsiteX3-301" fmla="*/ 144163 w 3951730"/>
                <a:gd name="connsiteY3-302" fmla="*/ 1987108 h 3385291"/>
                <a:gd name="connsiteX4-303" fmla="*/ 1883164 w 3951730"/>
                <a:gd name="connsiteY4-304" fmla="*/ 392070 h 3385291"/>
                <a:gd name="connsiteX5-305" fmla="*/ 1883165 w 3951730"/>
                <a:gd name="connsiteY5-306" fmla="*/ 392070 h 3385291"/>
                <a:gd name="connsiteX0-307" fmla="*/ 1883165 w 3951730"/>
                <a:gd name="connsiteY0-308" fmla="*/ 392070 h 3385291"/>
                <a:gd name="connsiteX1-309" fmla="*/ 14068 w 3951730"/>
                <a:gd name="connsiteY1-310" fmla="*/ 3385291 h 3385291"/>
                <a:gd name="connsiteX2-311" fmla="*/ 45450 w 3951730"/>
                <a:gd name="connsiteY2-312" fmla="*/ 2794448 h 3385291"/>
                <a:gd name="connsiteX3-313" fmla="*/ 1293945 w 3951730"/>
                <a:gd name="connsiteY3-314" fmla="*/ 915 h 3385291"/>
                <a:gd name="connsiteX4-315" fmla="*/ 2472385 w 3951730"/>
                <a:gd name="connsiteY4-316" fmla="*/ 915 h 3385291"/>
                <a:gd name="connsiteX5-317" fmla="*/ 3694856 w 3951730"/>
                <a:gd name="connsiteY5-318" fmla="*/ 2539197 h 3385291"/>
                <a:gd name="connsiteX6-319" fmla="*/ 3951730 w 3951730"/>
                <a:gd name="connsiteY6-320" fmla="*/ 2539197 h 3385291"/>
                <a:gd name="connsiteX7-321" fmla="*/ 3145728 w 3951730"/>
                <a:gd name="connsiteY7-322" fmla="*/ 3385291 h 3385291"/>
                <a:gd name="connsiteX8-323" fmla="*/ 2259542 w 3951730"/>
                <a:gd name="connsiteY8-324" fmla="*/ 2539197 h 3385291"/>
                <a:gd name="connsiteX9-325" fmla="*/ 2516417 w 3951730"/>
                <a:gd name="connsiteY9-326" fmla="*/ 2539197 h 3385291"/>
                <a:gd name="connsiteX10-327" fmla="*/ 1293946 w 3951730"/>
                <a:gd name="connsiteY10-328" fmla="*/ 915 h 3385291"/>
                <a:gd name="connsiteX0-329" fmla="*/ 3145728 w 3951730"/>
                <a:gd name="connsiteY0-330" fmla="*/ 3385291 h 3385291"/>
                <a:gd name="connsiteX1-331" fmla="*/ 2259542 w 3951730"/>
                <a:gd name="connsiteY1-332" fmla="*/ 2539197 h 3385291"/>
                <a:gd name="connsiteX2-333" fmla="*/ 2516417 w 3951730"/>
                <a:gd name="connsiteY2-334" fmla="*/ 2539197 h 3385291"/>
                <a:gd name="connsiteX3-335" fmla="*/ 1293946 w 3951730"/>
                <a:gd name="connsiteY3-336" fmla="*/ 915 h 3385291"/>
                <a:gd name="connsiteX4-337" fmla="*/ 2472385 w 3951730"/>
                <a:gd name="connsiteY4-338" fmla="*/ 915 h 3385291"/>
                <a:gd name="connsiteX5-339" fmla="*/ 3694856 w 3951730"/>
                <a:gd name="connsiteY5-340" fmla="*/ 2539197 h 3385291"/>
                <a:gd name="connsiteX6-341" fmla="*/ 3951730 w 3951730"/>
                <a:gd name="connsiteY6-342" fmla="*/ 2539197 h 3385291"/>
                <a:gd name="connsiteX7-343" fmla="*/ 3145728 w 3951730"/>
                <a:gd name="connsiteY7-344" fmla="*/ 3385291 h 3385291"/>
                <a:gd name="connsiteX0-345" fmla="*/ 1883165 w 3951730"/>
                <a:gd name="connsiteY0-346" fmla="*/ 392070 h 3385291"/>
                <a:gd name="connsiteX1-347" fmla="*/ 0 w 3951730"/>
                <a:gd name="connsiteY1-348" fmla="*/ 3343088 h 3385291"/>
                <a:gd name="connsiteX2-349" fmla="*/ 31382 w 3951730"/>
                <a:gd name="connsiteY2-350" fmla="*/ 3385291 h 3385291"/>
                <a:gd name="connsiteX3-351" fmla="*/ 144163 w 3951730"/>
                <a:gd name="connsiteY3-352" fmla="*/ 1987108 h 3385291"/>
                <a:gd name="connsiteX4-353" fmla="*/ 1883164 w 3951730"/>
                <a:gd name="connsiteY4-354" fmla="*/ 392070 h 3385291"/>
                <a:gd name="connsiteX5-355" fmla="*/ 1883165 w 3951730"/>
                <a:gd name="connsiteY5-356" fmla="*/ 392070 h 3385291"/>
                <a:gd name="connsiteX0-357" fmla="*/ 1883165 w 3951730"/>
                <a:gd name="connsiteY0-358" fmla="*/ 392070 h 3385291"/>
                <a:gd name="connsiteX1-359" fmla="*/ 14068 w 3951730"/>
                <a:gd name="connsiteY1-360" fmla="*/ 3385291 h 3385291"/>
                <a:gd name="connsiteX2-361" fmla="*/ 45450 w 3951730"/>
                <a:gd name="connsiteY2-362" fmla="*/ 2794448 h 3385291"/>
                <a:gd name="connsiteX3-363" fmla="*/ 1293945 w 3951730"/>
                <a:gd name="connsiteY3-364" fmla="*/ 915 h 3385291"/>
                <a:gd name="connsiteX4-365" fmla="*/ 2472385 w 3951730"/>
                <a:gd name="connsiteY4-366" fmla="*/ 915 h 3385291"/>
                <a:gd name="connsiteX5-367" fmla="*/ 3694856 w 3951730"/>
                <a:gd name="connsiteY5-368" fmla="*/ 2539197 h 3385291"/>
                <a:gd name="connsiteX6-369" fmla="*/ 3951730 w 3951730"/>
                <a:gd name="connsiteY6-370" fmla="*/ 2539197 h 3385291"/>
                <a:gd name="connsiteX7-371" fmla="*/ 3145728 w 3951730"/>
                <a:gd name="connsiteY7-372" fmla="*/ 3385291 h 3385291"/>
                <a:gd name="connsiteX8-373" fmla="*/ 2259542 w 3951730"/>
                <a:gd name="connsiteY8-374" fmla="*/ 2539197 h 3385291"/>
                <a:gd name="connsiteX9-375" fmla="*/ 2516417 w 3951730"/>
                <a:gd name="connsiteY9-376" fmla="*/ 2539197 h 3385291"/>
                <a:gd name="connsiteX10-377" fmla="*/ 1293946 w 3951730"/>
                <a:gd name="connsiteY10-378" fmla="*/ 915 h 3385291"/>
                <a:gd name="connsiteX0-379" fmla="*/ 3145728 w 3951730"/>
                <a:gd name="connsiteY0-380" fmla="*/ 3385291 h 3693794"/>
                <a:gd name="connsiteX1-381" fmla="*/ 2259542 w 3951730"/>
                <a:gd name="connsiteY1-382" fmla="*/ 2539197 h 3693794"/>
                <a:gd name="connsiteX2-383" fmla="*/ 2516417 w 3951730"/>
                <a:gd name="connsiteY2-384" fmla="*/ 2539197 h 3693794"/>
                <a:gd name="connsiteX3-385" fmla="*/ 1293946 w 3951730"/>
                <a:gd name="connsiteY3-386" fmla="*/ 915 h 3693794"/>
                <a:gd name="connsiteX4-387" fmla="*/ 2472385 w 3951730"/>
                <a:gd name="connsiteY4-388" fmla="*/ 915 h 3693794"/>
                <a:gd name="connsiteX5-389" fmla="*/ 3694856 w 3951730"/>
                <a:gd name="connsiteY5-390" fmla="*/ 2539197 h 3693794"/>
                <a:gd name="connsiteX6-391" fmla="*/ 3951730 w 3951730"/>
                <a:gd name="connsiteY6-392" fmla="*/ 2539197 h 3693794"/>
                <a:gd name="connsiteX7-393" fmla="*/ 3145728 w 3951730"/>
                <a:gd name="connsiteY7-394" fmla="*/ 3385291 h 3693794"/>
                <a:gd name="connsiteX0-395" fmla="*/ 1883165 w 3951730"/>
                <a:gd name="connsiteY0-396" fmla="*/ 392070 h 3693794"/>
                <a:gd name="connsiteX1-397" fmla="*/ 0 w 3951730"/>
                <a:gd name="connsiteY1-398" fmla="*/ 3343088 h 3693794"/>
                <a:gd name="connsiteX2-399" fmla="*/ 31382 w 3951730"/>
                <a:gd name="connsiteY2-400" fmla="*/ 3385291 h 3693794"/>
                <a:gd name="connsiteX3-401" fmla="*/ 144163 w 3951730"/>
                <a:gd name="connsiteY3-402" fmla="*/ 1987108 h 3693794"/>
                <a:gd name="connsiteX4-403" fmla="*/ 1883164 w 3951730"/>
                <a:gd name="connsiteY4-404" fmla="*/ 392070 h 3693794"/>
                <a:gd name="connsiteX5-405" fmla="*/ 1883165 w 3951730"/>
                <a:gd name="connsiteY5-406" fmla="*/ 392070 h 3693794"/>
                <a:gd name="connsiteX0-407" fmla="*/ 1883165 w 3951730"/>
                <a:gd name="connsiteY0-408" fmla="*/ 392070 h 3693794"/>
                <a:gd name="connsiteX1-409" fmla="*/ 14068 w 3951730"/>
                <a:gd name="connsiteY1-410" fmla="*/ 3385291 h 3693794"/>
                <a:gd name="connsiteX2-411" fmla="*/ 45450 w 3951730"/>
                <a:gd name="connsiteY2-412" fmla="*/ 2794448 h 3693794"/>
                <a:gd name="connsiteX3-413" fmla="*/ 1293945 w 3951730"/>
                <a:gd name="connsiteY3-414" fmla="*/ 915 h 3693794"/>
                <a:gd name="connsiteX4-415" fmla="*/ 2472385 w 3951730"/>
                <a:gd name="connsiteY4-416" fmla="*/ 915 h 3693794"/>
                <a:gd name="connsiteX5-417" fmla="*/ 3694856 w 3951730"/>
                <a:gd name="connsiteY5-418" fmla="*/ 2539197 h 3693794"/>
                <a:gd name="connsiteX6-419" fmla="*/ 3951730 w 3951730"/>
                <a:gd name="connsiteY6-420" fmla="*/ 2539197 h 3693794"/>
                <a:gd name="connsiteX7-421" fmla="*/ 3101657 w 3951730"/>
                <a:gd name="connsiteY7-422" fmla="*/ 3693794 h 3693794"/>
                <a:gd name="connsiteX8-423" fmla="*/ 2259542 w 3951730"/>
                <a:gd name="connsiteY8-424" fmla="*/ 2539197 h 3693794"/>
                <a:gd name="connsiteX9-425" fmla="*/ 2516417 w 3951730"/>
                <a:gd name="connsiteY9-426" fmla="*/ 2539197 h 3693794"/>
                <a:gd name="connsiteX10-427" fmla="*/ 1293946 w 3951730"/>
                <a:gd name="connsiteY10-428" fmla="*/ 915 h 3693794"/>
                <a:gd name="connsiteX0-429" fmla="*/ 3101657 w 3951730"/>
                <a:gd name="connsiteY0-430" fmla="*/ 3715832 h 3715832"/>
                <a:gd name="connsiteX1-431" fmla="*/ 2259542 w 3951730"/>
                <a:gd name="connsiteY1-432" fmla="*/ 2539197 h 3715832"/>
                <a:gd name="connsiteX2-433" fmla="*/ 2516417 w 3951730"/>
                <a:gd name="connsiteY2-434" fmla="*/ 2539197 h 3715832"/>
                <a:gd name="connsiteX3-435" fmla="*/ 1293946 w 3951730"/>
                <a:gd name="connsiteY3-436" fmla="*/ 915 h 3715832"/>
                <a:gd name="connsiteX4-437" fmla="*/ 2472385 w 3951730"/>
                <a:gd name="connsiteY4-438" fmla="*/ 915 h 3715832"/>
                <a:gd name="connsiteX5-439" fmla="*/ 3694856 w 3951730"/>
                <a:gd name="connsiteY5-440" fmla="*/ 2539197 h 3715832"/>
                <a:gd name="connsiteX6-441" fmla="*/ 3951730 w 3951730"/>
                <a:gd name="connsiteY6-442" fmla="*/ 2539197 h 3715832"/>
                <a:gd name="connsiteX7-443" fmla="*/ 3101657 w 3951730"/>
                <a:gd name="connsiteY7-444" fmla="*/ 3715832 h 3715832"/>
                <a:gd name="connsiteX0-445" fmla="*/ 1883165 w 3951730"/>
                <a:gd name="connsiteY0-446" fmla="*/ 392070 h 3715832"/>
                <a:gd name="connsiteX1-447" fmla="*/ 0 w 3951730"/>
                <a:gd name="connsiteY1-448" fmla="*/ 3343088 h 3715832"/>
                <a:gd name="connsiteX2-449" fmla="*/ 31382 w 3951730"/>
                <a:gd name="connsiteY2-450" fmla="*/ 3385291 h 3715832"/>
                <a:gd name="connsiteX3-451" fmla="*/ 144163 w 3951730"/>
                <a:gd name="connsiteY3-452" fmla="*/ 1987108 h 3715832"/>
                <a:gd name="connsiteX4-453" fmla="*/ 1883164 w 3951730"/>
                <a:gd name="connsiteY4-454" fmla="*/ 392070 h 3715832"/>
                <a:gd name="connsiteX5-455" fmla="*/ 1883165 w 3951730"/>
                <a:gd name="connsiteY5-456" fmla="*/ 392070 h 3715832"/>
                <a:gd name="connsiteX0-457" fmla="*/ 1883165 w 3951730"/>
                <a:gd name="connsiteY0-458" fmla="*/ 392070 h 3715832"/>
                <a:gd name="connsiteX1-459" fmla="*/ 14068 w 3951730"/>
                <a:gd name="connsiteY1-460" fmla="*/ 3385291 h 3715832"/>
                <a:gd name="connsiteX2-461" fmla="*/ 45450 w 3951730"/>
                <a:gd name="connsiteY2-462" fmla="*/ 2794448 h 3715832"/>
                <a:gd name="connsiteX3-463" fmla="*/ 1293945 w 3951730"/>
                <a:gd name="connsiteY3-464" fmla="*/ 915 h 3715832"/>
                <a:gd name="connsiteX4-465" fmla="*/ 2472385 w 3951730"/>
                <a:gd name="connsiteY4-466" fmla="*/ 915 h 3715832"/>
                <a:gd name="connsiteX5-467" fmla="*/ 3694856 w 3951730"/>
                <a:gd name="connsiteY5-468" fmla="*/ 2539197 h 3715832"/>
                <a:gd name="connsiteX6-469" fmla="*/ 3951730 w 3951730"/>
                <a:gd name="connsiteY6-470" fmla="*/ 2539197 h 3715832"/>
                <a:gd name="connsiteX7-471" fmla="*/ 3101657 w 3951730"/>
                <a:gd name="connsiteY7-472" fmla="*/ 3693794 h 3715832"/>
                <a:gd name="connsiteX8-473" fmla="*/ 2259542 w 3951730"/>
                <a:gd name="connsiteY8-474" fmla="*/ 2539197 h 3715832"/>
                <a:gd name="connsiteX9-475" fmla="*/ 2516417 w 3951730"/>
                <a:gd name="connsiteY9-476" fmla="*/ 2539197 h 3715832"/>
                <a:gd name="connsiteX10-477" fmla="*/ 1293946 w 3951730"/>
                <a:gd name="connsiteY10-478" fmla="*/ 915 h 3715832"/>
                <a:gd name="connsiteX0-479" fmla="*/ 3101657 w 3951730"/>
                <a:gd name="connsiteY0-480" fmla="*/ 3715832 h 3715832"/>
                <a:gd name="connsiteX1-481" fmla="*/ 2259542 w 3951730"/>
                <a:gd name="connsiteY1-482" fmla="*/ 2539197 h 3715832"/>
                <a:gd name="connsiteX2-483" fmla="*/ 2516417 w 3951730"/>
                <a:gd name="connsiteY2-484" fmla="*/ 2539197 h 3715832"/>
                <a:gd name="connsiteX3-485" fmla="*/ 1293946 w 3951730"/>
                <a:gd name="connsiteY3-486" fmla="*/ 915 h 3715832"/>
                <a:gd name="connsiteX4-487" fmla="*/ 2472385 w 3951730"/>
                <a:gd name="connsiteY4-488" fmla="*/ 915 h 3715832"/>
                <a:gd name="connsiteX5-489" fmla="*/ 3694856 w 3951730"/>
                <a:gd name="connsiteY5-490" fmla="*/ 2539197 h 3715832"/>
                <a:gd name="connsiteX6-491" fmla="*/ 3951730 w 3951730"/>
                <a:gd name="connsiteY6-492" fmla="*/ 2539197 h 3715832"/>
                <a:gd name="connsiteX7-493" fmla="*/ 3101657 w 3951730"/>
                <a:gd name="connsiteY7-494" fmla="*/ 3715832 h 3715832"/>
                <a:gd name="connsiteX0-495" fmla="*/ 1883165 w 3951730"/>
                <a:gd name="connsiteY0-496" fmla="*/ 392070 h 3715832"/>
                <a:gd name="connsiteX1-497" fmla="*/ 0 w 3951730"/>
                <a:gd name="connsiteY1-498" fmla="*/ 3343088 h 3715832"/>
                <a:gd name="connsiteX2-499" fmla="*/ 31382 w 3951730"/>
                <a:gd name="connsiteY2-500" fmla="*/ 3385291 h 3715832"/>
                <a:gd name="connsiteX3-501" fmla="*/ 144163 w 3951730"/>
                <a:gd name="connsiteY3-502" fmla="*/ 1987108 h 3715832"/>
                <a:gd name="connsiteX4-503" fmla="*/ 1883164 w 3951730"/>
                <a:gd name="connsiteY4-504" fmla="*/ 392070 h 3715832"/>
                <a:gd name="connsiteX5-505" fmla="*/ 1883165 w 3951730"/>
                <a:gd name="connsiteY5-506" fmla="*/ 392070 h 3715832"/>
                <a:gd name="connsiteX0-507" fmla="*/ 1883165 w 3951730"/>
                <a:gd name="connsiteY0-508" fmla="*/ 392070 h 3715832"/>
                <a:gd name="connsiteX1-509" fmla="*/ 14068 w 3951730"/>
                <a:gd name="connsiteY1-510" fmla="*/ 3385291 h 3715832"/>
                <a:gd name="connsiteX2-511" fmla="*/ 45450 w 3951730"/>
                <a:gd name="connsiteY2-512" fmla="*/ 2794448 h 3715832"/>
                <a:gd name="connsiteX3-513" fmla="*/ 1293945 w 3951730"/>
                <a:gd name="connsiteY3-514" fmla="*/ 915 h 3715832"/>
                <a:gd name="connsiteX4-515" fmla="*/ 2472385 w 3951730"/>
                <a:gd name="connsiteY4-516" fmla="*/ 915 h 3715832"/>
                <a:gd name="connsiteX5-517" fmla="*/ 3694856 w 3951730"/>
                <a:gd name="connsiteY5-518" fmla="*/ 2539197 h 3715832"/>
                <a:gd name="connsiteX6-519" fmla="*/ 3951730 w 3951730"/>
                <a:gd name="connsiteY6-520" fmla="*/ 2539197 h 3715832"/>
                <a:gd name="connsiteX7-521" fmla="*/ 3101657 w 3951730"/>
                <a:gd name="connsiteY7-522" fmla="*/ 3693794 h 3715832"/>
                <a:gd name="connsiteX8-523" fmla="*/ 2259542 w 3951730"/>
                <a:gd name="connsiteY8-524" fmla="*/ 2539197 h 3715832"/>
                <a:gd name="connsiteX9-525" fmla="*/ 2516417 w 3951730"/>
                <a:gd name="connsiteY9-526" fmla="*/ 2539197 h 3715832"/>
                <a:gd name="connsiteX10-527" fmla="*/ 1293946 w 3951730"/>
                <a:gd name="connsiteY10-528" fmla="*/ 915 h 3715832"/>
                <a:gd name="connsiteX0-529" fmla="*/ 3101657 w 3951730"/>
                <a:gd name="connsiteY0-530" fmla="*/ 3715832 h 3715832"/>
                <a:gd name="connsiteX1-531" fmla="*/ 2259542 w 3951730"/>
                <a:gd name="connsiteY1-532" fmla="*/ 2539197 h 3715832"/>
                <a:gd name="connsiteX2-533" fmla="*/ 2516417 w 3951730"/>
                <a:gd name="connsiteY2-534" fmla="*/ 2539197 h 3715832"/>
                <a:gd name="connsiteX3-535" fmla="*/ 1293946 w 3951730"/>
                <a:gd name="connsiteY3-536" fmla="*/ 915 h 3715832"/>
                <a:gd name="connsiteX4-537" fmla="*/ 2472385 w 3951730"/>
                <a:gd name="connsiteY4-538" fmla="*/ 915 h 3715832"/>
                <a:gd name="connsiteX5-539" fmla="*/ 3694856 w 3951730"/>
                <a:gd name="connsiteY5-540" fmla="*/ 2539197 h 3715832"/>
                <a:gd name="connsiteX6-541" fmla="*/ 3951730 w 3951730"/>
                <a:gd name="connsiteY6-542" fmla="*/ 2539197 h 3715832"/>
                <a:gd name="connsiteX7-543" fmla="*/ 3101657 w 3951730"/>
                <a:gd name="connsiteY7-544" fmla="*/ 3715832 h 3715832"/>
                <a:gd name="connsiteX0-545" fmla="*/ 1883165 w 3951730"/>
                <a:gd name="connsiteY0-546" fmla="*/ 392070 h 3715832"/>
                <a:gd name="connsiteX1-547" fmla="*/ 0 w 3951730"/>
                <a:gd name="connsiteY1-548" fmla="*/ 3343088 h 3715832"/>
                <a:gd name="connsiteX2-549" fmla="*/ 31382 w 3951730"/>
                <a:gd name="connsiteY2-550" fmla="*/ 3385291 h 3715832"/>
                <a:gd name="connsiteX3-551" fmla="*/ 144163 w 3951730"/>
                <a:gd name="connsiteY3-552" fmla="*/ 1987108 h 3715832"/>
                <a:gd name="connsiteX4-553" fmla="*/ 1883164 w 3951730"/>
                <a:gd name="connsiteY4-554" fmla="*/ 392070 h 3715832"/>
                <a:gd name="connsiteX5-555" fmla="*/ 1883165 w 3951730"/>
                <a:gd name="connsiteY5-556" fmla="*/ 392070 h 3715832"/>
                <a:gd name="connsiteX0-557" fmla="*/ 14068 w 3951730"/>
                <a:gd name="connsiteY0-558" fmla="*/ 3385291 h 3715832"/>
                <a:gd name="connsiteX1-559" fmla="*/ 45450 w 3951730"/>
                <a:gd name="connsiteY1-560" fmla="*/ 2794448 h 3715832"/>
                <a:gd name="connsiteX2-561" fmla="*/ 1293945 w 3951730"/>
                <a:gd name="connsiteY2-562" fmla="*/ 915 h 3715832"/>
                <a:gd name="connsiteX3-563" fmla="*/ 2472385 w 3951730"/>
                <a:gd name="connsiteY3-564" fmla="*/ 915 h 3715832"/>
                <a:gd name="connsiteX4-565" fmla="*/ 3694856 w 3951730"/>
                <a:gd name="connsiteY4-566" fmla="*/ 2539197 h 3715832"/>
                <a:gd name="connsiteX5-567" fmla="*/ 3951730 w 3951730"/>
                <a:gd name="connsiteY5-568" fmla="*/ 2539197 h 3715832"/>
                <a:gd name="connsiteX6-569" fmla="*/ 3101657 w 3951730"/>
                <a:gd name="connsiteY6-570" fmla="*/ 3693794 h 3715832"/>
                <a:gd name="connsiteX7-571" fmla="*/ 2259542 w 3951730"/>
                <a:gd name="connsiteY7-572" fmla="*/ 2539197 h 3715832"/>
                <a:gd name="connsiteX8-573" fmla="*/ 2516417 w 3951730"/>
                <a:gd name="connsiteY8-574" fmla="*/ 2539197 h 3715832"/>
                <a:gd name="connsiteX9-575" fmla="*/ 1293946 w 3951730"/>
                <a:gd name="connsiteY9-576" fmla="*/ 915 h 37158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 ang="0">
                  <a:pos x="connsiteX7-27" y="connsiteY7-28"/>
                </a:cxn>
                <a:cxn ang="0">
                  <a:pos x="connsiteX8-73" y="connsiteY8-74"/>
                </a:cxn>
                <a:cxn ang="0">
                  <a:pos x="connsiteX9-75" y="connsiteY9-76"/>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bg1"/>
                </a:solidFill>
              </a:endParaRPr>
            </a:p>
          </p:txBody>
        </p:sp>
        <p:sp>
          <p:nvSpPr>
            <p:cNvPr id="28" name="TextBox 14"/>
            <p:cNvSpPr txBox="1">
              <a:spLocks noChangeArrowheads="1"/>
            </p:cNvSpPr>
            <p:nvPr/>
          </p:nvSpPr>
          <p:spPr bwMode="auto">
            <a:xfrm rot="18835100">
              <a:off x="3825935" y="4316988"/>
              <a:ext cx="1475504" cy="390842"/>
            </a:xfrm>
            <a:prstGeom prst="rect">
              <a:avLst/>
            </a:prstGeom>
            <a:grpFill/>
            <a:ln w="9525">
              <a:noFill/>
              <a:miter lim="800000"/>
            </a:ln>
          </p:spPr>
          <p:txBody>
            <a:bodyPr wrap="squar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振动监视</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29" name="直接连接符 28"/>
          <p:cNvCxnSpPr/>
          <p:nvPr/>
        </p:nvCxnSpPr>
        <p:spPr bwMode="auto">
          <a:xfrm>
            <a:off x="2350089" y="4510915"/>
            <a:ext cx="8160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0" name="TextBox 22"/>
          <p:cNvSpPr txBox="1"/>
          <p:nvPr/>
        </p:nvSpPr>
        <p:spPr bwMode="auto">
          <a:xfrm>
            <a:off x="682441" y="3965705"/>
            <a:ext cx="1672412" cy="1047509"/>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对某些非用电生产设备或环保设备振动进行监视，避免监测漏项。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bwMode="auto">
          <a:xfrm>
            <a:off x="2248080" y="1760454"/>
            <a:ext cx="8160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5" presetClass="entr" presetSubtype="5"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checkerboard(down)">
                                      <p:cBhvr>
                                        <p:cTn id="37" dur="500"/>
                                        <p:tgtEl>
                                          <p:spTgt spid="31"/>
                                        </p:tgtEl>
                                      </p:cBhvr>
                                    </p:animEffect>
                                  </p:childTnLst>
                                </p:cTn>
                              </p:par>
                            </p:childTnLst>
                          </p:cTn>
                        </p:par>
                        <p:par>
                          <p:cTn id="38" fill="hold">
                            <p:stCondLst>
                              <p:cond delay="3500"/>
                            </p:stCondLst>
                            <p:childTnLst>
                              <p:par>
                                <p:cTn id="39" presetID="5" presetClass="entr" presetSubtype="5"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checkerboard(down)">
                                      <p:cBhvr>
                                        <p:cTn id="41" dur="500"/>
                                        <p:tgtEl>
                                          <p:spTgt spid="18"/>
                                        </p:tgtEl>
                                      </p:cBhvr>
                                    </p:animEffect>
                                  </p:childTnLst>
                                </p:cTn>
                              </p:par>
                            </p:childTnLst>
                          </p:cTn>
                        </p:par>
                        <p:par>
                          <p:cTn id="42" fill="hold">
                            <p:stCondLst>
                              <p:cond delay="4000"/>
                            </p:stCondLst>
                            <p:childTnLst>
                              <p:par>
                                <p:cTn id="43" presetID="5" presetClass="entr" presetSubtype="5"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checkerboard(down)">
                                      <p:cBhvr>
                                        <p:cTn id="45" dur="500"/>
                                        <p:tgtEl>
                                          <p:spTgt spid="22"/>
                                        </p:tgtEl>
                                      </p:cBhvr>
                                    </p:animEffect>
                                  </p:childTnLst>
                                </p:cTn>
                              </p:par>
                            </p:childTnLst>
                          </p:cTn>
                        </p:par>
                        <p:par>
                          <p:cTn id="46" fill="hold">
                            <p:stCondLst>
                              <p:cond delay="4500"/>
                            </p:stCondLst>
                            <p:childTnLst>
                              <p:par>
                                <p:cTn id="47" presetID="5" presetClass="entr" presetSubtype="5"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checkerboard(down)">
                                      <p:cBhvr>
                                        <p:cTn id="49" dur="500"/>
                                        <p:tgtEl>
                                          <p:spTgt spid="23"/>
                                        </p:tgtEl>
                                      </p:cBhvr>
                                    </p:animEffect>
                                  </p:childTnLst>
                                </p:cTn>
                              </p:par>
                            </p:childTnLst>
                          </p:cTn>
                        </p:par>
                        <p:par>
                          <p:cTn id="50" fill="hold">
                            <p:stCondLst>
                              <p:cond delay="5000"/>
                            </p:stCondLst>
                            <p:childTnLst>
                              <p:par>
                                <p:cTn id="51" presetID="5" presetClass="entr" presetSubtype="5"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checkerboard(down)">
                                      <p:cBhvr>
                                        <p:cTn id="53" dur="500"/>
                                        <p:tgtEl>
                                          <p:spTgt spid="29"/>
                                        </p:tgtEl>
                                      </p:cBhvr>
                                    </p:animEffect>
                                  </p:childTnLst>
                                </p:cTn>
                              </p:par>
                            </p:childTnLst>
                          </p:cTn>
                        </p:par>
                        <p:par>
                          <p:cTn id="54" fill="hold">
                            <p:stCondLst>
                              <p:cond delay="5500"/>
                            </p:stCondLst>
                            <p:childTnLst>
                              <p:par>
                                <p:cTn id="55" presetID="5" presetClass="entr" presetSubtype="5"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checkerboard(down)">
                                      <p:cBhvr>
                                        <p:cTn id="57" dur="500"/>
                                        <p:tgtEl>
                                          <p:spTgt spid="30"/>
                                        </p:tgtEl>
                                      </p:cBhvr>
                                    </p:animEffect>
                                  </p:childTnLst>
                                </p:cTn>
                              </p:par>
                            </p:childTnLst>
                          </p:cTn>
                        </p:par>
                        <p:par>
                          <p:cTn id="58" fill="hold">
                            <p:stCondLst>
                              <p:cond delay="6000"/>
                            </p:stCondLst>
                            <p:childTnLst>
                              <p:par>
                                <p:cTn id="59" presetID="5" presetClass="entr" presetSubtype="5"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checkerboard(down)">
                                      <p:cBhvr>
                                        <p:cTn id="61" dur="500"/>
                                        <p:tgtEl>
                                          <p:spTgt spid="24"/>
                                        </p:tgtEl>
                                      </p:cBhvr>
                                    </p:animEffect>
                                  </p:childTnLst>
                                </p:cTn>
                              </p:par>
                            </p:childTnLst>
                          </p:cTn>
                        </p:par>
                        <p:par>
                          <p:cTn id="62" fill="hold">
                            <p:stCondLst>
                              <p:cond delay="6500"/>
                            </p:stCondLst>
                            <p:childTnLst>
                              <p:par>
                                <p:cTn id="63" presetID="5" presetClass="entr" presetSubtype="5"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checkerboard(down)">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23" grpId="0"/>
      <p:bldP spid="25"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a:solidFill>
                  <a:schemeClr val="bg1"/>
                </a:solidFill>
                <a:latin typeface="微软雅黑" panose="020B0503020204020204" pitchFamily="34" charset="-122"/>
                <a:ea typeface="微软雅黑" panose="020B0503020204020204" pitchFamily="34" charset="-122"/>
              </a:rPr>
              <a:t>1</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115614" y="2645246"/>
            <a:ext cx="4914789" cy="523220"/>
          </a:xfrm>
          <a:prstGeom prst="rect">
            <a:avLst/>
          </a:prstGeom>
          <a:noFill/>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打响蓝天碧水净土三大保卫战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1" name="TextBox 5"/>
          <p:cNvSpPr txBox="1"/>
          <p:nvPr/>
        </p:nvSpPr>
        <p:spPr>
          <a:xfrm>
            <a:off x="3064444" y="3297433"/>
            <a:ext cx="4914789" cy="1354217"/>
          </a:xfrm>
          <a:prstGeom prst="rect">
            <a:avLst/>
          </a:prstGeom>
          <a:noFill/>
        </p:spPr>
        <p:txBody>
          <a:bodyPr wrap="squar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2018</a:t>
            </a:r>
            <a:r>
              <a:rPr lang="zh-CN" altLang="en-US" sz="1400" dirty="0">
                <a:solidFill>
                  <a:schemeClr val="bg1"/>
                </a:solidFill>
                <a:latin typeface="微软雅黑" panose="020B0503020204020204" pitchFamily="34" charset="-122"/>
                <a:ea typeface="微软雅黑" panose="020B0503020204020204" pitchFamily="34" charset="-122"/>
              </a:rPr>
              <a:t>年</a:t>
            </a: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r>
              <a:rPr lang="en-US" altLang="zh-CN" sz="1400" dirty="0">
                <a:solidFill>
                  <a:schemeClr val="bg1"/>
                </a:solidFill>
                <a:latin typeface="微软雅黑" panose="020B0503020204020204" pitchFamily="34" charset="-122"/>
                <a:ea typeface="微软雅黑" panose="020B0503020204020204" pitchFamily="34" charset="-122"/>
              </a:rPr>
              <a:t>24</a:t>
            </a:r>
            <a:r>
              <a:rPr lang="zh-CN" altLang="en-US" sz="1400" dirty="0">
                <a:solidFill>
                  <a:schemeClr val="bg1"/>
                </a:solidFill>
                <a:latin typeface="微软雅黑" panose="020B0503020204020204" pitchFamily="34" charset="-122"/>
                <a:ea typeface="微软雅黑" panose="020B0503020204020204" pitchFamily="34" charset="-122"/>
              </a:rPr>
              <a:t>日公布的</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中共中央国务院关于全面加强生态环境保护坚决打好污染防治攻坚战的意见</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提出：</a:t>
            </a:r>
            <a:endParaRPr lang="en-US" altLang="zh-CN" sz="1400" dirty="0" smtClean="0">
              <a:solidFill>
                <a:schemeClr val="bg1"/>
              </a:solidFill>
              <a:latin typeface="微软雅黑" panose="020B0503020204020204" pitchFamily="34" charset="-122"/>
              <a:ea typeface="微软雅黑" panose="020B0503020204020204" pitchFamily="34" charset="-122"/>
            </a:endParaRPr>
          </a:p>
          <a:p>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坚决</a:t>
            </a:r>
            <a:r>
              <a:rPr lang="zh-CN" altLang="en-US" sz="2000" dirty="0">
                <a:solidFill>
                  <a:schemeClr val="bg1"/>
                </a:solidFill>
                <a:latin typeface="微软雅黑" panose="020B0503020204020204" pitchFamily="34" charset="-122"/>
                <a:ea typeface="微软雅黑" panose="020B0503020204020204" pitchFamily="34" charset="-122"/>
              </a:rPr>
              <a:t>打赢蓝天保卫战，着力打好碧水保卫战，扎实推进净土</a:t>
            </a:r>
            <a:r>
              <a:rPr lang="zh-CN" altLang="en-US" sz="2000" dirty="0" smtClean="0">
                <a:solidFill>
                  <a:schemeClr val="bg1"/>
                </a:solidFill>
                <a:latin typeface="微软雅黑" panose="020B0503020204020204" pitchFamily="34" charset="-122"/>
                <a:ea typeface="微软雅黑" panose="020B0503020204020204" pitchFamily="34" charset="-122"/>
              </a:rPr>
              <a:t>保卫战。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6"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7E3D"/>
        </a:solidFill>
        <a:effectLst/>
      </p:bgPr>
    </p:bg>
    <p:spTree>
      <p:nvGrpSpPr>
        <p:cNvPr id="1" name=""/>
        <p:cNvGrpSpPr/>
        <p:nvPr/>
      </p:nvGrpSpPr>
      <p:grpSpPr>
        <a:xfrm>
          <a:off x="0" y="0"/>
          <a:ext cx="0" cy="0"/>
          <a:chOff x="0" y="0"/>
          <a:chExt cx="0" cy="0"/>
        </a:xfrm>
      </p:grpSpPr>
      <p:sp>
        <p:nvSpPr>
          <p:cNvPr id="10" name="矩形 9"/>
          <p:cNvSpPr/>
          <p:nvPr/>
        </p:nvSpPr>
        <p:spPr>
          <a:xfrm>
            <a:off x="0" y="1036236"/>
            <a:ext cx="9144000" cy="2341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559626" y="3649588"/>
            <a:ext cx="1723549" cy="707886"/>
          </a:xfrm>
          <a:prstGeom prst="rect">
            <a:avLst/>
          </a:prstGeom>
          <a:noFill/>
        </p:spPr>
        <p:txBody>
          <a:bodyPr wrap="none" rtlCol="0">
            <a:spAutoFit/>
          </a:bodyPr>
          <a:lstStyle/>
          <a:p>
            <a:r>
              <a:rPr lang="zh-CN" altLang="en-US" sz="4000" dirty="0" smtClean="0">
                <a:solidFill>
                  <a:schemeClr val="bg1"/>
                </a:solidFill>
                <a:latin typeface="方正正粗黑简体" panose="02000000000000000000" pitchFamily="2" charset="-122"/>
                <a:ea typeface="方正正粗黑简体" panose="02000000000000000000" pitchFamily="2" charset="-122"/>
              </a:rPr>
              <a:t>谢谢！</a:t>
            </a:r>
            <a:endParaRPr lang="zh-CN" altLang="en-US" sz="4000" dirty="0">
              <a:solidFill>
                <a:schemeClr val="bg1"/>
              </a:solidFill>
              <a:latin typeface="方正正粗黑简体" panose="02000000000000000000" pitchFamily="2" charset="-122"/>
              <a:ea typeface="方正正粗黑简体" panose="02000000000000000000" pitchFamily="2" charset="-122"/>
            </a:endParaRPr>
          </a:p>
        </p:txBody>
      </p:sp>
      <p:pic>
        <p:nvPicPr>
          <p:cNvPr id="2" name="图片 1"/>
          <p:cNvPicPr>
            <a:picLocks noChangeAspect="1"/>
          </p:cNvPicPr>
          <p:nvPr/>
        </p:nvPicPr>
        <p:blipFill>
          <a:blip r:embed="rId1"/>
          <a:stretch>
            <a:fillRect/>
          </a:stretch>
        </p:blipFill>
        <p:spPr>
          <a:xfrm>
            <a:off x="-1906" y="900125"/>
            <a:ext cx="9145906" cy="2613352"/>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
          <a:stretch>
            <a:fillRect/>
          </a:stretch>
        </p:blipFill>
        <p:spPr>
          <a:xfrm>
            <a:off x="3635896" y="1273324"/>
            <a:ext cx="5264785" cy="3034665"/>
          </a:xfrm>
          <a:prstGeom prst="rect">
            <a:avLst/>
          </a:prstGeom>
          <a:noFill/>
          <a:ln w="9525">
            <a:noFill/>
          </a:ln>
        </p:spPr>
      </p:pic>
      <p:sp>
        <p:nvSpPr>
          <p:cNvPr id="29" name="矩形 28"/>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6"/>
          <p:cNvSpPr txBox="1"/>
          <p:nvPr/>
        </p:nvSpPr>
        <p:spPr>
          <a:xfrm>
            <a:off x="125273" y="523627"/>
            <a:ext cx="172354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环保压力大</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25273" y="1474911"/>
            <a:ext cx="3294599" cy="2847318"/>
          </a:xfrm>
          <a:prstGeom prst="rect">
            <a:avLst/>
          </a:prstGeom>
        </p:spPr>
        <p:txBody>
          <a:bodyPr wrap="square">
            <a:spAutoFit/>
          </a:bodyPr>
          <a:lstStyle/>
          <a:p>
            <a:pPr indent="266700">
              <a:lnSpc>
                <a:spcPts val="1800"/>
              </a:lnSpc>
              <a:spcAft>
                <a:spcPts val="600"/>
              </a:spcAft>
            </a:pP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到</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2020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年三大保卫战具体指标：全国</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PM2.5</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未达标地级及以上城市浓度比</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2015</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年下降</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18%</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以上，地级及以上城市空气质量优良天数比率达到</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80%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以上；全国地表水</a:t>
            </a:r>
            <a:r>
              <a:rPr lang="en-US" altLang="zh-CN" sz="1400" kern="0" dirty="0" err="1">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Ⅰ~Ⅲ</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类水体比例达到</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70%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以上，劣</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Ⅴ</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类水体比例控制在</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以内；近岸海域水质优良（</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Ⅰ</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Ⅱ</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类）比例达到</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70%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左右；二氧化硫、氮氧化物排放量比</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2015</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年减少</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以上，化学需氧量、氨氮排放量减少</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以上；受污染耕地安全利用率达到</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左右，污染地块安全利用率达到</a:t>
            </a:r>
            <a:r>
              <a:rPr lang="en-US" altLang="zh-CN"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400" kern="0" dirty="0">
                <a:solidFill>
                  <a:srgbClr val="282828"/>
                </a:solidFill>
                <a:latin typeface="微软雅黑" panose="020B0503020204020204" pitchFamily="34" charset="-122"/>
                <a:ea typeface="微软雅黑" panose="020B0503020204020204" pitchFamily="34" charset="-122"/>
                <a:cs typeface="Times New Roman" panose="02020603050405020304" pitchFamily="18" charset="0"/>
              </a:rPr>
              <a:t>以上。</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25273" y="523627"/>
            <a:ext cx="172354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取得</a:t>
            </a:r>
            <a:r>
              <a:rPr lang="zh-CN" altLang="en-US" sz="2400" dirty="0" smtClean="0">
                <a:solidFill>
                  <a:schemeClr val="bg1"/>
                </a:solidFill>
                <a:latin typeface="微软雅黑" panose="020B0503020204020204" pitchFamily="34" charset="-122"/>
                <a:ea typeface="微软雅黑" panose="020B0503020204020204" pitchFamily="34" charset="-122"/>
              </a:rPr>
              <a:t>的成绩</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8" name="Freeform 4"/>
          <p:cNvSpPr/>
          <p:nvPr/>
        </p:nvSpPr>
        <p:spPr bwMode="auto">
          <a:xfrm>
            <a:off x="4401122" y="2389709"/>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E3D"/>
          </a:solidFill>
          <a:ln w="3175" cap="flat" cmpd="sng" algn="ctr">
            <a:noFill/>
            <a:prstDash val="solid"/>
          </a:ln>
          <a:effectLst>
            <a:outerShdw blurRad="50800" dist="38100" dir="5400000" algn="t" rotWithShape="0">
              <a:prstClr val="black">
                <a:alpha val="79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endParaRPr>
          </a:p>
        </p:txBody>
      </p:sp>
      <p:sp>
        <p:nvSpPr>
          <p:cNvPr id="11" name="Freeform 6"/>
          <p:cNvSpPr/>
          <p:nvPr/>
        </p:nvSpPr>
        <p:spPr bwMode="auto">
          <a:xfrm>
            <a:off x="6544888" y="1783446"/>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7E3D"/>
          </a:solidFill>
          <a:ln w="3175" cap="flat" cmpd="sng" algn="ctr">
            <a:noFill/>
            <a:prstDash val="solid"/>
          </a:ln>
          <a:effectLst>
            <a:outerShdw blurRad="50800" dist="38100" dir="5400000" algn="t" rotWithShape="0">
              <a:prstClr val="black">
                <a:alpha val="79000"/>
              </a:prstClr>
            </a:outerShdw>
          </a:effectLst>
        </p:spPr>
        <p:txBody>
          <a:bodyPr lIns="0" rIns="0" anchor="ctr"/>
          <a:lstStyle/>
          <a:p>
            <a:pPr algn="ctr" fontAlgn="base">
              <a:lnSpc>
                <a:spcPct val="120000"/>
              </a:lnSpc>
              <a:spcBef>
                <a:spcPts val="600"/>
              </a:spcBef>
              <a:spcAft>
                <a:spcPts val="600"/>
              </a:spcAft>
            </a:pPr>
            <a:endParaRPr lang="en-US" sz="2800" kern="0" dirty="0">
              <a:solidFill>
                <a:srgbClr val="FFFFFF"/>
              </a:solidFill>
              <a:latin typeface="Impact" panose="020B0806030902050204" pitchFamily="34" charset="0"/>
              <a:ea typeface="微软雅黑" panose="020B0503020204020204" pitchFamily="34" charset="-122"/>
            </a:endParaRPr>
          </a:p>
        </p:txBody>
      </p:sp>
      <p:grpSp>
        <p:nvGrpSpPr>
          <p:cNvPr id="18" name="组合 17"/>
          <p:cNvGrpSpPr/>
          <p:nvPr/>
        </p:nvGrpSpPr>
        <p:grpSpPr>
          <a:xfrm>
            <a:off x="2589939" y="1807483"/>
            <a:ext cx="2075647" cy="2080525"/>
            <a:chOff x="2251567" y="1650676"/>
            <a:chExt cx="2075647" cy="2080525"/>
          </a:xfrm>
        </p:grpSpPr>
        <p:sp>
          <p:nvSpPr>
            <p:cNvPr id="19" name="Freeform 8"/>
            <p:cNvSpPr/>
            <p:nvPr/>
          </p:nvSpPr>
          <p:spPr bwMode="auto">
            <a:xfrm>
              <a:off x="2251567" y="1650676"/>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E3D"/>
            </a:solidFill>
            <a:ln w="3175" cap="flat" cmpd="sng" algn="ctr">
              <a:noFill/>
              <a:prstDash val="solid"/>
            </a:ln>
            <a:effectLst>
              <a:outerShdw blurRad="50800" dist="38100" dir="5400000" algn="t" rotWithShape="0">
                <a:prstClr val="black">
                  <a:alpha val="79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endParaRPr>
            </a:p>
          </p:txBody>
        </p:sp>
        <p:sp>
          <p:nvSpPr>
            <p:cNvPr id="20" name="Oval 9"/>
            <p:cNvSpPr>
              <a:spLocks noChangeArrowheads="1"/>
            </p:cNvSpPr>
            <p:nvPr/>
          </p:nvSpPr>
          <p:spPr bwMode="auto">
            <a:xfrm>
              <a:off x="2598844" y="2000546"/>
              <a:ext cx="1378422" cy="1378114"/>
            </a:xfrm>
            <a:prstGeom prst="ellipse">
              <a:avLst/>
            </a:prstGeom>
            <a:blipFill>
              <a:blip r:embed="rId1" cstate="print"/>
              <a:stretch>
                <a:fillRect l="-13000"/>
              </a:stretch>
            </a:blipFill>
            <a:ln w="22225">
              <a:solidFill>
                <a:srgbClr val="FFFFFF"/>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ea typeface="微软雅黑" panose="020B0503020204020204" pitchFamily="34" charset="-122"/>
              </a:endParaRPr>
            </a:p>
          </p:txBody>
        </p:sp>
      </p:grpSp>
      <p:sp>
        <p:nvSpPr>
          <p:cNvPr id="21" name="TextBox 53"/>
          <p:cNvSpPr txBox="1">
            <a:spLocks noChangeArrowheads="1"/>
          </p:cNvSpPr>
          <p:nvPr/>
        </p:nvSpPr>
        <p:spPr bwMode="auto">
          <a:xfrm>
            <a:off x="2517058" y="1259977"/>
            <a:ext cx="22187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r>
              <a:rPr lang="zh-CN" altLang="en-US" sz="1200" dirty="0">
                <a:latin typeface="微软雅黑" panose="020B0503020204020204" pitchFamily="34" charset="-122"/>
                <a:ea typeface="微软雅黑" panose="020B0503020204020204" pitchFamily="34" charset="-122"/>
              </a:rPr>
              <a:t>可吸入颗粒物（</a:t>
            </a:r>
            <a:r>
              <a:rPr lang="en-US" altLang="zh-CN" sz="1200" dirty="0">
                <a:latin typeface="微软雅黑" panose="020B0503020204020204" pitchFamily="34" charset="-122"/>
                <a:ea typeface="微软雅黑" panose="020B0503020204020204" pitchFamily="34" charset="-122"/>
              </a:rPr>
              <a:t>PM10</a:t>
            </a:r>
            <a:r>
              <a:rPr lang="zh-CN" altLang="en-US" sz="1200" dirty="0">
                <a:latin typeface="微软雅黑" panose="020B0503020204020204" pitchFamily="34" charset="-122"/>
                <a:ea typeface="微软雅黑" panose="020B0503020204020204" pitchFamily="34" charset="-122"/>
              </a:rPr>
              <a:t>）平均浓度比</a:t>
            </a:r>
            <a:r>
              <a:rPr lang="en-US" altLang="zh-CN" sz="1200" dirty="0">
                <a:latin typeface="微软雅黑" panose="020B0503020204020204" pitchFamily="34" charset="-122"/>
                <a:ea typeface="微软雅黑" panose="020B0503020204020204" pitchFamily="34" charset="-122"/>
              </a:rPr>
              <a:t>2013 </a:t>
            </a:r>
            <a:r>
              <a:rPr lang="zh-CN" altLang="en-US" sz="1200" dirty="0">
                <a:latin typeface="微软雅黑" panose="020B0503020204020204" pitchFamily="34" charset="-122"/>
                <a:ea typeface="微软雅黑" panose="020B0503020204020204" pitchFamily="34" charset="-122"/>
              </a:rPr>
              <a:t>年下降</a:t>
            </a:r>
            <a:r>
              <a:rPr lang="en-US" altLang="zh-CN" sz="1200" dirty="0">
                <a:latin typeface="微软雅黑" panose="020B0503020204020204" pitchFamily="34" charset="-122"/>
                <a:ea typeface="微软雅黑" panose="020B0503020204020204" pitchFamily="34" charset="-122"/>
              </a:rPr>
              <a:t>22.7%</a:t>
            </a:r>
            <a:endParaRPr lang="zh-CN" altLang="en-US" sz="1200" dirty="0">
              <a:latin typeface="微软雅黑" panose="020B0503020204020204" pitchFamily="34" charset="-122"/>
              <a:ea typeface="微软雅黑" panose="020B0503020204020204" pitchFamily="34" charset="-122"/>
            </a:endParaRPr>
          </a:p>
        </p:txBody>
      </p:sp>
      <p:sp>
        <p:nvSpPr>
          <p:cNvPr id="22" name="TextBox 53"/>
          <p:cNvSpPr txBox="1">
            <a:spLocks noChangeArrowheads="1"/>
          </p:cNvSpPr>
          <p:nvPr/>
        </p:nvSpPr>
        <p:spPr bwMode="auto">
          <a:xfrm>
            <a:off x="4642560" y="1461005"/>
            <a:ext cx="20216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r>
              <a:rPr lang="zh-CN" altLang="en-US" sz="1200" dirty="0">
                <a:latin typeface="微软雅黑" panose="020B0503020204020204" pitchFamily="34" charset="-122"/>
                <a:ea typeface="微软雅黑" panose="020B0503020204020204" pitchFamily="34" charset="-122"/>
              </a:rPr>
              <a:t>京津冀、长三角、珠三角区域细颗粒物（</a:t>
            </a:r>
            <a:r>
              <a:rPr lang="en-US" altLang="zh-CN" sz="1200" dirty="0">
                <a:latin typeface="微软雅黑" panose="020B0503020204020204" pitchFamily="34" charset="-122"/>
                <a:ea typeface="微软雅黑" panose="020B0503020204020204" pitchFamily="34" charset="-122"/>
              </a:rPr>
              <a:t>PM2.5</a:t>
            </a:r>
            <a:r>
              <a:rPr lang="zh-CN" altLang="en-US" sz="1200" dirty="0">
                <a:latin typeface="微软雅黑" panose="020B0503020204020204" pitchFamily="34" charset="-122"/>
                <a:ea typeface="微软雅黑" panose="020B0503020204020204" pitchFamily="34" charset="-122"/>
              </a:rPr>
              <a:t>）平均浓度分别下降</a:t>
            </a:r>
            <a:r>
              <a:rPr lang="en-US" altLang="zh-CN" sz="1200" dirty="0">
                <a:latin typeface="微软雅黑" panose="020B0503020204020204" pitchFamily="34" charset="-122"/>
                <a:ea typeface="微软雅黑" panose="020B0503020204020204" pitchFamily="34" charset="-122"/>
              </a:rPr>
              <a:t>39.6%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34.3%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27.7%</a:t>
            </a:r>
            <a:r>
              <a:rPr lang="zh-CN" altLang="en-US"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24" name="TextBox 53"/>
          <p:cNvSpPr txBox="1">
            <a:spLocks noChangeArrowheads="1"/>
          </p:cNvSpPr>
          <p:nvPr/>
        </p:nvSpPr>
        <p:spPr bwMode="auto">
          <a:xfrm>
            <a:off x="719810" y="4283034"/>
            <a:ext cx="236011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sz="1600" b="1" dirty="0" smtClean="0">
                <a:solidFill>
                  <a:srgbClr val="007E3D"/>
                </a:solidFill>
                <a:latin typeface="Arial" panose="020B0604020202020204" pitchFamily="34" charset="0"/>
                <a:ea typeface="微软雅黑" panose="020B0503020204020204" pitchFamily="34" charset="-122"/>
                <a:cs typeface="宋体" panose="02010600030101010101" pitchFamily="2" charset="-122"/>
              </a:rPr>
              <a:t>环保工作成绩巨大</a:t>
            </a:r>
            <a:endParaRPr lang="zh-CN" altLang="en-US" sz="1600" b="1" dirty="0">
              <a:solidFill>
                <a:srgbClr val="007E3D"/>
              </a:solidFill>
              <a:latin typeface="Arial" panose="020B0604020202020204" pitchFamily="34" charset="0"/>
              <a:ea typeface="微软雅黑" panose="020B0503020204020204" pitchFamily="34" charset="-122"/>
              <a:cs typeface="宋体" panose="02010600030101010101" pitchFamily="2" charset="-122"/>
            </a:endParaRPr>
          </a:p>
        </p:txBody>
      </p:sp>
      <p:sp>
        <p:nvSpPr>
          <p:cNvPr id="25" name="TextBox 24"/>
          <p:cNvSpPr txBox="1"/>
          <p:nvPr/>
        </p:nvSpPr>
        <p:spPr bwMode="auto">
          <a:xfrm>
            <a:off x="699153" y="4547248"/>
            <a:ext cx="3152767" cy="602038"/>
          </a:xfrm>
          <a:prstGeom prst="rect">
            <a:avLst/>
          </a:prstGeom>
          <a:noFill/>
        </p:spPr>
        <p:txBody>
          <a:bodyPr vert="horz" wrap="square" lIns="93296" tIns="46648" rIns="93296" bIns="46648" numCol="1" anchor="t" anchorCtr="0" compatLnSpc="1">
            <a:spAutoFit/>
          </a:bodyPr>
          <a:lstStyle/>
          <a:p>
            <a:r>
              <a:rPr lang="en-US" altLang="zh-CN" sz="1100" dirty="0"/>
              <a:t>2018</a:t>
            </a:r>
            <a:r>
              <a:rPr lang="zh-CN" altLang="en-US" sz="1100" dirty="0"/>
              <a:t>年</a:t>
            </a:r>
            <a:r>
              <a:rPr lang="en-US" altLang="zh-CN" sz="1100" dirty="0"/>
              <a:t>5</a:t>
            </a:r>
            <a:r>
              <a:rPr lang="zh-CN" altLang="en-US" sz="1100" dirty="0"/>
              <a:t>月</a:t>
            </a:r>
            <a:r>
              <a:rPr lang="en-US" altLang="zh-CN" sz="1100" dirty="0"/>
              <a:t>22</a:t>
            </a:r>
            <a:r>
              <a:rPr lang="zh-CN" altLang="en-US" sz="1100" dirty="0"/>
              <a:t>号生态环境部发布了</a:t>
            </a:r>
            <a:r>
              <a:rPr lang="en-US" altLang="zh-CN" sz="1100" dirty="0"/>
              <a:t>2017</a:t>
            </a:r>
            <a:r>
              <a:rPr lang="zh-CN" altLang="en-US" sz="1100" dirty="0"/>
              <a:t>年</a:t>
            </a:r>
            <a:r>
              <a:rPr lang="en-US" altLang="zh-CN" sz="1100" dirty="0"/>
              <a:t>《</a:t>
            </a:r>
            <a:r>
              <a:rPr lang="zh-CN" altLang="en-US" sz="1100" dirty="0"/>
              <a:t>中国生态环境状况公报</a:t>
            </a:r>
            <a:r>
              <a:rPr lang="en-US" altLang="zh-CN" sz="1100" dirty="0"/>
              <a:t>》</a:t>
            </a:r>
            <a:r>
              <a:rPr lang="zh-CN" altLang="en-US" sz="1100" dirty="0"/>
              <a:t>，全国</a:t>
            </a:r>
            <a:r>
              <a:rPr lang="en-US" altLang="zh-CN" sz="1100" dirty="0"/>
              <a:t>338 </a:t>
            </a:r>
            <a:r>
              <a:rPr lang="zh-CN" altLang="en-US" sz="1100" dirty="0"/>
              <a:t>个地级及以上</a:t>
            </a:r>
            <a:r>
              <a:rPr lang="zh-CN" altLang="en-US" sz="1100" dirty="0" smtClean="0"/>
              <a:t>城市：</a:t>
            </a:r>
            <a:endParaRPr lang="zh-CN" altLang="en-US" sz="1100" dirty="0"/>
          </a:p>
        </p:txBody>
      </p:sp>
      <p:sp>
        <p:nvSpPr>
          <p:cNvPr id="27" name="TextBox 53"/>
          <p:cNvSpPr txBox="1">
            <a:spLocks noChangeArrowheads="1"/>
          </p:cNvSpPr>
          <p:nvPr/>
        </p:nvSpPr>
        <p:spPr bwMode="auto">
          <a:xfrm>
            <a:off x="6653524" y="817361"/>
            <a:ext cx="20216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r>
              <a:rPr lang="zh-CN" altLang="en-US" sz="1200" dirty="0">
                <a:latin typeface="微软雅黑" panose="020B0503020204020204" pitchFamily="34" charset="-122"/>
                <a:ea typeface="微软雅黑" panose="020B0503020204020204" pitchFamily="34" charset="-122"/>
              </a:rPr>
              <a:t>全国</a:t>
            </a:r>
            <a:r>
              <a:rPr lang="en-US" altLang="zh-CN" sz="1200" dirty="0" err="1">
                <a:latin typeface="微软雅黑" panose="020B0503020204020204" pitchFamily="34" charset="-122"/>
                <a:ea typeface="微软雅黑" panose="020B0503020204020204" pitchFamily="34" charset="-122"/>
              </a:rPr>
              <a:t>Ⅰ~Ⅲ</a:t>
            </a:r>
            <a:r>
              <a:rPr lang="zh-CN" altLang="en-US" sz="1200" dirty="0">
                <a:latin typeface="微软雅黑" panose="020B0503020204020204" pitchFamily="34" charset="-122"/>
                <a:ea typeface="微软雅黑" panose="020B0503020204020204" pitchFamily="34" charset="-122"/>
              </a:rPr>
              <a:t>类水体比例达到</a:t>
            </a:r>
            <a:r>
              <a:rPr lang="en-US" altLang="zh-CN" sz="1200" dirty="0">
                <a:latin typeface="微软雅黑" panose="020B0503020204020204" pitchFamily="34" charset="-122"/>
                <a:ea typeface="微软雅黑" panose="020B0503020204020204" pitchFamily="34" charset="-122"/>
              </a:rPr>
              <a:t>67.9%</a:t>
            </a:r>
            <a:r>
              <a:rPr lang="zh-CN" altLang="en-US" sz="1200" dirty="0">
                <a:latin typeface="微软雅黑" panose="020B0503020204020204" pitchFamily="34" charset="-122"/>
                <a:ea typeface="微软雅黑" panose="020B0503020204020204" pitchFamily="34" charset="-122"/>
              </a:rPr>
              <a:t>，劣</a:t>
            </a:r>
            <a:r>
              <a:rPr lang="en-US" altLang="zh-CN" sz="1200" dirty="0">
                <a:latin typeface="微软雅黑" panose="020B0503020204020204" pitchFamily="34" charset="-122"/>
                <a:ea typeface="微软雅黑" panose="020B0503020204020204" pitchFamily="34" charset="-122"/>
              </a:rPr>
              <a:t>Ⅴ</a:t>
            </a:r>
            <a:r>
              <a:rPr lang="zh-CN" altLang="en-US" sz="1200" dirty="0">
                <a:latin typeface="微软雅黑" panose="020B0503020204020204" pitchFamily="34" charset="-122"/>
                <a:ea typeface="微软雅黑" panose="020B0503020204020204" pitchFamily="34" charset="-122"/>
              </a:rPr>
              <a:t>类水体比例下降到</a:t>
            </a:r>
            <a:r>
              <a:rPr lang="en-US" altLang="zh-CN" sz="1200" dirty="0">
                <a:latin typeface="微软雅黑" panose="020B0503020204020204" pitchFamily="34" charset="-122"/>
                <a:ea typeface="微软雅黑" panose="020B0503020204020204" pitchFamily="34" charset="-122"/>
              </a:rPr>
              <a:t>8.3</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2959" y="2935647"/>
            <a:ext cx="1817489" cy="1611602"/>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1568" y="2178380"/>
            <a:ext cx="934941" cy="795467"/>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2" presetClass="entr" presetSubtype="8"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0-#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par>
                                <p:cTn id="18" presetID="8" presetClass="emph" presetSubtype="0" fill="hold" nodeType="withEffect">
                                  <p:stCondLst>
                                    <p:cond delay="0"/>
                                  </p:stCondLst>
                                  <p:childTnLst>
                                    <p:animRot by="21600000">
                                      <p:cBhvr>
                                        <p:cTn id="19" dur="2000" fill="hold"/>
                                        <p:tgtEl>
                                          <p:spTgt spid="18"/>
                                        </p:tgtEl>
                                        <p:attrNameLst>
                                          <p:attrName>r</p:attrName>
                                        </p:attrNameLst>
                                      </p:cBhvr>
                                    </p:animRo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250" fill="hold"/>
                                        <p:tgtEl>
                                          <p:spTgt spid="22"/>
                                        </p:tgtEl>
                                        <p:attrNameLst>
                                          <p:attrName>ppt_x</p:attrName>
                                        </p:attrNameLst>
                                      </p:cBhvr>
                                      <p:tavLst>
                                        <p:tav tm="0">
                                          <p:val>
                                            <p:strVal val="#ppt_x"/>
                                          </p:val>
                                        </p:tav>
                                        <p:tav tm="100000">
                                          <p:val>
                                            <p:strVal val="#ppt_x"/>
                                          </p:val>
                                        </p:tav>
                                      </p:tavLst>
                                    </p:anim>
                                    <p:anim calcmode="lin" valueType="num">
                                      <p:cBhvr additive="base">
                                        <p:cTn id="37" dur="25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250" fill="hold"/>
                                        <p:tgtEl>
                                          <p:spTgt spid="27"/>
                                        </p:tgtEl>
                                        <p:attrNameLst>
                                          <p:attrName>ppt_x</p:attrName>
                                        </p:attrNameLst>
                                      </p:cBhvr>
                                      <p:tavLst>
                                        <p:tav tm="0">
                                          <p:val>
                                            <p:strVal val="#ppt_x"/>
                                          </p:val>
                                        </p:tav>
                                        <p:tav tm="100000">
                                          <p:val>
                                            <p:strVal val="#ppt_x"/>
                                          </p:val>
                                        </p:tav>
                                      </p:tavLst>
                                    </p:anim>
                                    <p:anim calcmode="lin" valueType="num">
                                      <p:cBhvr additive="base">
                                        <p:cTn id="41" dur="2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1" grpId="0"/>
      <p:bldP spid="22" grpId="0"/>
      <p:bldP spid="24" grpId="0"/>
      <p:bldP spid="25"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2</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2915816" y="2569468"/>
            <a:ext cx="4914789" cy="523220"/>
          </a:xfrm>
          <a:prstGeom prst="rect">
            <a:avLst/>
          </a:prstGeom>
          <a:noFill/>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环保监察的难点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3064444" y="3297433"/>
            <a:ext cx="4914789" cy="30777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加大环保覆盖面，提高环保效率。</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81139" y="1662870"/>
            <a:ext cx="1928714" cy="1607262"/>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0424" y="3184379"/>
            <a:ext cx="2187005" cy="1640254"/>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986" y="1559141"/>
            <a:ext cx="2222500" cy="1643715"/>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环保监察难点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23942" y="3776705"/>
            <a:ext cx="2074834"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企业数量多，行业类别多，工艺</a:t>
            </a:r>
            <a:r>
              <a:rPr lang="zh-CN" altLang="en-US" sz="1400" dirty="0" smtClean="0">
                <a:latin typeface="微软雅黑" panose="020B0503020204020204" pitchFamily="34" charset="-122"/>
                <a:ea typeface="微软雅黑" panose="020B0503020204020204" pitchFamily="34" charset="-122"/>
              </a:rPr>
              <a:t>错综复杂。</a:t>
            </a:r>
            <a:endParaRPr lang="zh-CN" altLang="en-US" sz="1400" dirty="0">
              <a:latin typeface="微软雅黑" panose="020B0503020204020204" pitchFamily="34" charset="-122"/>
              <a:ea typeface="微软雅黑" panose="020B0503020204020204" pitchFamily="34" charset="-122"/>
            </a:endParaRPr>
          </a:p>
        </p:txBody>
      </p:sp>
      <p:sp>
        <p:nvSpPr>
          <p:cNvPr id="8" name="TextBox 7"/>
          <p:cNvSpPr txBox="1"/>
          <p:nvPr/>
        </p:nvSpPr>
        <p:spPr>
          <a:xfrm>
            <a:off x="3590864" y="1541076"/>
            <a:ext cx="2074834" cy="1169551"/>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仅仅只有少数有组织排放的规模化大企业纳入了自动监控，对绝大多数中小企业缺乏监管</a:t>
            </a:r>
            <a:r>
              <a:rPr lang="zh-CN" altLang="en-US" sz="1400" dirty="0" smtClean="0">
                <a:latin typeface="微软雅黑" panose="020B0503020204020204" pitchFamily="34" charset="-122"/>
                <a:ea typeface="微软雅黑" panose="020B0503020204020204" pitchFamily="34" charset="-122"/>
              </a:rPr>
              <a:t>手段。</a:t>
            </a:r>
            <a:endParaRPr lang="zh-CN" altLang="en-US"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6419368" y="3764655"/>
            <a:ext cx="2074834" cy="95410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缺乏重污染天气下应急响应和对停产、限产、错峰生产企业的有效监控</a:t>
            </a:r>
            <a:r>
              <a:rPr lang="zh-CN" altLang="en-US" sz="1400" dirty="0" smtClean="0">
                <a:latin typeface="微软雅黑" panose="020B0503020204020204" pitchFamily="34" charset="-122"/>
                <a:ea typeface="微软雅黑" panose="020B0503020204020204" pitchFamily="34" charset="-122"/>
              </a:rPr>
              <a:t>手段。</a:t>
            </a:r>
            <a:endParaRPr lang="zh-CN" altLang="en-US" sz="1400" dirty="0">
              <a:latin typeface="微软雅黑" panose="020B0503020204020204" pitchFamily="34" charset="-122"/>
              <a:ea typeface="微软雅黑" panose="020B0503020204020204" pitchFamily="34" charset="-122"/>
            </a:endParaRPr>
          </a:p>
        </p:txBody>
      </p:sp>
      <p:sp>
        <p:nvSpPr>
          <p:cNvPr id="11" name="椭圆 10"/>
          <p:cNvSpPr/>
          <p:nvPr/>
        </p:nvSpPr>
        <p:spPr>
          <a:xfrm>
            <a:off x="2068513" y="1417340"/>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1"/>
          <p:cNvSpPr txBox="1"/>
          <p:nvPr/>
        </p:nvSpPr>
        <p:spPr>
          <a:xfrm>
            <a:off x="2267861" y="1517680"/>
            <a:ext cx="338555" cy="461665"/>
          </a:xfrm>
          <a:prstGeom prst="rect">
            <a:avLst/>
          </a:prstGeom>
          <a:noFill/>
        </p:spPr>
        <p:txBody>
          <a:bodyPr wrap="none" rtlCol="0">
            <a:spAutoFit/>
          </a:bodyPr>
          <a:lstStyle/>
          <a:p>
            <a:pPr algn="ctr"/>
            <a:r>
              <a:rPr lang="en-US" altLang="zh-CN" sz="2400" dirty="0" smtClean="0">
                <a:solidFill>
                  <a:schemeClr val="bg1"/>
                </a:solidFill>
                <a:latin typeface="+mn-ea"/>
                <a:ea typeface="+mn-ea"/>
              </a:rPr>
              <a:t>1</a:t>
            </a:r>
            <a:endParaRPr lang="zh-CN" altLang="en-US" sz="2400" dirty="0">
              <a:solidFill>
                <a:schemeClr val="bg1"/>
              </a:solidFill>
              <a:latin typeface="+mn-ea"/>
              <a:ea typeface="+mn-ea"/>
            </a:endParaRPr>
          </a:p>
        </p:txBody>
      </p:sp>
      <p:sp>
        <p:nvSpPr>
          <p:cNvPr id="19" name="椭圆 18"/>
          <p:cNvSpPr/>
          <p:nvPr/>
        </p:nvSpPr>
        <p:spPr>
          <a:xfrm>
            <a:off x="4883614" y="3145532"/>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TextBox 19"/>
          <p:cNvSpPr txBox="1"/>
          <p:nvPr/>
        </p:nvSpPr>
        <p:spPr>
          <a:xfrm>
            <a:off x="5082962" y="3245872"/>
            <a:ext cx="338555" cy="461665"/>
          </a:xfrm>
          <a:prstGeom prst="rect">
            <a:avLst/>
          </a:prstGeom>
          <a:noFill/>
        </p:spPr>
        <p:txBody>
          <a:bodyPr wrap="none" rtlCol="0">
            <a:spAutoFit/>
          </a:bodyPr>
          <a:lstStyle/>
          <a:p>
            <a:pPr algn="ctr"/>
            <a:r>
              <a:rPr lang="en-US" altLang="zh-CN" sz="2400" dirty="0" smtClean="0">
                <a:solidFill>
                  <a:schemeClr val="bg1"/>
                </a:solidFill>
                <a:latin typeface="+mn-ea"/>
                <a:ea typeface="+mn-ea"/>
              </a:rPr>
              <a:t>2</a:t>
            </a:r>
            <a:endParaRPr lang="zh-CN" altLang="en-US" sz="2400" dirty="0">
              <a:solidFill>
                <a:schemeClr val="bg1"/>
              </a:solidFill>
              <a:latin typeface="+mn-ea"/>
              <a:ea typeface="+mn-ea"/>
            </a:endParaRPr>
          </a:p>
        </p:txBody>
      </p:sp>
      <p:sp>
        <p:nvSpPr>
          <p:cNvPr id="22" name="椭圆 21"/>
          <p:cNvSpPr/>
          <p:nvPr/>
        </p:nvSpPr>
        <p:spPr>
          <a:xfrm>
            <a:off x="7759640" y="1488478"/>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TextBox 22"/>
          <p:cNvSpPr txBox="1"/>
          <p:nvPr/>
        </p:nvSpPr>
        <p:spPr>
          <a:xfrm>
            <a:off x="7958988" y="1588818"/>
            <a:ext cx="338555" cy="461665"/>
          </a:xfrm>
          <a:prstGeom prst="rect">
            <a:avLst/>
          </a:prstGeom>
          <a:noFill/>
        </p:spPr>
        <p:txBody>
          <a:bodyPr wrap="none" rtlCol="0">
            <a:spAutoFit/>
          </a:bodyPr>
          <a:lstStyle/>
          <a:p>
            <a:pPr algn="ctr"/>
            <a:r>
              <a:rPr lang="en-US" altLang="zh-CN" sz="2400" dirty="0" smtClean="0">
                <a:solidFill>
                  <a:schemeClr val="bg1"/>
                </a:solidFill>
                <a:latin typeface="+mn-ea"/>
                <a:ea typeface="+mn-ea"/>
              </a:rPr>
              <a:t>3</a:t>
            </a:r>
            <a:endParaRPr lang="zh-CN" altLang="en-US" sz="2400" dirty="0">
              <a:solidFill>
                <a:schemeClr val="bg1"/>
              </a:solidFill>
              <a:latin typeface="+mn-ea"/>
              <a:ea typeface="+mn-ea"/>
            </a:endParaRPr>
          </a:p>
        </p:txBody>
      </p:sp>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ln/>
                <a:gradFill>
                  <a:gsLst>
                    <a:gs pos="21000">
                      <a:srgbClr val="53575C"/>
                    </a:gs>
                    <a:gs pos="88000">
                      <a:srgbClr val="C5C7CA"/>
                    </a:gs>
                  </a:gsLst>
                  <a:lin ang="5400000"/>
                </a:gradFill>
                <a:effectLst/>
              </a:rPr>
              <a:t>咨询热线</a:t>
            </a:r>
            <a:r>
              <a:rPr lang="en-US" altLang="zh-CN" sz="2400" b="1">
                <a:ln/>
                <a:gradFill>
                  <a:gsLst>
                    <a:gs pos="21000">
                      <a:srgbClr val="53575C"/>
                    </a:gs>
                    <a:gs pos="88000">
                      <a:srgbClr val="C5C7CA"/>
                    </a:gs>
                  </a:gsLst>
                  <a:lin ang="5400000"/>
                </a:gradFill>
                <a:effectLst/>
              </a:rPr>
              <a:t>18702111910</a:t>
            </a:r>
            <a:endParaRPr lang="en-US" altLang="zh-CN" sz="2400" b="1">
              <a:ln/>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animBg="1"/>
      <p:bldP spid="12" grpId="0"/>
      <p:bldP spid="19" grpId="0" animBg="1"/>
      <p:bldP spid="20" grpId="0"/>
      <p:bldP spid="22"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50923" y="3170359"/>
            <a:ext cx="2052691" cy="1884228"/>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659" y="1624000"/>
            <a:ext cx="2459360" cy="1613488"/>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环保监察难点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23942" y="3776705"/>
            <a:ext cx="2074834" cy="738664"/>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对于企业环保监管，缺乏有效的监管指标和预警</a:t>
            </a:r>
            <a:r>
              <a:rPr lang="zh-CN" altLang="en-US" sz="1400" dirty="0" smtClean="0">
                <a:latin typeface="微软雅黑" panose="020B0503020204020204" pitchFamily="34" charset="-122"/>
                <a:ea typeface="微软雅黑" panose="020B0503020204020204" pitchFamily="34" charset="-122"/>
              </a:rPr>
              <a:t>手段。</a:t>
            </a:r>
            <a:endParaRPr lang="zh-CN" altLang="en-US" sz="1400" dirty="0">
              <a:latin typeface="微软雅黑" panose="020B0503020204020204" pitchFamily="34" charset="-122"/>
              <a:ea typeface="微软雅黑" panose="020B0503020204020204" pitchFamily="34" charset="-122"/>
            </a:endParaRPr>
          </a:p>
        </p:txBody>
      </p:sp>
      <p:sp>
        <p:nvSpPr>
          <p:cNvPr id="8" name="TextBox 7"/>
          <p:cNvSpPr txBox="1"/>
          <p:nvPr/>
        </p:nvSpPr>
        <p:spPr>
          <a:xfrm>
            <a:off x="5508104" y="1610013"/>
            <a:ext cx="2074834" cy="738664"/>
          </a:xfrm>
          <a:prstGeom prst="rect">
            <a:avLst/>
          </a:prstGeom>
          <a:noFill/>
        </p:spPr>
        <p:txBody>
          <a:bodyPr wrap="square" rtlCol="0">
            <a:spAutoFit/>
          </a:bodyPr>
          <a:lstStyle/>
          <a:p>
            <a:pPr lvl="0"/>
            <a:r>
              <a:rPr lang="zh-CN" altLang="en-US" sz="1400" dirty="0">
                <a:latin typeface="微软雅黑" panose="020B0503020204020204" pitchFamily="34" charset="-122"/>
                <a:ea typeface="微软雅黑" panose="020B0503020204020204" pitchFamily="34" charset="-122"/>
              </a:rPr>
              <a:t>监察人员有限，监察力度要求又非常大，无法避免漏</a:t>
            </a:r>
            <a:r>
              <a:rPr lang="zh-CN" altLang="en-US" sz="1400" dirty="0" smtClean="0">
                <a:latin typeface="微软雅黑" panose="020B0503020204020204" pitchFamily="34" charset="-122"/>
                <a:ea typeface="微软雅黑" panose="020B0503020204020204" pitchFamily="34" charset="-122"/>
              </a:rPr>
              <a:t>查问</a:t>
            </a:r>
            <a:r>
              <a:rPr lang="zh-CN" altLang="en-US" sz="1400" dirty="0">
                <a:latin typeface="微软雅黑" panose="020B0503020204020204" pitchFamily="34" charset="-122"/>
                <a:ea typeface="微软雅黑" panose="020B0503020204020204" pitchFamily="34" charset="-122"/>
              </a:rPr>
              <a:t>题。</a:t>
            </a:r>
            <a:endParaRPr lang="zh-CN" altLang="en-US" sz="1400" dirty="0">
              <a:latin typeface="微软雅黑" panose="020B0503020204020204" pitchFamily="34" charset="-122"/>
              <a:ea typeface="微软雅黑" panose="020B0503020204020204" pitchFamily="34" charset="-122"/>
            </a:endParaRPr>
          </a:p>
        </p:txBody>
      </p:sp>
      <p:sp>
        <p:nvSpPr>
          <p:cNvPr id="11" name="椭圆 10"/>
          <p:cNvSpPr/>
          <p:nvPr/>
        </p:nvSpPr>
        <p:spPr>
          <a:xfrm>
            <a:off x="2068513" y="1417340"/>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1"/>
          <p:cNvSpPr txBox="1"/>
          <p:nvPr/>
        </p:nvSpPr>
        <p:spPr>
          <a:xfrm>
            <a:off x="2267861" y="1517680"/>
            <a:ext cx="338555" cy="461665"/>
          </a:xfrm>
          <a:prstGeom prst="rect">
            <a:avLst/>
          </a:prstGeom>
          <a:noFill/>
        </p:spPr>
        <p:txBody>
          <a:bodyPr wrap="none" rtlCol="0">
            <a:spAutoFit/>
          </a:bodyPr>
          <a:lstStyle/>
          <a:p>
            <a:pPr algn="ctr"/>
            <a:r>
              <a:rPr lang="en-US" altLang="zh-CN" sz="2400" dirty="0" smtClean="0">
                <a:solidFill>
                  <a:schemeClr val="bg1"/>
                </a:solidFill>
                <a:latin typeface="+mn-ea"/>
                <a:ea typeface="+mn-ea"/>
              </a:rPr>
              <a:t>4</a:t>
            </a:r>
            <a:endParaRPr lang="zh-CN" altLang="en-US" sz="2400" dirty="0">
              <a:solidFill>
                <a:schemeClr val="bg1"/>
              </a:solidFill>
              <a:latin typeface="+mn-ea"/>
              <a:ea typeface="+mn-ea"/>
            </a:endParaRPr>
          </a:p>
        </p:txBody>
      </p:sp>
      <p:sp>
        <p:nvSpPr>
          <p:cNvPr id="19" name="椭圆 18"/>
          <p:cNvSpPr/>
          <p:nvPr/>
        </p:nvSpPr>
        <p:spPr>
          <a:xfrm>
            <a:off x="7045035" y="3017746"/>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TextBox 19"/>
          <p:cNvSpPr txBox="1"/>
          <p:nvPr/>
        </p:nvSpPr>
        <p:spPr>
          <a:xfrm>
            <a:off x="7244383" y="3118086"/>
            <a:ext cx="338555" cy="461665"/>
          </a:xfrm>
          <a:prstGeom prst="rect">
            <a:avLst/>
          </a:prstGeom>
          <a:noFill/>
        </p:spPr>
        <p:txBody>
          <a:bodyPr wrap="none" rtlCol="0">
            <a:spAutoFit/>
          </a:bodyPr>
          <a:lstStyle/>
          <a:p>
            <a:pPr algn="ctr"/>
            <a:r>
              <a:rPr lang="en-US" altLang="zh-CN" sz="2400" dirty="0" smtClean="0">
                <a:solidFill>
                  <a:schemeClr val="bg1"/>
                </a:solidFill>
                <a:latin typeface="+mn-ea"/>
                <a:ea typeface="+mn-ea"/>
              </a:rPr>
              <a:t>5</a:t>
            </a:r>
            <a:endParaRPr lang="zh-CN" altLang="en-US" sz="2400" dirty="0">
              <a:solidFill>
                <a:schemeClr val="bg1"/>
              </a:solidFill>
              <a:latin typeface="+mn-ea"/>
              <a:ea typeface="+mn-ea"/>
            </a:endParaRPr>
          </a:p>
        </p:txBody>
      </p:sp>
      <p:sp>
        <p:nvSpPr>
          <p:cNvPr id="5" name="矩形 4"/>
          <p:cNvSpPr/>
          <p:nvPr/>
        </p:nvSpPr>
        <p:spPr>
          <a:xfrm>
            <a:off x="6045200" y="198755"/>
            <a:ext cx="2599690" cy="829945"/>
          </a:xfrm>
          <a:prstGeom prst="rect">
            <a:avLst/>
          </a:prstGeom>
          <a:noFill/>
          <a:ln>
            <a:noFill/>
          </a:ln>
        </p:spPr>
        <p:txBody>
          <a:bodyPr wrap="square" rtlCol="0" anchor="t">
            <a:spAutoFit/>
            <a:scene3d>
              <a:camera prst="orthographicFront"/>
              <a:lightRig rig="threePt" dir="t"/>
            </a:scene3d>
          </a:bodyPr>
          <a:p>
            <a:pPr algn="ctr"/>
            <a:r>
              <a:rPr lang="zh-CN" altLang="en-US" sz="2400" b="1">
                <a:gradFill>
                  <a:gsLst>
                    <a:gs pos="21000">
                      <a:srgbClr val="53575C"/>
                    </a:gs>
                    <a:gs pos="88000">
                      <a:srgbClr val="C5C7CA"/>
                    </a:gs>
                  </a:gsLst>
                  <a:lin ang="5400000"/>
                </a:gradFill>
                <a:effectLst/>
              </a:rPr>
              <a:t>咨询热线</a:t>
            </a:r>
            <a:r>
              <a:rPr lang="en-US" altLang="zh-CN" sz="2400" b="1">
                <a:gradFill>
                  <a:gsLst>
                    <a:gs pos="21000">
                      <a:srgbClr val="53575C"/>
                    </a:gs>
                    <a:gs pos="88000">
                      <a:srgbClr val="C5C7CA"/>
                    </a:gs>
                  </a:gsLst>
                  <a:lin ang="5400000"/>
                </a:gradFill>
                <a:effectLst/>
              </a:rPr>
              <a:t>18702111910</a:t>
            </a:r>
            <a:endParaRPr lang="en-US" altLang="zh-CN" sz="2400" b="1">
              <a:gradFill>
                <a:gsLst>
                  <a:gs pos="21000">
                    <a:srgbClr val="53575C"/>
                  </a:gs>
                  <a:gs pos="88000">
                    <a:srgbClr val="C5C7CA"/>
                  </a:gs>
                </a:gsLst>
                <a:lin ang="5400000"/>
              </a:gradFill>
              <a:effectLs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P spid="12" grpId="0"/>
      <p:bldP spid="19"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23528" y="3529928"/>
            <a:ext cx="1872208" cy="1872208"/>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77394" y="3823515"/>
            <a:ext cx="1364476" cy="1323439"/>
          </a:xfrm>
          <a:prstGeom prst="rect">
            <a:avLst/>
          </a:prstGeom>
          <a:noFill/>
        </p:spPr>
        <p:txBody>
          <a:bodyPr wrap="none" rtlCol="0">
            <a:spAutoFit/>
          </a:bodyPr>
          <a:lstStyle/>
          <a:p>
            <a:r>
              <a:rPr lang="zh-CN" altLang="en-US" sz="4000" b="1" spc="600" dirty="0" smtClean="0">
                <a:solidFill>
                  <a:schemeClr val="bg1"/>
                </a:solidFill>
                <a:latin typeface="微软雅黑" panose="020B0503020204020204" pitchFamily="34" charset="-122"/>
                <a:ea typeface="微软雅黑" panose="020B0503020204020204" pitchFamily="34" charset="-122"/>
              </a:rPr>
              <a:t>长效</a:t>
            </a:r>
            <a:endParaRPr lang="en-US" altLang="zh-CN" sz="4000" b="1" spc="600" dirty="0" smtClean="0">
              <a:solidFill>
                <a:schemeClr val="bg1"/>
              </a:solidFill>
              <a:latin typeface="微软雅黑" panose="020B0503020204020204" pitchFamily="34" charset="-122"/>
              <a:ea typeface="微软雅黑" panose="020B0503020204020204" pitchFamily="34" charset="-122"/>
            </a:endParaRPr>
          </a:p>
          <a:p>
            <a:r>
              <a:rPr lang="zh-CN" altLang="en-US" sz="4000" b="1" spc="600" dirty="0" smtClean="0">
                <a:solidFill>
                  <a:schemeClr val="bg1"/>
                </a:solidFill>
                <a:latin typeface="微软雅黑" panose="020B0503020204020204" pitchFamily="34" charset="-122"/>
                <a:ea typeface="微软雅黑" panose="020B0503020204020204" pitchFamily="34" charset="-122"/>
              </a:rPr>
              <a:t>机制</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507139" y="4044732"/>
            <a:ext cx="6048672" cy="1077218"/>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近几年空气</a:t>
            </a:r>
            <a:r>
              <a:rPr lang="zh-CN" altLang="en-US" sz="1600" dirty="0">
                <a:latin typeface="微软雅黑" panose="020B0503020204020204" pitchFamily="34" charset="-122"/>
                <a:ea typeface="微软雅黑" panose="020B0503020204020204" pitchFamily="34" charset="-122"/>
              </a:rPr>
              <a:t>和水质都有稳步改善，这些改善依赖于无数环保设备的安装运行以及环保部门加强监察力度。接下来如何更有效的监督环保设备正常运行从而持续改善生态环境，形成长效</a:t>
            </a:r>
            <a:r>
              <a:rPr lang="zh-CN" altLang="en-US" sz="1600" dirty="0" smtClean="0">
                <a:latin typeface="微软雅黑" panose="020B0503020204020204" pitchFamily="34" charset="-122"/>
                <a:ea typeface="微软雅黑" panose="020B0503020204020204" pitchFamily="34" charset="-122"/>
              </a:rPr>
              <a:t>机制是要面对</a:t>
            </a:r>
            <a:r>
              <a:rPr lang="zh-CN" altLang="en-US" sz="1600" dirty="0">
                <a:latin typeface="微软雅黑" panose="020B0503020204020204" pitchFamily="34" charset="-122"/>
                <a:ea typeface="微软雅黑" panose="020B0503020204020204" pitchFamily="34" charset="-122"/>
              </a:rPr>
              <a:t>的问题。</a:t>
            </a:r>
            <a:endParaRPr lang="zh-CN" altLang="en-US" sz="1600"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1"/>
          <a:stretch>
            <a:fillRect/>
          </a:stretch>
        </p:blipFill>
        <p:spPr>
          <a:xfrm>
            <a:off x="0" y="8927"/>
            <a:ext cx="9144000" cy="341447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Lst>
  </p:timing>
</p:sld>
</file>

<file path=ppt/tags/tag1.xml><?xml version="1.0" encoding="utf-8"?>
<p:tagLst xmlns:p="http://schemas.openxmlformats.org/presentationml/2006/main">
  <p:tag name="ISPRING_RESOURCE_PATHS_HASH_2" val="548a3487ad8490ed5437ef328996c3f03dc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3448</Words>
  <Application>WPS 演示</Application>
  <PresentationFormat>全屏显示(16:10)</PresentationFormat>
  <Paragraphs>446</Paragraphs>
  <Slides>30</Slides>
  <Notes>30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Arial</vt:lpstr>
      <vt:lpstr>宋体</vt:lpstr>
      <vt:lpstr>Wingdings</vt:lpstr>
      <vt:lpstr>方正正粗黑简体</vt:lpstr>
      <vt:lpstr>黑体</vt:lpstr>
      <vt:lpstr>微软雅黑</vt:lpstr>
      <vt:lpstr>Times New Roman</vt:lpstr>
      <vt:lpstr>Impact</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胡勇祥</dc:creator>
  <cp:lastModifiedBy>WL101</cp:lastModifiedBy>
  <cp:revision>211</cp:revision>
  <dcterms:created xsi:type="dcterms:W3CDTF">2014-08-19T01:39:00Z</dcterms:created>
  <dcterms:modified xsi:type="dcterms:W3CDTF">2019-08-27T05:56:37Z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