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43"/>
  </p:handoutMasterIdLst>
  <p:sldIdLst>
    <p:sldId id="256" r:id="rId3"/>
    <p:sldId id="257" r:id="rId4"/>
    <p:sldId id="308" r:id="rId5"/>
    <p:sldId id="582" r:id="rId6"/>
    <p:sldId id="268" r:id="rId7"/>
    <p:sldId id="270" r:id="rId8"/>
    <p:sldId id="260" r:id="rId9"/>
    <p:sldId id="572" r:id="rId10"/>
    <p:sldId id="573" r:id="rId11"/>
    <p:sldId id="574" r:id="rId12"/>
    <p:sldId id="575" r:id="rId13"/>
    <p:sldId id="576" r:id="rId15"/>
    <p:sldId id="618" r:id="rId16"/>
    <p:sldId id="577" r:id="rId17"/>
    <p:sldId id="578" r:id="rId18"/>
    <p:sldId id="335" r:id="rId19"/>
    <p:sldId id="456" r:id="rId20"/>
    <p:sldId id="336" r:id="rId21"/>
    <p:sldId id="337" r:id="rId22"/>
    <p:sldId id="415" r:id="rId23"/>
    <p:sldId id="504" r:id="rId24"/>
    <p:sldId id="373" r:id="rId25"/>
    <p:sldId id="579" r:id="rId26"/>
    <p:sldId id="377" r:id="rId27"/>
    <p:sldId id="375" r:id="rId28"/>
    <p:sldId id="376" r:id="rId29"/>
    <p:sldId id="261" r:id="rId30"/>
    <p:sldId id="371" r:id="rId31"/>
    <p:sldId id="372" r:id="rId32"/>
    <p:sldId id="402" r:id="rId33"/>
    <p:sldId id="258" r:id="rId34"/>
    <p:sldId id="283" r:id="rId35"/>
    <p:sldId id="615" r:id="rId36"/>
    <p:sldId id="437" r:id="rId37"/>
    <p:sldId id="503" r:id="rId38"/>
    <p:sldId id="643" r:id="rId39"/>
    <p:sldId id="616" r:id="rId40"/>
    <p:sldId id="617" r:id="rId41"/>
    <p:sldId id="280" r:id="rId4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4293"/>
    <a:srgbClr val="1A6AA5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55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306" y="138"/>
      </p:cViewPr>
      <p:guideLst>
        <p:guide orient="horz" pos="13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E046A-342F-4FB1-8996-FC71A61DF2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25763-17CB-412F-B94A-AD88259309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8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7.emf"/><Relationship Id="rId1" Type="http://schemas.openxmlformats.org/officeDocument/2006/relationships/oleObject" Target="../embeddings/oleObject1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598218" y="339502"/>
            <a:ext cx="4248472" cy="36127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288512" y="1964720"/>
            <a:ext cx="3434080" cy="681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电力仪表选型介绍</a:t>
            </a:r>
            <a:endParaRPr lang="zh-CN" altLang="en-US" sz="3200" b="1" dirty="0">
              <a:solidFill>
                <a:srgbClr val="41404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7544" y="1975920"/>
            <a:ext cx="4608512" cy="0"/>
          </a:xfrm>
          <a:prstGeom prst="line">
            <a:avLst/>
          </a:prstGeom>
          <a:ln w="12700">
            <a:solidFill>
              <a:srgbClr val="414042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7544" y="2597907"/>
            <a:ext cx="4673074" cy="0"/>
          </a:xfrm>
          <a:prstGeom prst="line">
            <a:avLst/>
          </a:prstGeom>
          <a:ln w="12700">
            <a:solidFill>
              <a:srgbClr val="414042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 flipH="1">
            <a:off x="2991626" y="2779307"/>
            <a:ext cx="309880" cy="3492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endParaRPr lang="en-US" altLang="zh-CN" sz="1400" b="1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13"/>
          <p:cNvSpPr/>
          <p:nvPr/>
        </p:nvSpPr>
        <p:spPr>
          <a:xfrm flipH="1">
            <a:off x="607646" y="627534"/>
            <a:ext cx="2292350" cy="1568450"/>
          </a:xfrm>
          <a:custGeom>
            <a:avLst/>
            <a:gdLst>
              <a:gd name="connsiteX0" fmla="*/ 0 w 2600392"/>
              <a:gd name="connsiteY0" fmla="*/ 0 h 1677382"/>
              <a:gd name="connsiteX1" fmla="*/ 2600392 w 2600392"/>
              <a:gd name="connsiteY1" fmla="*/ 0 h 1677382"/>
              <a:gd name="connsiteX2" fmla="*/ 2600392 w 2600392"/>
              <a:gd name="connsiteY2" fmla="*/ 1677382 h 1677382"/>
              <a:gd name="connsiteX3" fmla="*/ 0 w 2600392"/>
              <a:gd name="connsiteY3" fmla="*/ 1677382 h 1677382"/>
              <a:gd name="connsiteX4" fmla="*/ 0 w 2600392"/>
              <a:gd name="connsiteY4" fmla="*/ 0 h 1677382"/>
              <a:gd name="connsiteX0-1" fmla="*/ 0 w 2600392"/>
              <a:gd name="connsiteY0-2" fmla="*/ 0 h 1677382"/>
              <a:gd name="connsiteX1-3" fmla="*/ 2600392 w 2600392"/>
              <a:gd name="connsiteY1-4" fmla="*/ 0 h 1677382"/>
              <a:gd name="connsiteX2-5" fmla="*/ 2600392 w 2600392"/>
              <a:gd name="connsiteY2-6" fmla="*/ 1677382 h 1677382"/>
              <a:gd name="connsiteX3-7" fmla="*/ 0 w 2600392"/>
              <a:gd name="connsiteY3-8" fmla="*/ 1677382 h 1677382"/>
              <a:gd name="connsiteX4-9" fmla="*/ 91440 w 2600392"/>
              <a:gd name="connsiteY4-10" fmla="*/ 91440 h 1677382"/>
              <a:gd name="connsiteX0-11" fmla="*/ 0 w 2600392"/>
              <a:gd name="connsiteY0-12" fmla="*/ 124250 h 1801632"/>
              <a:gd name="connsiteX1-13" fmla="*/ 2600392 w 2600392"/>
              <a:gd name="connsiteY1-14" fmla="*/ 124250 h 1801632"/>
              <a:gd name="connsiteX2-15" fmla="*/ 2600392 w 2600392"/>
              <a:gd name="connsiteY2-16" fmla="*/ 1801632 h 1801632"/>
              <a:gd name="connsiteX3-17" fmla="*/ 0 w 2600392"/>
              <a:gd name="connsiteY3-18" fmla="*/ 1801632 h 1801632"/>
              <a:gd name="connsiteX4-19" fmla="*/ 91440 w 2600392"/>
              <a:gd name="connsiteY4-20" fmla="*/ 215690 h 18016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600392" h="1801632">
                <a:moveTo>
                  <a:pt x="0" y="124250"/>
                </a:moveTo>
                <a:cubicBezTo>
                  <a:pt x="866797" y="124250"/>
                  <a:pt x="2166993" y="-155314"/>
                  <a:pt x="2600392" y="124250"/>
                </a:cubicBezTo>
                <a:lnTo>
                  <a:pt x="2600392" y="1801632"/>
                </a:lnTo>
                <a:lnTo>
                  <a:pt x="0" y="1801632"/>
                </a:lnTo>
                <a:cubicBezTo>
                  <a:pt x="0" y="1242505"/>
                  <a:pt x="91440" y="215690"/>
                  <a:pt x="91440" y="215690"/>
                </a:cubicBezTo>
              </a:path>
            </a:pathLst>
          </a:cu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US" altLang="zh-CN" sz="8000" dirty="0" smtClean="0">
                <a:solidFill>
                  <a:srgbClr val="41404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endParaRPr lang="zh-CN" altLang="en-US" sz="8000" dirty="0">
              <a:solidFill>
                <a:srgbClr val="41404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07256"/>
            <a:ext cx="9143999" cy="155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50088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）系列多功能表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52205" b="13933"/>
          <a:stretch>
            <a:fillRect/>
          </a:stretch>
        </p:blipFill>
        <p:spPr>
          <a:xfrm>
            <a:off x="5242560" y="2830195"/>
            <a:ext cx="2348865" cy="226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56363" b="7086"/>
          <a:stretch>
            <a:fillRect/>
          </a:stretch>
        </p:blipFill>
        <p:spPr>
          <a:xfrm>
            <a:off x="1968500" y="615950"/>
            <a:ext cx="2566670" cy="22656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51688" b="7086"/>
          <a:stretch>
            <a:fillRect/>
          </a:stretch>
        </p:blipFill>
        <p:spPr>
          <a:xfrm>
            <a:off x="1968500" y="2941955"/>
            <a:ext cx="2557780" cy="20402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t="3895" r="50561" b="9189"/>
          <a:stretch>
            <a:fillRect/>
          </a:stretch>
        </p:blipFill>
        <p:spPr>
          <a:xfrm>
            <a:off x="5242560" y="615950"/>
            <a:ext cx="2349500" cy="221043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2951967" y="2918564"/>
            <a:ext cx="463463" cy="15031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002055" y="2787684"/>
            <a:ext cx="463463" cy="15031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8"/>
          <p:cNvSpPr txBox="1"/>
          <p:nvPr/>
        </p:nvSpPr>
        <p:spPr>
          <a:xfrm>
            <a:off x="791137" y="579175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外形尺寸</a:t>
            </a:r>
            <a:endParaRPr lang="zh-CN" altLang="en-US"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2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1700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）系列多功能表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907517" y="2394477"/>
            <a:ext cx="155226" cy="138943"/>
          </a:xfrm>
          <a:prstGeom prst="rect">
            <a:avLst/>
          </a:prstGeom>
        </p:spPr>
      </p:pic>
      <p:grpSp>
        <p:nvGrpSpPr>
          <p:cNvPr id="82" name="组合 6"/>
          <p:cNvGrpSpPr/>
          <p:nvPr/>
        </p:nvGrpSpPr>
        <p:grpSpPr>
          <a:xfrm>
            <a:off x="3465349" y="1584911"/>
            <a:ext cx="1287211" cy="1974555"/>
            <a:chOff x="4620464" y="2113215"/>
            <a:chExt cx="1716281" cy="2632740"/>
          </a:xfrm>
          <a:solidFill>
            <a:srgbClr val="054293"/>
          </a:solidFill>
        </p:grpSpPr>
        <p:sp>
          <p:nvSpPr>
            <p:cNvPr id="83" name="梯形 82"/>
            <p:cNvSpPr/>
            <p:nvPr/>
          </p:nvSpPr>
          <p:spPr>
            <a:xfrm rot="5400000">
              <a:off x="4072040" y="3142553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4" name="梯形 83"/>
            <p:cNvSpPr/>
            <p:nvPr/>
          </p:nvSpPr>
          <p:spPr>
            <a:xfrm rot="8993242">
              <a:off x="4664982" y="2113215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5" name="梯形 84"/>
            <p:cNvSpPr/>
            <p:nvPr/>
          </p:nvSpPr>
          <p:spPr>
            <a:xfrm rot="1800000">
              <a:off x="4667006" y="4173063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grpSp>
        <p:nvGrpSpPr>
          <p:cNvPr id="86" name="组合 10"/>
          <p:cNvGrpSpPr/>
          <p:nvPr/>
        </p:nvGrpSpPr>
        <p:grpSpPr>
          <a:xfrm>
            <a:off x="4392701" y="1584038"/>
            <a:ext cx="1287208" cy="1974546"/>
            <a:chOff x="5856933" y="2112051"/>
            <a:chExt cx="1716277" cy="2632728"/>
          </a:xfrm>
          <a:solidFill>
            <a:srgbClr val="054293"/>
          </a:solidFill>
        </p:grpSpPr>
        <p:sp>
          <p:nvSpPr>
            <p:cNvPr id="87" name="梯形 86"/>
            <p:cNvSpPr/>
            <p:nvPr/>
          </p:nvSpPr>
          <p:spPr>
            <a:xfrm rot="16200000" flipH="1">
              <a:off x="6451894" y="3142555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8" name="梯形 87"/>
            <p:cNvSpPr/>
            <p:nvPr/>
          </p:nvSpPr>
          <p:spPr>
            <a:xfrm rot="19793242" flipH="1">
              <a:off x="5858956" y="4171887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  <p:sp>
          <p:nvSpPr>
            <p:cNvPr id="89" name="梯形 88"/>
            <p:cNvSpPr/>
            <p:nvPr/>
          </p:nvSpPr>
          <p:spPr>
            <a:xfrm rot="12600000" flipH="1">
              <a:off x="5856933" y="2112051"/>
              <a:ext cx="1669739" cy="572892"/>
            </a:xfrm>
            <a:prstGeom prst="trapezoid">
              <a:avLst>
                <a:gd name="adj" fmla="val 57643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/>
            </a:p>
          </p:txBody>
        </p:sp>
      </p:grpSp>
      <p:cxnSp>
        <p:nvCxnSpPr>
          <p:cNvPr id="90" name="直接连接符 89"/>
          <p:cNvCxnSpPr/>
          <p:nvPr/>
        </p:nvCxnSpPr>
        <p:spPr>
          <a:xfrm flipV="1">
            <a:off x="551780" y="2569561"/>
            <a:ext cx="2749887" cy="1"/>
          </a:xfrm>
          <a:prstGeom prst="line">
            <a:avLst/>
          </a:pr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任意多边形 90"/>
          <p:cNvSpPr/>
          <p:nvPr/>
        </p:nvSpPr>
        <p:spPr>
          <a:xfrm>
            <a:off x="551782" y="1266810"/>
            <a:ext cx="3224407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92" name="任意多边形 91"/>
          <p:cNvSpPr/>
          <p:nvPr/>
        </p:nvSpPr>
        <p:spPr>
          <a:xfrm flipV="1">
            <a:off x="548880" y="3548246"/>
            <a:ext cx="3224407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cxnSp>
        <p:nvCxnSpPr>
          <p:cNvPr id="93" name="直接连接符 92"/>
          <p:cNvCxnSpPr/>
          <p:nvPr/>
        </p:nvCxnSpPr>
        <p:spPr>
          <a:xfrm flipH="1">
            <a:off x="5843589" y="2569561"/>
            <a:ext cx="2748634" cy="2191"/>
          </a:xfrm>
          <a:prstGeom prst="line">
            <a:avLst/>
          </a:pr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任意多边形 93"/>
          <p:cNvSpPr/>
          <p:nvPr/>
        </p:nvSpPr>
        <p:spPr>
          <a:xfrm flipH="1">
            <a:off x="5369074" y="1266810"/>
            <a:ext cx="3223148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95" name="任意多边形 94"/>
          <p:cNvSpPr/>
          <p:nvPr/>
        </p:nvSpPr>
        <p:spPr>
          <a:xfrm flipH="1" flipV="1">
            <a:off x="5371975" y="3548246"/>
            <a:ext cx="3223148" cy="324065"/>
          </a:xfrm>
          <a:custGeom>
            <a:avLst/>
            <a:gdLst>
              <a:gd name="connsiteX0" fmla="*/ 0 w 3611880"/>
              <a:gd name="connsiteY0" fmla="*/ 0 h 678180"/>
              <a:gd name="connsiteX1" fmla="*/ 2933700 w 3611880"/>
              <a:gd name="connsiteY1" fmla="*/ 0 h 678180"/>
              <a:gd name="connsiteX2" fmla="*/ 3611880 w 3611880"/>
              <a:gd name="connsiteY2" fmla="*/ 678180 h 678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11880" h="678180">
                <a:moveTo>
                  <a:pt x="0" y="0"/>
                </a:moveTo>
                <a:lnTo>
                  <a:pt x="2933700" y="0"/>
                </a:lnTo>
                <a:lnTo>
                  <a:pt x="3611880" y="678180"/>
                </a:lnTo>
              </a:path>
            </a:pathLst>
          </a:custGeom>
          <a:ln w="12700">
            <a:solidFill>
              <a:srgbClr val="05429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071440" y="3626581"/>
            <a:ext cx="191870" cy="191870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079873" y="1043605"/>
            <a:ext cx="175004" cy="175004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907692" y="3655924"/>
            <a:ext cx="152337" cy="152337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2877363" y="990649"/>
            <a:ext cx="212996" cy="212996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rgbClr val="05429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6084688" y="2354488"/>
            <a:ext cx="165374" cy="165374"/>
          </a:xfrm>
          <a:prstGeom prst="rect">
            <a:avLst/>
          </a:prstGeom>
        </p:spPr>
      </p:pic>
      <p:grpSp>
        <p:nvGrpSpPr>
          <p:cNvPr id="101" name="组合 26"/>
          <p:cNvGrpSpPr/>
          <p:nvPr/>
        </p:nvGrpSpPr>
        <p:grpSpPr>
          <a:xfrm>
            <a:off x="581126" y="993412"/>
            <a:ext cx="2550773" cy="595909"/>
            <a:chOff x="774833" y="1324547"/>
            <a:chExt cx="3401031" cy="794546"/>
          </a:xfrm>
        </p:grpSpPr>
        <p:sp>
          <p:nvSpPr>
            <p:cNvPr id="102" name="文本框 101"/>
            <p:cNvSpPr txBox="1"/>
            <p:nvPr/>
          </p:nvSpPr>
          <p:spPr>
            <a:xfrm>
              <a:off x="774833" y="1324547"/>
              <a:ext cx="3063474" cy="310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015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外观贴近行业主流</a:t>
              </a:r>
              <a:endParaRPr lang="zh-CN" altLang="en-US" sz="101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812802" y="1743177"/>
              <a:ext cx="3363062" cy="375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外观漂亮，质感好，产品更有竞争力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29"/>
          <p:cNvGrpSpPr/>
          <p:nvPr/>
        </p:nvGrpSpPr>
        <p:grpSpPr>
          <a:xfrm>
            <a:off x="581126" y="2300970"/>
            <a:ext cx="2550779" cy="828706"/>
            <a:chOff x="774833" y="3067962"/>
            <a:chExt cx="3401038" cy="1104942"/>
          </a:xfrm>
        </p:grpSpPr>
        <p:sp>
          <p:nvSpPr>
            <p:cNvPr id="105" name="文本框 104"/>
            <p:cNvSpPr txBox="1"/>
            <p:nvPr/>
          </p:nvSpPr>
          <p:spPr>
            <a:xfrm>
              <a:off x="774833" y="3067962"/>
              <a:ext cx="3063473" cy="310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015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激光打印替代贴面板</a:t>
              </a:r>
              <a:endParaRPr lang="zh-CN" altLang="en-US" sz="101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12809" y="3489640"/>
              <a:ext cx="336306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减轻生产维护压力，避免面板贴错，未粘贴到位等风险。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32"/>
          <p:cNvGrpSpPr/>
          <p:nvPr/>
        </p:nvGrpSpPr>
        <p:grpSpPr>
          <a:xfrm>
            <a:off x="581126" y="3603034"/>
            <a:ext cx="2554343" cy="613895"/>
            <a:chOff x="774833" y="4804045"/>
            <a:chExt cx="3405791" cy="818525"/>
          </a:xfrm>
        </p:grpSpPr>
        <p:sp>
          <p:nvSpPr>
            <p:cNvPr id="108" name="文本框 107"/>
            <p:cNvSpPr txBox="1"/>
            <p:nvPr/>
          </p:nvSpPr>
          <p:spPr>
            <a:xfrm>
              <a:off x="774833" y="4804045"/>
              <a:ext cx="3063474" cy="309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  <a:spcBef>
                  <a:spcPts val="750"/>
                </a:spcBef>
              </a:pPr>
              <a:r>
                <a:rPr lang="en-US" altLang="zh-CN" sz="1015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96</a:t>
              </a:r>
              <a:r>
                <a:rPr lang="zh-CN" altLang="en-US" sz="1015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外形可直接接入</a:t>
              </a:r>
              <a:r>
                <a:rPr lang="en-US" altLang="zh-CN" sz="1015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 660V</a:t>
              </a:r>
              <a:r>
                <a:rPr lang="zh-CN" altLang="en-US" sz="1015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线电压</a:t>
              </a:r>
              <a:endParaRPr lang="zh-CN" altLang="en-US" sz="1015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817562" y="5221250"/>
              <a:ext cx="3363062" cy="401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满足客户的宽电压直接输入的需求</a:t>
              </a:r>
              <a:endPara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35"/>
          <p:cNvGrpSpPr/>
          <p:nvPr/>
        </p:nvGrpSpPr>
        <p:grpSpPr>
          <a:xfrm>
            <a:off x="6013692" y="1001501"/>
            <a:ext cx="2522297" cy="1028388"/>
            <a:chOff x="7985918" y="1335333"/>
            <a:chExt cx="3363062" cy="1371184"/>
          </a:xfrm>
        </p:grpSpPr>
        <p:sp>
          <p:nvSpPr>
            <p:cNvPr id="111" name="文本框 110"/>
            <p:cNvSpPr txBox="1"/>
            <p:nvPr/>
          </p:nvSpPr>
          <p:spPr>
            <a:xfrm>
              <a:off x="8266457" y="1335333"/>
              <a:ext cx="3063473" cy="310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015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外接端口固定</a:t>
              </a:r>
              <a:endParaRPr lang="zh-CN" altLang="en-US" sz="101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7985918" y="1743177"/>
              <a:ext cx="3363062" cy="963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外接端子和端口定义固定一种，标准化，降低生产和售后人员技能要求以及因接线错误导致仪表损坏的风险。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3" name="组合 38"/>
          <p:cNvGrpSpPr/>
          <p:nvPr/>
        </p:nvGrpSpPr>
        <p:grpSpPr>
          <a:xfrm>
            <a:off x="6011311" y="2309059"/>
            <a:ext cx="2522297" cy="820616"/>
            <a:chOff x="7982743" y="3078748"/>
            <a:chExt cx="3363062" cy="1094155"/>
          </a:xfrm>
        </p:grpSpPr>
        <p:sp>
          <p:nvSpPr>
            <p:cNvPr id="114" name="文本框 113"/>
            <p:cNvSpPr txBox="1"/>
            <p:nvPr/>
          </p:nvSpPr>
          <p:spPr>
            <a:xfrm>
              <a:off x="8266458" y="3078748"/>
              <a:ext cx="3063473" cy="310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750"/>
                </a:spcBef>
              </a:pPr>
              <a:r>
                <a:rPr lang="en-US" altLang="zh-CN" sz="1015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72</a:t>
              </a:r>
              <a:r>
                <a:rPr lang="zh-CN" altLang="en-US" sz="1015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外形电流端子带螺丝法兰</a:t>
              </a:r>
              <a:endParaRPr lang="zh-CN" altLang="en-US" sz="101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7982743" y="3489639"/>
              <a:ext cx="3363062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防止因端子松动导致互感器二次开路引起的危害，产品更加安全可靠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6" name="组合 41"/>
          <p:cNvGrpSpPr/>
          <p:nvPr/>
        </p:nvGrpSpPr>
        <p:grpSpPr>
          <a:xfrm>
            <a:off x="6013691" y="3611119"/>
            <a:ext cx="2923629" cy="586750"/>
            <a:chOff x="7985918" y="4814832"/>
            <a:chExt cx="3363062" cy="782334"/>
          </a:xfrm>
        </p:grpSpPr>
        <p:sp>
          <p:nvSpPr>
            <p:cNvPr id="117" name="文本框 116"/>
            <p:cNvSpPr txBox="1"/>
            <p:nvPr/>
          </p:nvSpPr>
          <p:spPr>
            <a:xfrm>
              <a:off x="8266456" y="4814832"/>
              <a:ext cx="3063473" cy="310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015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满足插件机，机器手生产工艺</a:t>
              </a:r>
              <a:endParaRPr lang="zh-CN" altLang="en-US" sz="1015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7985918" y="5221250"/>
              <a:ext cx="3363062" cy="375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提高生产效率和产能，降低人工成本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3898076" y="2382714"/>
            <a:ext cx="1347851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750"/>
              </a:spcBef>
            </a:pPr>
            <a:r>
              <a:rPr lang="zh-CN" altLang="en-US" sz="225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endParaRPr lang="zh-CN" altLang="en-US" sz="225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1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1" grpId="0" bldLvl="0" animBg="1"/>
      <p:bldP spid="92" grpId="0" bldLvl="0" animBg="1"/>
      <p:bldP spid="94" grpId="0" bldLvl="0" animBg="1"/>
      <p:bldP spid="95" grpId="0" bldLvl="0" animBg="1"/>
      <p:bldP spid="1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39865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）系列多功能表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13715" y="692785"/>
          <a:ext cx="8110855" cy="4163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2981325"/>
                <a:gridCol w="2586355"/>
                <a:gridCol w="1171575"/>
              </a:tblGrid>
              <a:tr h="44831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仪表型号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基本功能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可选配功能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能共选功能</a:t>
                      </a:r>
                      <a:endParaRPr lang="zh-CN" altLang="en-US" dirty="0"/>
                    </a:p>
                  </a:txBody>
                  <a:tcPr/>
                </a:tc>
              </a:tr>
              <a:tr h="900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AMC72-E3/*C</a:t>
                      </a:r>
                      <a:endParaRPr lang="en-US" altLang="zh-CN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AMC72L-E3/*C</a:t>
                      </a:r>
                      <a:endParaRPr lang="zh-CN" alt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三相电压、</a:t>
                      </a:r>
                      <a:r>
                        <a:rPr lang="zh-CN" altLang="en-US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零序电压</a:t>
                      </a:r>
                      <a:endParaRPr lang="zh-CN" altLang="en-US" sz="1600" b="1" i="0" u="none" strike="noStrike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三相电流、</a:t>
                      </a:r>
                      <a:r>
                        <a:rPr lang="zh-CN" altLang="en-US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零序电流</a:t>
                      </a:r>
                      <a:endParaRPr lang="zh-CN" altLang="en-US" sz="1600" b="1" i="0" u="none" strike="noStrike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三相有功功率、总有功功率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三相无功功率、总无功功率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三相视在功率、总视在功率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三相功率因数、总功率因数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频率，</a:t>
                      </a:r>
                      <a:r>
                        <a:rPr lang="zh-CN" altLang="en-US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电压相角</a:t>
                      </a:r>
                      <a:endParaRPr lang="en-US" altLang="zh-CN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电压</a:t>
                      </a:r>
                      <a:r>
                        <a:rPr lang="en-US" altLang="zh-CN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电流不平衡度</a:t>
                      </a:r>
                      <a:endParaRPr lang="zh-CN" altLang="en-US" sz="1600" b="1" i="0" u="none" strike="noStrike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四象限电能计量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路</a:t>
                      </a: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RS485 </a:t>
                      </a: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接口</a:t>
                      </a: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endParaRPr lang="en-US" altLang="zh-CN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Modbus-RTU </a:t>
                      </a: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协议和</a:t>
                      </a: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DLT645</a:t>
                      </a: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规约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① 2DI+2DO+</a:t>
                      </a: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1Ep</a:t>
                      </a: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② 4DI+2DO</a:t>
                      </a: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③ 事件记录（</a:t>
                      </a: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SOE</a:t>
                      </a: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极值记录</a:t>
                      </a:r>
                      <a:endParaRPr lang="zh-CN" altLang="en-US" sz="1350" b="1" i="0" u="none" strike="noStrike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④ 总谐波测量（</a:t>
                      </a: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lang="zh-CN" altLang="en-US" sz="1350" b="1" i="0" u="none" strike="noStrike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①③④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②③④</a:t>
                      </a:r>
                      <a:endParaRPr lang="zh-CN" altLang="en-US" dirty="0"/>
                    </a:p>
                  </a:txBody>
                  <a:tcPr/>
                </a:tc>
              </a:tr>
              <a:tr h="900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AMC72-E4/*C </a:t>
                      </a:r>
                      <a:endParaRPr lang="en-US" altLang="zh-CN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AMC72L-E4/*C</a:t>
                      </a:r>
                      <a:endParaRPr lang="zh-CN" altLang="en-US" dirty="0"/>
                    </a:p>
                  </a:txBody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  <a:tr h="900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AMC96-E3/*C</a:t>
                      </a:r>
                      <a:endParaRPr lang="en-US" altLang="zh-CN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AMC96L-E3/*C</a:t>
                      </a:r>
                      <a:endParaRPr lang="zh-CN" altLang="en-US" dirty="0"/>
                    </a:p>
                  </a:txBody>
                  <a:tcPr/>
                </a:tc>
                <a:tc vMerge="1"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① 4DI+</a:t>
                      </a: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2DO+1Ep</a:t>
                      </a: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② 2DI+</a:t>
                      </a: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2DO+1Ep</a:t>
                      </a: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③ 事件记录（</a:t>
                      </a: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SOE</a:t>
                      </a: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极值记录</a:t>
                      </a:r>
                      <a:endParaRPr lang="zh-CN" altLang="en-US" sz="1350" b="1" i="0" u="none" strike="noStrike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④ </a:t>
                      </a: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2-31 </a:t>
                      </a: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次谐波测量（</a:t>
                      </a:r>
                      <a:r>
                        <a:rPr lang="en-US" altLang="zh-CN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zh-CN" altLang="en-US" sz="135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⑤ </a:t>
                      </a:r>
                      <a:r>
                        <a:rPr lang="en-US" altLang="zh-CN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r>
                        <a:rPr lang="zh-CN" altLang="en-US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路模拟量输出（</a:t>
                      </a:r>
                      <a:r>
                        <a:rPr lang="en-US" altLang="zh-CN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r>
                        <a:rPr lang="zh-CN" altLang="en-US" sz="1600" b="1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  <a:endParaRPr lang="zh-CN" altLang="en-US" sz="1600" b="1" i="0" u="none" strike="noStrike" kern="1200" baseline="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①③④</a:t>
                      </a:r>
                      <a:endParaRPr lang="zh-CN" altLang="en-US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②③④⑤</a:t>
                      </a:r>
                      <a:endParaRPr lang="zh-CN" altLang="en-US" dirty="0"/>
                    </a:p>
                  </a:txBody>
                  <a:tcPr/>
                </a:tc>
              </a:tr>
              <a:tr h="9000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AMC96-E4/*C</a:t>
                      </a:r>
                      <a:endParaRPr lang="en-US" altLang="zh-CN" sz="135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35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AMC96L-E4/*C</a:t>
                      </a:r>
                      <a:endParaRPr lang="zh-CN" altLang="en-US" dirty="0"/>
                    </a:p>
                  </a:txBody>
                  <a:tcPr/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7732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ACR10R导轨系列</a:t>
            </a:r>
            <a:endParaRPr lang="en-US" altLang="zh-CN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4803" y="612351"/>
            <a:ext cx="3256294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 smtClean="0"/>
              <a:t>1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1</a:t>
            </a:r>
            <a:r>
              <a:rPr lang="zh-CN" altLang="en-US" sz="1400" dirty="0" smtClean="0"/>
              <a:t>级</a:t>
            </a:r>
            <a:r>
              <a:rPr lang="zh-CN" altLang="en-US" sz="1400" dirty="0"/>
              <a:t>电能精度</a:t>
            </a:r>
            <a:endParaRPr lang="en-US" altLang="zh-CN" sz="1400" dirty="0"/>
          </a:p>
          <a:p>
            <a:r>
              <a:rPr lang="en-US" altLang="zh-CN" sz="1400" dirty="0" smtClean="0"/>
              <a:t>2</a:t>
            </a:r>
            <a:r>
              <a:rPr lang="zh-CN" altLang="en-US" sz="1400" dirty="0" smtClean="0"/>
              <a:t>、</a:t>
            </a:r>
            <a:r>
              <a:rPr lang="zh-CN" altLang="en-US" sz="1400" dirty="0"/>
              <a:t>全电参量</a:t>
            </a:r>
            <a:endParaRPr lang="en-US" altLang="zh-CN" sz="1400" dirty="0"/>
          </a:p>
          <a:p>
            <a:r>
              <a:rPr lang="en-US" altLang="zh-CN" sz="1400" dirty="0" smtClean="0"/>
              <a:t>3</a:t>
            </a:r>
            <a:r>
              <a:rPr lang="zh-CN" altLang="en-US" sz="1400" dirty="0" smtClean="0"/>
              <a:t>、标</a:t>
            </a:r>
            <a:r>
              <a:rPr lang="zh-CN" altLang="en-US" sz="1400" dirty="0"/>
              <a:t>配</a:t>
            </a:r>
            <a:r>
              <a:rPr lang="en-US" altLang="zh-CN" sz="1400" dirty="0"/>
              <a:t>RS485</a:t>
            </a:r>
            <a:r>
              <a:rPr lang="zh-CN" altLang="en-US" sz="1400" dirty="0" smtClean="0"/>
              <a:t>通讯</a:t>
            </a:r>
            <a:endParaRPr lang="en-US" altLang="zh-CN" sz="1400" dirty="0" smtClean="0"/>
          </a:p>
          <a:p>
            <a:r>
              <a:rPr lang="en-US" altLang="zh-CN" sz="1400" dirty="0" smtClean="0"/>
              <a:t>4</a:t>
            </a:r>
            <a:r>
              <a:rPr lang="zh-CN" altLang="en-US" sz="1400" dirty="0" smtClean="0"/>
              <a:t>、谐波测量</a:t>
            </a:r>
            <a:r>
              <a:rPr lang="en-US" altLang="zh-CN" sz="1400" dirty="0" smtClean="0"/>
              <a:t>2~63</a:t>
            </a:r>
            <a:r>
              <a:rPr lang="zh-CN" altLang="en-US" sz="1400" dirty="0" smtClean="0"/>
              <a:t>次</a:t>
            </a:r>
            <a:endParaRPr lang="en-US" altLang="zh-CN" sz="1400" dirty="0" smtClean="0"/>
          </a:p>
          <a:p>
            <a:r>
              <a:rPr lang="en-US" altLang="zh-CN" sz="1400" dirty="0" smtClean="0"/>
              <a:t>5</a:t>
            </a:r>
            <a:r>
              <a:rPr lang="zh-CN" altLang="en-US" sz="1400" dirty="0" smtClean="0"/>
              <a:t>、大电流测量</a:t>
            </a:r>
            <a:r>
              <a:rPr lang="en-US" altLang="zh-CN" sz="1400" dirty="0" smtClean="0"/>
              <a:t>1000A~20000A</a:t>
            </a:r>
            <a:endParaRPr lang="en-US" altLang="zh-CN" sz="1400" dirty="0" smtClean="0"/>
          </a:p>
          <a:p>
            <a:r>
              <a:rPr lang="en-US" altLang="zh-CN" sz="1400" dirty="0" smtClean="0"/>
              <a:t>6</a:t>
            </a:r>
            <a:r>
              <a:rPr lang="zh-CN" altLang="en-US" sz="1400" dirty="0" smtClean="0"/>
              <a:t>、适合大电流能耗终端改造</a:t>
            </a:r>
            <a:endParaRPr lang="zh-CN" altLang="en-US" sz="1400" dirty="0" smtClean="0"/>
          </a:p>
          <a:p>
            <a:r>
              <a:rPr lang="en-US" altLang="zh-CN" sz="1400" dirty="0" smtClean="0"/>
              <a:t>7</a:t>
            </a:r>
            <a:r>
              <a:rPr lang="zh-CN" altLang="en-US" sz="1400" dirty="0" smtClean="0"/>
              <a:t>、安装方便，可以不断开负载回路，实现不停电安装</a:t>
            </a:r>
            <a:endParaRPr lang="en-US" altLang="zh-CN" sz="1400" dirty="0" smtClean="0"/>
          </a:p>
          <a:p>
            <a:endParaRPr lang="en-US" altLang="zh-CN" sz="1600" dirty="0" smtClean="0"/>
          </a:p>
          <a:p>
            <a:endParaRPr lang="en-US" altLang="zh-CN" sz="1600" dirty="0"/>
          </a:p>
        </p:txBody>
      </p:sp>
      <p:pic>
        <p:nvPicPr>
          <p:cNvPr id="44033" name="Picture 1" descr="IMG_340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22" y="3010686"/>
            <a:ext cx="1575225" cy="211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产品照片\ACR10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1809" y="542041"/>
            <a:ext cx="2171700" cy="2120197"/>
          </a:xfrm>
          <a:prstGeom prst="rect">
            <a:avLst/>
          </a:prstGeom>
          <a:noFill/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69" y="2990097"/>
            <a:ext cx="2234470" cy="1802814"/>
          </a:xfrm>
          <a:prstGeom prst="rect">
            <a:avLst/>
          </a:prstGeom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021080" y="2586990"/>
            <a:ext cx="2536190" cy="403225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dist="23000" dir="5400000" algn="ctr" rotWithShape="0">
              <a:srgbClr val="000000">
                <a:alpha val="32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800"/>
              </a:spcBef>
              <a:buClr>
                <a:srgbClr val="006286"/>
              </a:buClr>
              <a:buSzPct val="70000"/>
              <a:buFont typeface="Wingdings 2" panose="05020102010507070707" pitchFamily="18" charset="2"/>
              <a:buChar char=""/>
              <a:defRPr sz="24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 sz="20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导轨安装开口式互感器表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021080" y="4719955"/>
            <a:ext cx="2536190" cy="403225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dist="23000" dir="5400000" algn="ctr" rotWithShape="0">
              <a:srgbClr val="000000">
                <a:alpha val="32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800"/>
              </a:spcBef>
              <a:buClr>
                <a:srgbClr val="006286"/>
              </a:buClr>
              <a:buSzPct val="70000"/>
              <a:buFont typeface="Wingdings 2" panose="05020102010507070707" pitchFamily="18" charset="2"/>
              <a:buChar char=""/>
              <a:defRPr sz="2400">
                <a:solidFill>
                  <a:schemeClr val="accent1"/>
                </a:solidFill>
                <a:latin typeface="Calibri" panose="020F0502020204030204" charset="0"/>
                <a:ea typeface="幼圆" panose="02010509060101010101" pitchFamily="49" charset="-122"/>
              </a:defRPr>
            </a:lvl1pPr>
            <a:lvl2pPr marL="742950" indent="-285750">
              <a:lnSpc>
                <a:spcPct val="130000"/>
              </a:lnSpc>
              <a:buFont typeface="Calibri" panose="020F0502020204030204" charset="0"/>
              <a:buChar char=" 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 sz="2000"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Calibri" panose="020F0502020204030204" charset="0"/>
              <a:buChar char="•"/>
              <a:defRPr>
                <a:solidFill>
                  <a:srgbClr val="7F7F7F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导轨安装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罗氏线圈表</a:t>
            </a:r>
            <a:endParaRPr 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6558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APM830电能质量监测仪表</a:t>
            </a:r>
            <a:endParaRPr lang="en-US" altLang="zh-CN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IMG_3368"/>
          <p:cNvPicPr>
            <a:picLocks noChangeAspect="1"/>
          </p:cNvPicPr>
          <p:nvPr/>
        </p:nvPicPr>
        <p:blipFill>
          <a:blip r:embed="rId1"/>
          <a:srcRect l="17354" t="4499" r="14731" b="3498"/>
          <a:stretch>
            <a:fillRect/>
          </a:stretch>
        </p:blipFill>
        <p:spPr>
          <a:xfrm rot="10800000">
            <a:off x="675005" y="885190"/>
            <a:ext cx="3319780" cy="33731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43730" y="760730"/>
            <a:ext cx="417195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 smtClean="0"/>
              <a:t>1</a:t>
            </a:r>
            <a:r>
              <a:rPr lang="zh-CN" altLang="en-US" sz="1400" dirty="0" smtClean="0"/>
              <a:t>、</a:t>
            </a:r>
            <a:r>
              <a:rPr lang="en-US" altLang="zh-CN" sz="1400" dirty="0" smtClean="0"/>
              <a:t>0.2S</a:t>
            </a:r>
            <a:r>
              <a:rPr lang="zh-CN" altLang="en-US" sz="1400" dirty="0"/>
              <a:t>级电能精度</a:t>
            </a:r>
            <a:endParaRPr lang="en-US" altLang="zh-CN" sz="1400" dirty="0"/>
          </a:p>
          <a:p>
            <a:r>
              <a:rPr lang="en-US" altLang="zh-CN" sz="1400" dirty="0" smtClean="0"/>
              <a:t>2</a:t>
            </a:r>
            <a:r>
              <a:rPr lang="zh-CN" altLang="en-US" sz="1400" dirty="0" smtClean="0"/>
              <a:t>、功能覆盖</a:t>
            </a:r>
            <a:r>
              <a:rPr lang="en-US" altLang="zh-CN" sz="1400" dirty="0" smtClean="0"/>
              <a:t>APM801,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APM810</a:t>
            </a:r>
            <a:r>
              <a:rPr lang="zh-CN" altLang="en-US" sz="1400" dirty="0" smtClean="0"/>
              <a:t>仪表</a:t>
            </a:r>
            <a:endParaRPr lang="en-US" altLang="zh-CN" sz="1400" dirty="0" smtClean="0"/>
          </a:p>
          <a:p>
            <a:r>
              <a:rPr lang="en-US" altLang="zh-CN" sz="1400" dirty="0"/>
              <a:t>3</a:t>
            </a:r>
            <a:r>
              <a:rPr lang="zh-CN" altLang="en-US" sz="1400" dirty="0" smtClean="0"/>
              <a:t>、点阵</a:t>
            </a:r>
            <a:r>
              <a:rPr lang="zh-CN" altLang="en-US" sz="1400" dirty="0"/>
              <a:t>液晶</a:t>
            </a:r>
            <a:r>
              <a:rPr lang="zh-CN" altLang="en-US" sz="1400" dirty="0" smtClean="0"/>
              <a:t>、全中英文</a:t>
            </a:r>
            <a:r>
              <a:rPr lang="zh-CN" altLang="en-US" sz="1400" dirty="0"/>
              <a:t>切换</a:t>
            </a:r>
            <a:endParaRPr lang="en-US" altLang="zh-CN" sz="1400" dirty="0" smtClean="0"/>
          </a:p>
          <a:p>
            <a:r>
              <a:rPr lang="en-US" altLang="zh-CN" sz="1400" dirty="0">
                <a:solidFill>
                  <a:schemeClr val="tx1"/>
                </a:solidFill>
              </a:rPr>
              <a:t>4</a:t>
            </a:r>
            <a:r>
              <a:rPr lang="zh-CN" altLang="en-US" sz="1400" dirty="0" smtClean="0">
                <a:solidFill>
                  <a:schemeClr val="tx1"/>
                </a:solidFill>
              </a:rPr>
              <a:t>、</a:t>
            </a:r>
            <a:r>
              <a:rPr lang="zh-CN" altLang="en-US" sz="1400" dirty="0">
                <a:solidFill>
                  <a:schemeClr val="tx1"/>
                </a:solidFill>
              </a:rPr>
              <a:t>电压暂升、电压暂降、电压中断、冲击电流</a:t>
            </a:r>
            <a:endParaRPr lang="zh-CN" altLang="en-US" sz="1400" dirty="0">
              <a:solidFill>
                <a:schemeClr val="tx1"/>
              </a:solidFill>
            </a:endParaRPr>
          </a:p>
          <a:p>
            <a:r>
              <a:rPr lang="en-US" altLang="zh-CN" sz="1400" dirty="0">
                <a:solidFill>
                  <a:schemeClr val="tx1"/>
                </a:solidFill>
              </a:rPr>
              <a:t>5</a:t>
            </a:r>
            <a:r>
              <a:rPr lang="zh-CN" altLang="en-US" sz="1400" dirty="0" smtClean="0">
                <a:solidFill>
                  <a:schemeClr val="tx1"/>
                </a:solidFill>
              </a:rPr>
              <a:t>、</a:t>
            </a:r>
            <a:r>
              <a:rPr lang="zh-CN" altLang="en-US" sz="1400" dirty="0">
                <a:solidFill>
                  <a:schemeClr val="tx1"/>
                </a:solidFill>
              </a:rPr>
              <a:t>故障录</a:t>
            </a:r>
            <a:r>
              <a:rPr lang="zh-CN" altLang="en-US" sz="1400" dirty="0" smtClean="0">
                <a:solidFill>
                  <a:schemeClr val="tx1"/>
                </a:solidFill>
              </a:rPr>
              <a:t>波、定时录波</a:t>
            </a:r>
            <a:r>
              <a:rPr lang="zh-CN" altLang="en-US" sz="1400" dirty="0" smtClean="0">
                <a:solidFill>
                  <a:schemeClr val="tx1"/>
                </a:solidFill>
                <a:sym typeface="+mn-ea"/>
              </a:rPr>
              <a:t>、DI触发录波、</a:t>
            </a:r>
            <a:r>
              <a:rPr lang="zh-CN" altLang="en-US" sz="1400" dirty="0">
                <a:solidFill>
                  <a:schemeClr val="tx1"/>
                </a:solidFill>
              </a:rPr>
              <a:t>手动录</a:t>
            </a:r>
            <a:r>
              <a:rPr lang="zh-CN" altLang="en-US" sz="1400" dirty="0" smtClean="0">
                <a:solidFill>
                  <a:schemeClr val="tx1"/>
                </a:solidFill>
              </a:rPr>
              <a:t>波</a:t>
            </a:r>
            <a:endParaRPr lang="en-US" altLang="zh-CN" sz="1400" dirty="0" smtClean="0"/>
          </a:p>
          <a:p>
            <a:r>
              <a:rPr lang="en-US" altLang="zh-CN" sz="1400" dirty="0"/>
              <a:t>6</a:t>
            </a:r>
            <a:r>
              <a:rPr lang="zh-CN" altLang="en-US" sz="1400" dirty="0" smtClean="0"/>
              <a:t>、测试标准：</a:t>
            </a:r>
            <a:endParaRPr lang="en-US" altLang="zh-CN" sz="1400" dirty="0" smtClean="0"/>
          </a:p>
          <a:p>
            <a:r>
              <a:rPr lang="en-US" altLang="zh-CN" sz="1400" dirty="0" smtClean="0"/>
              <a:t>      IEC </a:t>
            </a:r>
            <a:r>
              <a:rPr lang="en-US" altLang="zh-CN" sz="1400" dirty="0"/>
              <a:t>61000-4-30 </a:t>
            </a:r>
            <a:r>
              <a:rPr lang="zh-CN" altLang="zh-CN" sz="1400" dirty="0" smtClean="0"/>
              <a:t>电能</a:t>
            </a:r>
            <a:r>
              <a:rPr lang="zh-CN" altLang="zh-CN" sz="1400" dirty="0"/>
              <a:t>质量</a:t>
            </a:r>
            <a:r>
              <a:rPr lang="zh-CN" altLang="zh-CN" sz="1400" dirty="0" smtClean="0"/>
              <a:t>测量方法</a:t>
            </a:r>
            <a:endParaRPr lang="en-US" altLang="zh-CN" sz="1400" dirty="0" smtClean="0"/>
          </a:p>
          <a:p>
            <a:r>
              <a:rPr lang="en-US" altLang="zh-CN" sz="1400" dirty="0" smtClean="0"/>
              <a:t>      IEC </a:t>
            </a:r>
            <a:r>
              <a:rPr lang="en-US" altLang="zh-CN" sz="1400" dirty="0"/>
              <a:t>61557-12-2007  </a:t>
            </a:r>
            <a:r>
              <a:rPr lang="zh-CN" altLang="en-US" sz="1400" dirty="0" smtClean="0"/>
              <a:t>第</a:t>
            </a:r>
            <a:r>
              <a:rPr lang="en-US" altLang="zh-CN" sz="1400" dirty="0" smtClean="0"/>
              <a:t>12</a:t>
            </a:r>
            <a:r>
              <a:rPr lang="zh-CN" altLang="en-US" sz="1400" dirty="0" smtClean="0"/>
              <a:t>部分：性能测量   </a:t>
            </a:r>
            <a:endParaRPr lang="en-US" altLang="zh-CN" sz="1400" dirty="0" smtClean="0"/>
          </a:p>
          <a:p>
            <a:r>
              <a:rPr lang="en-US" altLang="zh-CN" sz="1400" dirty="0"/>
              <a:t> </a:t>
            </a:r>
            <a:r>
              <a:rPr lang="en-US" altLang="zh-CN" sz="1400" dirty="0" smtClean="0"/>
              <a:t>     </a:t>
            </a:r>
            <a:r>
              <a:rPr lang="zh-CN" altLang="en-US" sz="1400" dirty="0" smtClean="0"/>
              <a:t>和监测</a:t>
            </a:r>
            <a:r>
              <a:rPr lang="zh-CN" altLang="en-US" sz="1400" dirty="0"/>
              <a:t>装置</a:t>
            </a:r>
            <a:r>
              <a:rPr lang="en-US" altLang="zh-CN" sz="1400" dirty="0"/>
              <a:t>(PMD</a:t>
            </a:r>
            <a:r>
              <a:rPr lang="en-US" altLang="zh-CN" sz="1400" dirty="0" smtClean="0"/>
              <a:t>)</a:t>
            </a:r>
            <a:endParaRPr lang="en-US" altLang="zh-CN" sz="1400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7732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APM830电能质量监测仪表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8907" y="3800498"/>
            <a:ext cx="1330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波形显示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055622" y="3800391"/>
            <a:ext cx="1032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矢量图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7014996" y="3800652"/>
            <a:ext cx="1330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电压暂升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4" t="16776" r="23852" b="14132"/>
          <a:stretch>
            <a:fillRect/>
          </a:stretch>
        </p:blipFill>
        <p:spPr>
          <a:xfrm rot="5400000">
            <a:off x="6334760" y="1299845"/>
            <a:ext cx="2243455" cy="2542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4" t="16123" r="28877" b="14500"/>
          <a:stretch>
            <a:fillRect/>
          </a:stretch>
        </p:blipFill>
        <p:spPr>
          <a:xfrm rot="5400000">
            <a:off x="3371850" y="1303020"/>
            <a:ext cx="2244090" cy="2536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3" t="17938" r="23944" b="14300"/>
          <a:stretch>
            <a:fillRect/>
          </a:stretch>
        </p:blipFill>
        <p:spPr>
          <a:xfrm rot="5400000">
            <a:off x="411480" y="1303020"/>
            <a:ext cx="2244090" cy="2537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多功能表对比</a:t>
            </a:r>
            <a:endParaRPr lang="en-US" altLang="zh-CN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3543" y="1829425"/>
            <a:ext cx="1046234" cy="936104"/>
          </a:xfrm>
          <a:prstGeom prst="rect">
            <a:avLst/>
          </a:prstGeom>
          <a:solidFill>
            <a:srgbClr val="1848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/>
          <p:nvPr/>
        </p:nvSpPr>
        <p:spPr>
          <a:xfrm>
            <a:off x="485551" y="1986215"/>
            <a:ext cx="8991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727002" y="762690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多功能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表分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AMC/AMC(II)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PZ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ACR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APM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系列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36146" y="1822440"/>
            <a:ext cx="1046234" cy="936104"/>
          </a:xfrm>
          <a:prstGeom prst="rect">
            <a:avLst/>
          </a:prstGeom>
          <a:solidFill>
            <a:srgbClr val="1848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/>
          <p:cNvSpPr txBox="1"/>
          <p:nvPr/>
        </p:nvSpPr>
        <p:spPr>
          <a:xfrm>
            <a:off x="3408154" y="1979230"/>
            <a:ext cx="8991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278130" y="3249930"/>
            <a:ext cx="24860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       AMC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系列多功能仪表能分别测量电网中的电流、电压、功率、功率因数和电能等参数，可配置</a:t>
            </a:r>
            <a:r>
              <a:rPr lang="en-US" sz="1200" dirty="0">
                <a:latin typeface="Arial" panose="020B0604020202020204" pitchFamily="34" charset="0"/>
                <a:sym typeface="+mn-ea"/>
              </a:rPr>
              <a:t>RS485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通讯，开关量输入输出功能。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199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1372" y="1465580"/>
            <a:ext cx="1508760" cy="1402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158086" y="1822440"/>
            <a:ext cx="1046234" cy="936104"/>
          </a:xfrm>
          <a:prstGeom prst="rect">
            <a:avLst/>
          </a:prstGeom>
          <a:solidFill>
            <a:srgbClr val="1848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1"/>
          <p:cNvSpPr txBox="1"/>
          <p:nvPr/>
        </p:nvSpPr>
        <p:spPr>
          <a:xfrm>
            <a:off x="6230094" y="1979230"/>
            <a:ext cx="89913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3482" y="1464945"/>
            <a:ext cx="1496695" cy="1402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5"/>
          <p:cNvSpPr txBox="1"/>
          <p:nvPr/>
        </p:nvSpPr>
        <p:spPr>
          <a:xfrm>
            <a:off x="3264535" y="3249930"/>
            <a:ext cx="248602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      PZ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系列多功能仪表能分别测量电网中的电流、电压、功率、功率因数和电能等参数，可配置</a:t>
            </a:r>
            <a:r>
              <a:rPr lang="en-US" sz="1200" dirty="0">
                <a:latin typeface="Arial" panose="020B0604020202020204" pitchFamily="34" charset="0"/>
                <a:sym typeface="+mn-ea"/>
              </a:rPr>
              <a:t>RS485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通讯，模拟量输出，开关量输入输出功能，</a:t>
            </a:r>
            <a:r>
              <a:rPr lang="zh-CN" altLang="en-US" sz="1200" u="sng" dirty="0">
                <a:latin typeface="Arial" panose="020B0604020202020204" pitchFamily="34" charset="0"/>
                <a:sym typeface="+mn-ea"/>
              </a:rPr>
              <a:t>附加功能更加丰富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6376200" y="3249627"/>
            <a:ext cx="24860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     ACR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系列网络电力仪表，具备全面的电能监测，四象限电能、</a:t>
            </a:r>
            <a:r>
              <a:rPr lang="zh-CN" altLang="en-US" sz="1200" u="sng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分时电能统计、</a:t>
            </a:r>
            <a:r>
              <a:rPr lang="en-US" altLang="zh-CN" sz="1200" u="sng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12</a:t>
            </a:r>
            <a:r>
              <a:rPr lang="zh-CN" altLang="en-US" sz="1200" u="sng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月历史电能记录、实时时钟显示，最大需量等功能。</a:t>
            </a:r>
            <a:endParaRPr lang="zh-CN" altLang="en-US" sz="1200" u="sng" dirty="0">
              <a:solidFill>
                <a:schemeClr val="tx1"/>
              </a:solidFill>
              <a:latin typeface="Arial" panose="020B0604020202020204" pitchFamily="34" charset="0"/>
              <a:sym typeface="+mn-ea"/>
            </a:endParaRPr>
          </a:p>
        </p:txBody>
      </p:sp>
      <p:pic>
        <p:nvPicPr>
          <p:cNvPr id="4" name="图片 3" descr="AMC72L-E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450" y="1233170"/>
            <a:ext cx="1822450" cy="1822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9" grpId="0"/>
      <p:bldP spid="10" grpId="0"/>
      <p:bldP spid="11" grpId="0" bldLvl="0" animBg="1"/>
      <p:bldP spid="13" grpId="0"/>
      <p:bldP spid="17" grpId="0"/>
      <p:bldP spid="2" grpId="0" bldLvl="0" animBg="1"/>
      <p:bldP spid="3" grpId="0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多功能表对比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668" y="1836410"/>
            <a:ext cx="1046234" cy="936104"/>
          </a:xfrm>
          <a:prstGeom prst="rect">
            <a:avLst/>
          </a:prstGeom>
          <a:solidFill>
            <a:srgbClr val="1848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/>
          <p:nvPr/>
        </p:nvSpPr>
        <p:spPr>
          <a:xfrm>
            <a:off x="469676" y="1993200"/>
            <a:ext cx="89913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711127" y="751260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多功能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表分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AMC/AMC(II)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PZ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ACR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APM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系列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398145" y="3248660"/>
            <a:ext cx="3196590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       APM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系列网络电力仪表按照</a:t>
            </a:r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IEC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标准设计，功能比</a:t>
            </a:r>
            <a:r>
              <a:rPr lang="en-US" altLang="zh-CN" sz="1200" dirty="0">
                <a:latin typeface="Arial" panose="020B0604020202020204" pitchFamily="34" charset="0"/>
                <a:sym typeface="+mn-ea"/>
              </a:rPr>
              <a:t>ACR</a:t>
            </a:r>
            <a:r>
              <a:rPr lang="zh-CN" altLang="en-US" sz="1200" dirty="0">
                <a:latin typeface="Arial" panose="020B0604020202020204" pitchFamily="34" charset="0"/>
                <a:sym typeface="+mn-ea"/>
              </a:rPr>
              <a:t>系列更丰富。采用功能模块化设计，便于客户二次采购功能扩展。</a:t>
            </a:r>
            <a:r>
              <a:rPr lang="zh-CN" altLang="en-US" sz="1200" u="sng" dirty="0">
                <a:latin typeface="Arial" panose="020B0604020202020204" pitchFamily="34" charset="0"/>
                <a:sym typeface="+mn-ea"/>
              </a:rPr>
              <a:t>辅助电源AC/DC 85~265V或115~415V。</a:t>
            </a:r>
            <a:endParaRPr lang="zh-CN" altLang="en-US" sz="1200" u="sng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3678555" y="3248660"/>
            <a:ext cx="1776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sz="1200" b="1" dirty="0">
                <a:latin typeface="Arial" panose="020B0604020202020204" pitchFamily="34" charset="0"/>
                <a:sym typeface="+mn-ea"/>
              </a:rPr>
              <a:t>MD82  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8DI+2DO(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转换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sz="1200" b="1" dirty="0">
                <a:latin typeface="Arial" panose="020B0604020202020204" pitchFamily="34" charset="0"/>
                <a:sym typeface="+mn-ea"/>
              </a:rPr>
              <a:t>MLOG  </a:t>
            </a: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Micro SD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卡存储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406" y="1285867"/>
            <a:ext cx="2065750" cy="203647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" t="19268" b="29268"/>
          <a:stretch>
            <a:fillRect/>
          </a:stretch>
        </p:blipFill>
        <p:spPr>
          <a:xfrm rot="16200000">
            <a:off x="6840220" y="1579880"/>
            <a:ext cx="1936750" cy="13912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" t="27408" r="4255" b="21481"/>
          <a:stretch>
            <a:fillRect/>
          </a:stretch>
        </p:blipFill>
        <p:spPr>
          <a:xfrm rot="16200000">
            <a:off x="5196840" y="1581150"/>
            <a:ext cx="1905000" cy="138938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8" t="27408" r="4255" b="21481"/>
          <a:stretch>
            <a:fillRect/>
          </a:stretch>
        </p:blipFill>
        <p:spPr>
          <a:xfrm rot="16200000">
            <a:off x="3575050" y="1581150"/>
            <a:ext cx="1905000" cy="1389380"/>
          </a:xfrm>
          <a:prstGeom prst="rect">
            <a:avLst/>
          </a:prstGeom>
        </p:spPr>
      </p:pic>
      <p:sp>
        <p:nvSpPr>
          <p:cNvPr id="20" name="TextBox 15"/>
          <p:cNvSpPr txBox="1"/>
          <p:nvPr/>
        </p:nvSpPr>
        <p:spPr>
          <a:xfrm>
            <a:off x="5732145" y="3248660"/>
            <a:ext cx="1282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sz="1200" b="1" dirty="0">
                <a:latin typeface="Arial" panose="020B0604020202020204" pitchFamily="34" charset="0"/>
                <a:sym typeface="+mn-ea"/>
              </a:rPr>
              <a:t>MA84</a:t>
            </a:r>
            <a:endParaRPr lang="en-US" sz="1200" dirty="0">
              <a:latin typeface="Arial" panose="020B0604020202020204" pitchFamily="34" charset="0"/>
              <a:sym typeface="+mn-ea"/>
            </a:endParaRP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8AI+4AO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7064375" y="3248660"/>
            <a:ext cx="1489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b="1" dirty="0">
                <a:latin typeface="Arial" panose="020B0604020202020204" pitchFamily="34" charset="0"/>
                <a:sym typeface="+mn-ea"/>
              </a:rPr>
              <a:t>MCM  1</a:t>
            </a:r>
            <a:r>
              <a:rPr lang="zh-CN" altLang="en-US" sz="1200" b="1" dirty="0">
                <a:latin typeface="Arial" panose="020B0604020202020204" pitchFamily="34" charset="0"/>
                <a:sym typeface="+mn-ea"/>
              </a:rPr>
              <a:t>路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Modbus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b="1" dirty="0">
                <a:latin typeface="Arial" panose="020B0604020202020204" pitchFamily="34" charset="0"/>
                <a:sym typeface="+mn-ea"/>
              </a:rPr>
              <a:t>MCP  1</a:t>
            </a:r>
            <a:r>
              <a:rPr lang="zh-CN" altLang="en-US" sz="1200" b="1" dirty="0">
                <a:latin typeface="Arial" panose="020B0604020202020204" pitchFamily="34" charset="0"/>
                <a:sym typeface="+mn-ea"/>
              </a:rPr>
              <a:t>路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Profibus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1200" b="1" dirty="0">
                <a:latin typeface="Arial" panose="020B0604020202020204" pitchFamily="34" charset="0"/>
                <a:sym typeface="+mn-ea"/>
              </a:rPr>
              <a:t>MCE 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以太网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2" name="TextBox 15"/>
          <p:cNvSpPr txBox="1"/>
          <p:nvPr/>
        </p:nvSpPr>
        <p:spPr>
          <a:xfrm>
            <a:off x="469900" y="4449445"/>
            <a:ext cx="8361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zh-CN" altLang="en-US" sz="1200" dirty="0">
                <a:solidFill>
                  <a:schemeClr val="tx1"/>
                </a:solidFill>
              </a:rPr>
              <a:t>注：在选择扩展功能时，仪表</a:t>
            </a:r>
            <a:r>
              <a:rPr lang="zh-CN" altLang="en-US" sz="1200" dirty="0">
                <a:solidFill>
                  <a:srgbClr val="FF0000"/>
                </a:solidFill>
              </a:rPr>
              <a:t>最多可带 3 个模块</a:t>
            </a:r>
            <a:r>
              <a:rPr lang="zh-CN" altLang="en-US" sz="1200" dirty="0">
                <a:solidFill>
                  <a:schemeClr val="tx1"/>
                </a:solidFill>
              </a:rPr>
              <a:t>，模块可以是</a:t>
            </a:r>
            <a:r>
              <a:rPr lang="zh-CN" altLang="en-US" sz="1200" dirty="0">
                <a:solidFill>
                  <a:srgbClr val="FF0000"/>
                </a:solidFill>
              </a:rPr>
              <a:t>相同</a:t>
            </a:r>
            <a:r>
              <a:rPr lang="zh-CN" altLang="en-US" sz="1200" dirty="0">
                <a:solidFill>
                  <a:schemeClr val="tx1"/>
                </a:solidFill>
              </a:rPr>
              <a:t>的，也可以是不同的，但其中</a:t>
            </a:r>
            <a:r>
              <a:rPr lang="zh-CN" altLang="en-US" sz="1200" dirty="0">
                <a:solidFill>
                  <a:srgbClr val="FF0000"/>
                </a:solidFill>
              </a:rPr>
              <a:t>MCP\MCE\MLOG 不能选取相同的模块组合在一起</a:t>
            </a:r>
            <a:r>
              <a:rPr lang="zh-CN" altLang="en-US" sz="1200" dirty="0">
                <a:solidFill>
                  <a:schemeClr val="tx1"/>
                </a:solidFill>
              </a:rPr>
              <a:t>，</a:t>
            </a:r>
            <a:r>
              <a:rPr lang="zh-CN" altLang="en-US" sz="1200" dirty="0">
                <a:solidFill>
                  <a:srgbClr val="FF0000"/>
                </a:solidFill>
              </a:rPr>
              <a:t>MCP 与 MCE 只能二选一。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9" grpId="0"/>
      <p:bldP spid="10" grpId="0"/>
      <p:bldP spid="17" grpId="0"/>
      <p:bldP spid="12" grpId="0"/>
      <p:bldP spid="20" grpId="0"/>
      <p:bldP spid="21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多功能表对比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7155" y="593725"/>
          <a:ext cx="8943975" cy="4441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5725"/>
                <a:gridCol w="1489075"/>
                <a:gridCol w="1494790"/>
                <a:gridCol w="1496060"/>
                <a:gridCol w="1553845"/>
                <a:gridCol w="1554480"/>
              </a:tblGrid>
              <a:tr h="541020"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功能指标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AMC</a:t>
                      </a: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系列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AMC(II)</a:t>
                      </a: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  <a:sym typeface="+mn-ea"/>
                        </a:rPr>
                        <a:t>系列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PZ</a:t>
                      </a: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系列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ACR</a:t>
                      </a:r>
                      <a:r>
                        <a:rPr lang="zh-CN" altLang="en-US" sz="1600" dirty="0" smtClean="0">
                          <a:solidFill>
                            <a:schemeClr val="tx1"/>
                          </a:solidFill>
                        </a:rPr>
                        <a:t>系列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</a:rPr>
                        <a:t>APM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系列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b="1" dirty="0" smtClean="0"/>
                        <a:t>有功电能精度</a:t>
                      </a:r>
                      <a:endParaRPr lang="zh-CN" altLang="en-US" sz="1300" b="1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00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r>
                        <a:rPr lang="zh-CN" altLang="en-US" sz="1300" b="1" dirty="0" smtClean="0">
                          <a:solidFill>
                            <a:srgbClr val="FF0000"/>
                          </a:solidFill>
                        </a:rPr>
                        <a:t>级</a:t>
                      </a:r>
                      <a:endParaRPr lang="zh-CN" altLang="en-US" sz="13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zh-CN" altLang="en-US" sz="1000" b="0" dirty="0">
                          <a:solidFill>
                            <a:schemeClr val="tx1"/>
                          </a:solidFill>
                          <a:sym typeface="+mn-ea"/>
                        </a:rPr>
                        <a:t>（电压、电流精度</a:t>
                      </a: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sym typeface="+mn-ea"/>
                        </a:rPr>
                        <a:t>0.5</a:t>
                      </a:r>
                      <a:r>
                        <a:rPr lang="zh-CN" altLang="zh-CN" sz="1000" b="1" dirty="0">
                          <a:solidFill>
                            <a:schemeClr val="tx1"/>
                          </a:solidFill>
                          <a:sym typeface="+mn-ea"/>
                        </a:rPr>
                        <a:t>级</a:t>
                      </a:r>
                      <a:r>
                        <a:rPr lang="zh-CN" altLang="en-US" sz="1000" dirty="0">
                          <a:solidFill>
                            <a:schemeClr val="tx1"/>
                          </a:solidFill>
                          <a:sym typeface="+mn-ea"/>
                        </a:rPr>
                        <a:t>）</a:t>
                      </a:r>
                      <a:endParaRPr lang="zh-CN" altLang="en-US" sz="1000" b="1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>
                          <a:solidFill>
                            <a:schemeClr val="tx1"/>
                          </a:solidFill>
                        </a:rPr>
                        <a:t>0.5</a:t>
                      </a:r>
                      <a:r>
                        <a:rPr lang="zh-CN" altLang="en-US" sz="1300" dirty="0">
                          <a:solidFill>
                            <a:schemeClr val="tx1"/>
                          </a:solidFill>
                        </a:rPr>
                        <a:t>级</a:t>
                      </a:r>
                      <a:endParaRPr lang="zh-CN" altLang="en-US" sz="1300" dirty="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000" b="0" dirty="0">
                          <a:solidFill>
                            <a:schemeClr val="tx1"/>
                          </a:solidFill>
                          <a:sym typeface="+mn-ea"/>
                        </a:rPr>
                        <a:t>（电压、电流精度</a:t>
                      </a: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sym typeface="+mn-ea"/>
                        </a:rPr>
                        <a:t>0.2</a:t>
                      </a:r>
                      <a:r>
                        <a:rPr lang="zh-CN" altLang="zh-CN" sz="1000" b="1" dirty="0">
                          <a:solidFill>
                            <a:schemeClr val="tx1"/>
                          </a:solidFill>
                          <a:sym typeface="+mn-ea"/>
                        </a:rPr>
                        <a:t>级</a:t>
                      </a:r>
                      <a:r>
                        <a:rPr lang="zh-CN" altLang="en-US" sz="1000" b="0" dirty="0">
                          <a:solidFill>
                            <a:schemeClr val="tx1"/>
                          </a:solidFill>
                          <a:sym typeface="+mn-ea"/>
                        </a:rPr>
                        <a:t>）</a:t>
                      </a:r>
                      <a:endParaRPr lang="zh-CN" altLang="en-US" sz="1000" b="0" dirty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0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  <a:r>
                        <a:rPr lang="zh-CN" altLang="en-US" sz="1300" dirty="0" smtClean="0">
                          <a:solidFill>
                            <a:schemeClr val="tx1"/>
                          </a:solidFill>
                        </a:rPr>
                        <a:t>级</a:t>
                      </a:r>
                      <a:endParaRPr lang="zh-CN" altLang="en-US" sz="13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1000" dirty="0">
                          <a:solidFill>
                            <a:schemeClr val="tx1"/>
                          </a:solidFill>
                          <a:sym typeface="+mn-ea"/>
                        </a:rPr>
                        <a:t>（电压、电流精度</a:t>
                      </a: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sym typeface="+mn-ea"/>
                        </a:rPr>
                        <a:t>0.2</a:t>
                      </a:r>
                      <a:r>
                        <a:rPr lang="zh-CN" altLang="zh-CN" sz="1000" b="1" dirty="0">
                          <a:solidFill>
                            <a:schemeClr val="tx1"/>
                          </a:solidFill>
                          <a:sym typeface="+mn-ea"/>
                        </a:rPr>
                        <a:t>级</a:t>
                      </a:r>
                      <a:r>
                        <a:rPr lang="zh-CN" altLang="en-US" sz="1000" dirty="0">
                          <a:solidFill>
                            <a:schemeClr val="tx1"/>
                          </a:solidFill>
                          <a:sym typeface="+mn-ea"/>
                        </a:rPr>
                        <a:t>）</a:t>
                      </a:r>
                      <a:endParaRPr lang="zh-CN" altLang="en-US" sz="100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00" dirty="0" smtClean="0"/>
                        <a:t>0.5</a:t>
                      </a:r>
                      <a:r>
                        <a:rPr lang="zh-CN" altLang="en-US" sz="1300" dirty="0" smtClean="0"/>
                        <a:t>级</a:t>
                      </a:r>
                      <a:endParaRPr lang="zh-CN" altLang="en-US" sz="1300" dirty="0" smtClean="0"/>
                    </a:p>
                    <a:p>
                      <a:pPr algn="ctr"/>
                      <a:r>
                        <a:rPr lang="zh-CN" altLang="en-US" sz="1000" dirty="0">
                          <a:solidFill>
                            <a:schemeClr val="tx1"/>
                          </a:solidFill>
                          <a:sym typeface="+mn-ea"/>
                        </a:rPr>
                        <a:t>（电压、电流精度</a:t>
                      </a:r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sym typeface="+mn-ea"/>
                        </a:rPr>
                        <a:t>0.2</a:t>
                      </a:r>
                      <a:r>
                        <a:rPr lang="zh-CN" altLang="zh-CN" sz="1000" b="1" dirty="0">
                          <a:solidFill>
                            <a:schemeClr val="tx1"/>
                          </a:solidFill>
                          <a:sym typeface="+mn-ea"/>
                        </a:rPr>
                        <a:t>级</a:t>
                      </a:r>
                      <a:r>
                        <a:rPr lang="zh-CN" altLang="en-US" sz="1000" dirty="0">
                          <a:solidFill>
                            <a:schemeClr val="tx1"/>
                          </a:solidFill>
                          <a:sym typeface="+mn-ea"/>
                        </a:rPr>
                        <a:t>）</a:t>
                      </a:r>
                      <a:endParaRPr lang="zh-CN" altLang="en-US" sz="1000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300" dirty="0">
                          <a:sym typeface="+mn-ea"/>
                        </a:rPr>
                        <a:t>0.5s</a:t>
                      </a:r>
                      <a:r>
                        <a:rPr lang="zh-CN" altLang="en-US" sz="1300" dirty="0">
                          <a:sym typeface="+mn-ea"/>
                        </a:rPr>
                        <a:t>级</a:t>
                      </a:r>
                      <a:endParaRPr lang="zh-CN" altLang="en-US" sz="1300" dirty="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100" b="1" dirty="0">
                          <a:solidFill>
                            <a:srgbClr val="FF0000"/>
                          </a:solidFill>
                        </a:rPr>
                        <a:t>（</a:t>
                      </a:r>
                      <a:r>
                        <a:rPr lang="en-US" altLang="zh-CN" sz="1100" b="1" dirty="0">
                          <a:solidFill>
                            <a:srgbClr val="FF0000"/>
                          </a:solidFill>
                        </a:rPr>
                        <a:t>APM801/830 0.2s</a:t>
                      </a:r>
                      <a:r>
                        <a:rPr lang="zh-CN" altLang="en-US" sz="1100" b="1" dirty="0">
                          <a:solidFill>
                            <a:srgbClr val="FF0000"/>
                          </a:solidFill>
                        </a:rPr>
                        <a:t>级）</a:t>
                      </a:r>
                      <a:endParaRPr lang="zh-CN" altLang="en-US" sz="11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b="1" dirty="0" smtClean="0"/>
                        <a:t>线电压</a:t>
                      </a:r>
                      <a:endParaRPr lang="zh-CN" altLang="en-US" sz="1300" b="1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00" dirty="0" smtClean="0"/>
                        <a:t>AC 380V</a:t>
                      </a:r>
                      <a:endParaRPr lang="en-US" altLang="zh-CN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 smtClean="0">
                          <a:solidFill>
                            <a:schemeClr val="tx1"/>
                          </a:solidFill>
                        </a:rPr>
                        <a:t>AMC72:AC 380V</a:t>
                      </a:r>
                      <a:endParaRPr lang="en-US" altLang="zh-CN" sz="130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 smtClean="0">
                          <a:solidFill>
                            <a:srgbClr val="FF0000"/>
                          </a:solidFill>
                        </a:rPr>
                        <a:t>AMC96:AC 660V</a:t>
                      </a:r>
                      <a:endParaRPr lang="en-US" altLang="zh-CN" sz="13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 smtClean="0"/>
                        <a:t>AC 380V</a:t>
                      </a:r>
                      <a:r>
                        <a:rPr lang="zh-CN" altLang="en-US" sz="1300" baseline="0" dirty="0" smtClean="0"/>
                        <a:t> </a:t>
                      </a:r>
                      <a:endParaRPr lang="en-US" altLang="zh-CN" sz="13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 smtClean="0">
                          <a:solidFill>
                            <a:srgbClr val="FF0000"/>
                          </a:solidFill>
                        </a:rPr>
                        <a:t>PZ96-E3/G*</a:t>
                      </a:r>
                      <a:r>
                        <a:rPr lang="zh-CN" altLang="en-US" sz="1300" dirty="0" smtClean="0">
                          <a:solidFill>
                            <a:srgbClr val="FF0000"/>
                          </a:solidFill>
                        </a:rPr>
                        <a:t>：</a:t>
                      </a:r>
                      <a:r>
                        <a:rPr lang="en-US" altLang="zh-CN" sz="1300" dirty="0" smtClean="0">
                          <a:solidFill>
                            <a:srgbClr val="FF0000"/>
                          </a:solidFill>
                        </a:rPr>
                        <a:t>660V</a:t>
                      </a:r>
                      <a:endParaRPr lang="en-US" altLang="zh-CN" sz="13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 smtClean="0"/>
                        <a:t>AC 380V</a:t>
                      </a:r>
                      <a:r>
                        <a:rPr lang="zh-CN" altLang="en-US" sz="1300" baseline="0" dirty="0" smtClean="0"/>
                        <a:t> </a:t>
                      </a:r>
                      <a:endParaRPr lang="en-US" altLang="zh-CN" sz="13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 smtClean="0">
                          <a:solidFill>
                            <a:srgbClr val="FF0000"/>
                          </a:solidFill>
                        </a:rPr>
                        <a:t>320/330ELH</a:t>
                      </a:r>
                      <a:r>
                        <a:rPr lang="zh-CN" altLang="en-US" sz="1300" dirty="0" smtClean="0">
                          <a:solidFill>
                            <a:srgbClr val="FF0000"/>
                          </a:solidFill>
                        </a:rPr>
                        <a:t>：</a:t>
                      </a:r>
                      <a:r>
                        <a:rPr lang="en-US" altLang="zh-CN" sz="1300" dirty="0" smtClean="0">
                          <a:solidFill>
                            <a:srgbClr val="FF0000"/>
                          </a:solidFill>
                        </a:rPr>
                        <a:t>660V</a:t>
                      </a:r>
                      <a:r>
                        <a:rPr lang="zh-CN" altLang="en-US" sz="130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endParaRPr lang="zh-CN" altLang="en-US" sz="13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 smtClean="0">
                          <a:solidFill>
                            <a:srgbClr val="FF0000"/>
                          </a:solidFill>
                        </a:rPr>
                        <a:t>AC 660V</a:t>
                      </a:r>
                      <a:endParaRPr lang="en-US" altLang="zh-CN" sz="13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b="1" dirty="0" smtClean="0"/>
                        <a:t>数码管显示</a:t>
                      </a:r>
                      <a:endParaRPr lang="zh-CN" altLang="en-US" sz="1300" b="1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无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 smtClean="0">
                          <a:sym typeface="+mn-ea"/>
                        </a:rPr>
                        <a:t>有</a:t>
                      </a:r>
                      <a:endParaRPr lang="zh-CN" altLang="en-US" sz="1300" dirty="0" smtClean="0"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有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/>
                        <a:t>有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>
                          <a:sym typeface="+mn-ea"/>
                        </a:rPr>
                        <a:t>无</a:t>
                      </a:r>
                      <a:endParaRPr lang="zh-CN" altLang="en-US" sz="1300" dirty="0" smtClean="0"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b="1" dirty="0" smtClean="0"/>
                        <a:t>谐波</a:t>
                      </a:r>
                      <a:endParaRPr lang="zh-CN" altLang="en-US" sz="1300" b="1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无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 smtClean="0">
                          <a:sym typeface="+mn-ea"/>
                        </a:rPr>
                        <a:t>有（</a:t>
                      </a:r>
                      <a:r>
                        <a:rPr lang="en-US" altLang="zh-CN" sz="1300" dirty="0" smtClean="0">
                          <a:sym typeface="+mn-ea"/>
                        </a:rPr>
                        <a:t>31</a:t>
                      </a:r>
                      <a:r>
                        <a:rPr lang="zh-CN" altLang="en-US" sz="1300" dirty="0" smtClean="0">
                          <a:sym typeface="+mn-ea"/>
                        </a:rPr>
                        <a:t>次）</a:t>
                      </a:r>
                      <a:endParaRPr lang="zh-CN" altLang="en-US" sz="1300" dirty="0" smtClean="0"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有（</a:t>
                      </a:r>
                      <a:r>
                        <a:rPr lang="en-US" altLang="zh-CN" sz="1300" dirty="0" smtClean="0"/>
                        <a:t>21</a:t>
                      </a:r>
                      <a:r>
                        <a:rPr lang="zh-CN" altLang="en-US" sz="1300" dirty="0" smtClean="0"/>
                        <a:t>次）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/>
                        <a:t>有</a:t>
                      </a:r>
                      <a:r>
                        <a:rPr lang="zh-CN" altLang="en-US" sz="1300" dirty="0" smtClean="0">
                          <a:sym typeface="+mn-ea"/>
                        </a:rPr>
                        <a:t>（</a:t>
                      </a:r>
                      <a:r>
                        <a:rPr lang="en-US" altLang="zh-CN" sz="1300" dirty="0" smtClean="0">
                          <a:sym typeface="+mn-ea"/>
                        </a:rPr>
                        <a:t>63</a:t>
                      </a:r>
                      <a:r>
                        <a:rPr lang="zh-CN" altLang="en-US" sz="1300" dirty="0" smtClean="0">
                          <a:sym typeface="+mn-ea"/>
                        </a:rPr>
                        <a:t>次）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>
                          <a:sym typeface="+mn-ea"/>
                        </a:rPr>
                        <a:t>有（</a:t>
                      </a:r>
                      <a:r>
                        <a:rPr lang="en-US" altLang="zh-CN" sz="1300" dirty="0" smtClean="0">
                          <a:sym typeface="+mn-ea"/>
                        </a:rPr>
                        <a:t>63</a:t>
                      </a:r>
                      <a:r>
                        <a:rPr lang="zh-CN" altLang="en-US" sz="1300" dirty="0" smtClean="0">
                          <a:sym typeface="+mn-ea"/>
                        </a:rPr>
                        <a:t>次）</a:t>
                      </a:r>
                      <a:endParaRPr lang="zh-CN" altLang="en-US" sz="1300" dirty="0" smtClean="0"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300" b="1" dirty="0" smtClean="0"/>
                        <a:t>事件记录</a:t>
                      </a:r>
                      <a:endParaRPr lang="zh-CN" altLang="en-US" sz="1300" b="1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无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 smtClean="0">
                          <a:sym typeface="+mn-ea"/>
                        </a:rPr>
                        <a:t>有</a:t>
                      </a:r>
                      <a:endParaRPr lang="zh-CN" altLang="en-US" sz="1300" dirty="0" smtClean="0"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有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/>
                        <a:t>有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>
                          <a:sym typeface="+mn-ea"/>
                        </a:rPr>
                        <a:t>有</a:t>
                      </a:r>
                      <a:endParaRPr lang="zh-CN" altLang="en-US" sz="1300" dirty="0" smtClean="0"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300" b="1" dirty="0"/>
                        <a:t>数据记录</a:t>
                      </a:r>
                      <a:endParaRPr lang="zh-CN" altLang="en-US" sz="1300" b="1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  <a:endParaRPr lang="zh-CN" altLang="en-US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>
                          <a:sym typeface="+mn-ea"/>
                        </a:rPr>
                        <a:t>无</a:t>
                      </a:r>
                      <a:endParaRPr lang="zh-CN" altLang="en-US" sz="1300" dirty="0"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  <a:endParaRPr lang="zh-CN" altLang="en-US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/>
                        <a:t>无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1" dirty="0" smtClean="0">
                          <a:solidFill>
                            <a:srgbClr val="FF0000"/>
                          </a:solidFill>
                        </a:rPr>
                        <a:t>有（</a:t>
                      </a:r>
                      <a:r>
                        <a:rPr lang="en-US" altLang="zh-CN" sz="1300" b="1" dirty="0" smtClean="0">
                          <a:solidFill>
                            <a:srgbClr val="FF0000"/>
                          </a:solidFill>
                        </a:rPr>
                        <a:t>SD</a:t>
                      </a:r>
                      <a:r>
                        <a:rPr lang="zh-CN" altLang="en-US" sz="1300" b="1" dirty="0" smtClean="0">
                          <a:solidFill>
                            <a:srgbClr val="FF0000"/>
                          </a:solidFill>
                        </a:rPr>
                        <a:t>卡）</a:t>
                      </a:r>
                      <a:endParaRPr lang="en-US" altLang="zh-CN" sz="13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300" b="1" dirty="0"/>
                        <a:t>波形跟踪</a:t>
                      </a:r>
                      <a:endParaRPr lang="zh-CN" altLang="en-US" sz="1300" b="1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  <a:endParaRPr lang="zh-CN" altLang="en-US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300" dirty="0">
                          <a:sym typeface="+mn-ea"/>
                        </a:rPr>
                        <a:t>无</a:t>
                      </a:r>
                      <a:endParaRPr lang="zh-CN" altLang="en-US" sz="1300" dirty="0"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  <a:endParaRPr lang="zh-CN" altLang="en-US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/>
                        <a:t>有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1" dirty="0" smtClean="0">
                          <a:solidFill>
                            <a:schemeClr val="tx1"/>
                          </a:solidFill>
                          <a:sym typeface="+mn-ea"/>
                        </a:rPr>
                        <a:t>有</a:t>
                      </a:r>
                      <a:endParaRPr lang="zh-CN" altLang="en-US" sz="1300" b="1" dirty="0" smtClean="0">
                        <a:solidFill>
                          <a:schemeClr val="tx1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895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300" b="1" dirty="0">
                          <a:sym typeface="+mn-ea"/>
                        </a:rPr>
                        <a:t>定时</a:t>
                      </a:r>
                      <a:r>
                        <a:rPr lang="en-US" altLang="zh-CN" sz="1300" b="1" dirty="0">
                          <a:sym typeface="+mn-ea"/>
                        </a:rPr>
                        <a:t>/</a:t>
                      </a:r>
                      <a:r>
                        <a:rPr lang="zh-CN" altLang="en-US" sz="1300" b="1" dirty="0"/>
                        <a:t>故障录波</a:t>
                      </a:r>
                      <a:endParaRPr lang="zh-CN" altLang="en-US" sz="1300" b="1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  <a:endParaRPr lang="zh-CN" altLang="en-US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300" dirty="0">
                          <a:sym typeface="+mn-ea"/>
                        </a:rPr>
                        <a:t>无</a:t>
                      </a:r>
                      <a:endParaRPr lang="zh-CN" altLang="en-US" sz="1300" dirty="0"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300" dirty="0"/>
                        <a:t>无</a:t>
                      </a:r>
                      <a:endParaRPr lang="zh-CN" altLang="en-US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/>
                        <a:t>无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b="1" dirty="0" smtClean="0">
                          <a:solidFill>
                            <a:srgbClr val="FF0000"/>
                          </a:solidFill>
                          <a:sym typeface="+mn-ea"/>
                        </a:rPr>
                        <a:t>有（</a:t>
                      </a:r>
                      <a:r>
                        <a:rPr lang="en-US" altLang="zh-CN" sz="1300" b="1" dirty="0" smtClean="0">
                          <a:solidFill>
                            <a:srgbClr val="FF0000"/>
                          </a:solidFill>
                          <a:sym typeface="+mn-ea"/>
                        </a:rPr>
                        <a:t>APM830</a:t>
                      </a:r>
                      <a:r>
                        <a:rPr lang="zh-CN" altLang="en-US" sz="1300" b="1" dirty="0" smtClean="0">
                          <a:solidFill>
                            <a:srgbClr val="FF0000"/>
                          </a:solidFill>
                          <a:sym typeface="+mn-ea"/>
                        </a:rPr>
                        <a:t>）</a:t>
                      </a:r>
                      <a:endParaRPr lang="zh-CN" altLang="en-US" sz="1300" b="1" dirty="0" smtClean="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6545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300" b="1" dirty="0" smtClean="0"/>
                        <a:t>复费率</a:t>
                      </a:r>
                      <a:r>
                        <a:rPr lang="en-US" altLang="zh-CN" sz="1300" b="1" dirty="0" smtClean="0"/>
                        <a:t>/</a:t>
                      </a:r>
                      <a:r>
                        <a:rPr lang="zh-CN" altLang="en-US" sz="1300" b="1" dirty="0" smtClean="0"/>
                        <a:t>最大需量</a:t>
                      </a:r>
                      <a:endParaRPr lang="zh-CN" altLang="en-US" sz="1300" b="1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无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300" dirty="0" smtClean="0">
                          <a:sym typeface="+mn-ea"/>
                        </a:rPr>
                        <a:t>无</a:t>
                      </a:r>
                      <a:endParaRPr lang="zh-CN" altLang="en-US" sz="1300" dirty="0" smtClean="0"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无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/>
                        <a:t>有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300" dirty="0" smtClean="0">
                          <a:sym typeface="+mn-ea"/>
                        </a:rPr>
                        <a:t>有</a:t>
                      </a:r>
                      <a:endParaRPr lang="zh-CN" altLang="en-US" sz="1300" dirty="0" smtClean="0"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8768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1300" b="1" dirty="0"/>
                        <a:t>IP</a:t>
                      </a:r>
                      <a:r>
                        <a:rPr lang="zh-CN" altLang="en-US" sz="1300" b="1" dirty="0"/>
                        <a:t>防护等级</a:t>
                      </a:r>
                      <a:endParaRPr lang="zh-CN" altLang="en-US" sz="1300" b="1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00" dirty="0"/>
                        <a:t>IP52</a:t>
                      </a:r>
                      <a:endParaRPr lang="en-US" altLang="zh-CN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00" dirty="0">
                          <a:sym typeface="+mn-ea"/>
                        </a:rPr>
                        <a:t>IP54</a:t>
                      </a:r>
                      <a:endParaRPr lang="en-US" altLang="zh-CN" sz="1300" dirty="0"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1300" b="1" dirty="0">
                          <a:solidFill>
                            <a:srgbClr val="FF0000"/>
                          </a:solidFill>
                          <a:sym typeface="+mn-ea"/>
                        </a:rPr>
                        <a:t>IP</a:t>
                      </a:r>
                      <a:r>
                        <a:rPr lang="en-US" sz="1300" b="1" dirty="0">
                          <a:solidFill>
                            <a:srgbClr val="FF0000"/>
                          </a:solidFill>
                          <a:sym typeface="+mn-ea"/>
                        </a:rPr>
                        <a:t>65</a:t>
                      </a:r>
                      <a:r>
                        <a:rPr lang="zh-CN" altLang="en-US" sz="1300" b="1" dirty="0">
                          <a:solidFill>
                            <a:srgbClr val="FF0000"/>
                          </a:solidFill>
                          <a:sym typeface="+mn-ea"/>
                        </a:rPr>
                        <a:t>（下单备注）</a:t>
                      </a:r>
                      <a:endParaRPr lang="zh-CN" altLang="en-US" sz="1300" b="1" dirty="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300" dirty="0">
                          <a:sym typeface="+mn-ea"/>
                        </a:rPr>
                        <a:t>IP52</a:t>
                      </a:r>
                      <a:endParaRPr lang="zh-CN" altLang="en-US" sz="1300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>
                          <a:sym typeface="+mn-ea"/>
                        </a:rPr>
                        <a:t>IP52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300" dirty="0">
                          <a:sym typeface="+mn-ea"/>
                        </a:rPr>
                        <a:t>IP54</a:t>
                      </a:r>
                      <a:endParaRPr lang="zh-CN" altLang="en-US" sz="1300" dirty="0" smtClean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295338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常见多功能表售前问题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51836" y="918185"/>
            <a:ext cx="3767556" cy="3769936"/>
          </a:xfrm>
          <a:prstGeom prst="ellipse">
            <a:avLst/>
          </a:prstGeom>
          <a:noFill/>
          <a:ln w="9">
            <a:solidFill>
              <a:srgbClr val="1848C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575718" y="1089546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575718" y="4076459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104081" y="3383876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104081" y="1784509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275441" y="2584192"/>
            <a:ext cx="43911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4275455" y="918210"/>
            <a:ext cx="3592830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AMC多功能表能否做三相三线。</a:t>
            </a:r>
            <a:endParaRPr lang="en-US" altLang="zh-CN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>
                <a:solidFill>
                  <a:srgbClr val="FF0000"/>
                </a:solidFill>
                <a:sym typeface="微软雅黑" panose="020B0503020204020204" pitchFamily="34" charset="-122"/>
              </a:rPr>
              <a:t>可以</a:t>
            </a:r>
            <a:endParaRPr lang="zh-CN" altLang="en-US" sz="1575" b="1" dirty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4" name="TextBox 20"/>
          <p:cNvSpPr>
            <a:spLocks noChangeArrowheads="1"/>
          </p:cNvSpPr>
          <p:nvPr/>
        </p:nvSpPr>
        <p:spPr bwMode="auto">
          <a:xfrm>
            <a:off x="4653915" y="1706245"/>
            <a:ext cx="3771265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多功能表的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通讯能否支持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DL/T645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规约？</a:t>
            </a:r>
            <a:endParaRPr lang="zh-CN" altLang="en-US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可以，与</a:t>
            </a:r>
            <a:r>
              <a:rPr lang="en-US" altLang="zh-CN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MODBUS-RTU</a:t>
            </a:r>
            <a:r>
              <a:rPr lang="zh-CN" altLang="en-US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自适应</a:t>
            </a:r>
            <a:endParaRPr lang="zh-CN" altLang="en-US" sz="1575" b="1" dirty="0" smtClean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5" name="TextBox 21"/>
          <p:cNvSpPr>
            <a:spLocks noChangeArrowheads="1"/>
          </p:cNvSpPr>
          <p:nvPr/>
        </p:nvSpPr>
        <p:spPr bwMode="auto">
          <a:xfrm>
            <a:off x="4787264" y="2564130"/>
            <a:ext cx="3284137" cy="7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那些多功能表能满足</a:t>
            </a:r>
            <a:r>
              <a:rPr lang="en-US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660V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线电压输入？</a:t>
            </a:r>
            <a:endParaRPr lang="zh-CN" altLang="en-US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57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</a:t>
            </a:r>
            <a:r>
              <a:rPr lang="en-US" altLang="zh-CN" sz="1575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PZ96(L)-E4/G*    AMC96(II)                    ACR320/330ELH  APM8xx</a:t>
            </a:r>
            <a:endParaRPr lang="en-US" altLang="zh-CN" sz="1575" b="1" dirty="0" smtClean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6" name="TextBox 22"/>
          <p:cNvSpPr>
            <a:spLocks noChangeArrowheads="1"/>
          </p:cNvSpPr>
          <p:nvPr/>
        </p:nvSpPr>
        <p:spPr bwMode="auto">
          <a:xfrm>
            <a:off x="4592955" y="3415030"/>
            <a:ext cx="3954780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PZ/ACR/AMC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仪表能否</a:t>
            </a:r>
            <a:r>
              <a:rPr lang="en-US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DC24V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供电？</a:t>
            </a:r>
            <a:endParaRPr lang="zh-CN" altLang="en-US" sz="135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DC24/48V</a:t>
            </a:r>
            <a:r>
              <a:rPr lang="zh-CN" altLang="en-US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都可以，辅助功能有限制</a:t>
            </a:r>
            <a:endParaRPr lang="zh-CN" altLang="en-US" sz="1575" b="1" dirty="0" smtClean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7" name="TextBox 23"/>
          <p:cNvSpPr>
            <a:spLocks noChangeArrowheads="1"/>
          </p:cNvSpPr>
          <p:nvPr/>
        </p:nvSpPr>
        <p:spPr bwMode="auto">
          <a:xfrm>
            <a:off x="4224020" y="4121785"/>
            <a:ext cx="4801235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哪款多功能表能够显示视在功率？</a:t>
            </a:r>
            <a:endParaRPr lang="zh-CN" altLang="en-US" sz="135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en-US" altLang="zh-CN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ACR</a:t>
            </a:r>
            <a:r>
              <a:rPr lang="zh-CN" altLang="en-US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谐波表和</a:t>
            </a:r>
            <a:r>
              <a:rPr lang="en-US" altLang="zh-CN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APM</a:t>
            </a:r>
            <a:endParaRPr lang="zh-CN" altLang="en-US" sz="1575" b="1" dirty="0" smtClean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669726" y="1122866"/>
            <a:ext cx="3337964" cy="33367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898207" y="1351347"/>
            <a:ext cx="2881002" cy="2879813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742315" y="3393396"/>
            <a:ext cx="813964" cy="813964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1" name="TextBox 18"/>
          <p:cNvSpPr>
            <a:spLocks noChangeArrowheads="1"/>
          </p:cNvSpPr>
          <p:nvPr/>
        </p:nvSpPr>
        <p:spPr bwMode="auto">
          <a:xfrm>
            <a:off x="858936" y="3531437"/>
            <a:ext cx="58072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售前问题</a:t>
            </a:r>
            <a:endParaRPr lang="zh-CN" altLang="en-US" sz="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6914E-6 L -0.17361 0.29043 " pathEditMode="relative" rAng="0" ptsTypes="AA">
                                      <p:cBhvr>
                                        <p:cTn id="49" dur="500" spd="-99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87654E-7 L -0.23142 0.15555 " pathEditMode="relative" rAng="0" ptsTypes="AA">
                                      <p:cBhvr>
                                        <p:cTn id="51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5679E-6 L -0.25 -4.5679E-6 " pathEditMode="relative" rAng="0" ptsTypes="AA">
                                      <p:cBhvr>
                                        <p:cTn id="53" dur="500" spd="-99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23142 -0.15555 " pathEditMode="relative" rAng="0" ptsTypes="AA">
                                      <p:cBhvr>
                                        <p:cTn id="55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7531E-6 L -0.17361 -0.29043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2" grpId="0" bldLvl="0" animBg="1" autoUpdateAnimBg="0"/>
      <p:bldP spid="12" grpId="1" bldLvl="0" animBg="1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  _1"/>
          <p:cNvSpPr/>
          <p:nvPr/>
        </p:nvSpPr>
        <p:spPr>
          <a:xfrm>
            <a:off x="0" y="744"/>
            <a:ext cx="2790730" cy="5142013"/>
          </a:xfrm>
          <a:prstGeom prst="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原创设计师QQ598969553            _2"/>
          <p:cNvSpPr/>
          <p:nvPr/>
        </p:nvSpPr>
        <p:spPr>
          <a:xfrm>
            <a:off x="4393531" y="690204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lstStyle/>
          <a:p>
            <a:pPr algn="ctr">
              <a:defRPr/>
            </a:pPr>
            <a:r>
              <a:rPr lang="en-US" altLang="zh-CN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7" name="原创设计师QQ598969553            _3"/>
          <p:cNvGrpSpPr/>
          <p:nvPr/>
        </p:nvGrpSpPr>
        <p:grpSpPr>
          <a:xfrm>
            <a:off x="5068293" y="691473"/>
            <a:ext cx="2805024" cy="383428"/>
            <a:chOff x="6339097" y="1573726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8" name="圆角矩形 7"/>
            <p:cNvSpPr/>
            <p:nvPr/>
          </p:nvSpPr>
          <p:spPr>
            <a:xfrm>
              <a:off x="6339097" y="1573726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723350" y="1614014"/>
              <a:ext cx="2653076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数显表选型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原创设计师QQ598969553            _4"/>
          <p:cNvSpPr/>
          <p:nvPr/>
        </p:nvSpPr>
        <p:spPr>
          <a:xfrm>
            <a:off x="4393531" y="1317216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lstStyle/>
          <a:p>
            <a:pPr algn="ctr">
              <a:defRPr/>
            </a:pPr>
            <a:r>
              <a:rPr lang="en-US" altLang="zh-CN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1" name="原创设计师QQ598969553            _5"/>
          <p:cNvGrpSpPr/>
          <p:nvPr/>
        </p:nvGrpSpPr>
        <p:grpSpPr>
          <a:xfrm>
            <a:off x="5050391" y="1318486"/>
            <a:ext cx="2805024" cy="383428"/>
            <a:chOff x="6315199" y="2410178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12" name="圆角矩形 11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747248" y="2450466"/>
              <a:ext cx="2653076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多功能仪表选型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原创设计师QQ598969553            _6"/>
          <p:cNvSpPr/>
          <p:nvPr/>
        </p:nvSpPr>
        <p:spPr>
          <a:xfrm>
            <a:off x="4393531" y="1981261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lstStyle/>
          <a:p>
            <a:pPr algn="ctr">
              <a:defRPr/>
            </a:pPr>
            <a:r>
              <a:rPr lang="en-US" altLang="zh-CN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5" name="原创设计师QQ598969553            _7"/>
          <p:cNvGrpSpPr/>
          <p:nvPr/>
        </p:nvGrpSpPr>
        <p:grpSpPr>
          <a:xfrm>
            <a:off x="5068293" y="1982529"/>
            <a:ext cx="2805024" cy="383428"/>
            <a:chOff x="6339097" y="3296031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16" name="圆角矩形 15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723348" y="3336319"/>
              <a:ext cx="3213281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温湿度控制器选型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原创设计师QQ598969553            _8"/>
          <p:cNvSpPr/>
          <p:nvPr/>
        </p:nvSpPr>
        <p:spPr>
          <a:xfrm>
            <a:off x="4393531" y="2644569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lstStyle/>
          <a:p>
            <a:pPr algn="ctr">
              <a:defRPr/>
            </a:pPr>
            <a:r>
              <a:rPr lang="en-US" altLang="zh-CN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2" name="原创设计师QQ598969553            _10"/>
          <p:cNvSpPr/>
          <p:nvPr/>
        </p:nvSpPr>
        <p:spPr>
          <a:xfrm>
            <a:off x="4393628" y="3301661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lstStyle/>
          <a:p>
            <a:pPr algn="ctr">
              <a:defRPr/>
            </a:pPr>
            <a:r>
              <a:rPr lang="en-US" altLang="zh-CN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5</a:t>
            </a:r>
            <a:endParaRPr lang="zh-CN" alt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23" name="原创设计师QQ598969553            _11"/>
          <p:cNvGrpSpPr/>
          <p:nvPr/>
        </p:nvGrpSpPr>
        <p:grpSpPr>
          <a:xfrm>
            <a:off x="5068293" y="2676186"/>
            <a:ext cx="2805024" cy="383428"/>
            <a:chOff x="6339097" y="5057483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24" name="圆角矩形 23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723478" y="5085978"/>
              <a:ext cx="2736174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lstStyle/>
            <a:p>
              <a:pPr>
                <a:defRPr/>
              </a:pPr>
              <a:r>
                <a:rPr lang="zh-CN" altLang="en-US" sz="1500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定制产品介绍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原创设计师QQ598969553            _12"/>
          <p:cNvSpPr txBox="1"/>
          <p:nvPr/>
        </p:nvSpPr>
        <p:spPr>
          <a:xfrm>
            <a:off x="253769" y="1664553"/>
            <a:ext cx="2103768" cy="1015134"/>
          </a:xfrm>
          <a:prstGeom prst="rect">
            <a:avLst/>
          </a:prstGeom>
          <a:noFill/>
        </p:spPr>
        <p:txBody>
          <a:bodyPr wrap="square" lIns="91362" tIns="45680" rIns="91362" bIns="45680">
            <a:spAutoFit/>
          </a:bodyPr>
          <a:lstStyle/>
          <a:p>
            <a:pPr algn="r">
              <a:defRPr/>
            </a:pPr>
            <a:r>
              <a:rPr lang="zh-CN" altLang="en-US" sz="3600" b="1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3600" b="1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en-US" altLang="zh-CN" sz="2400" b="1" spc="1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b="1" spc="1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原创设计师QQ598969553            _13"/>
          <p:cNvSpPr/>
          <p:nvPr/>
        </p:nvSpPr>
        <p:spPr>
          <a:xfrm rot="16200000">
            <a:off x="3510806" y="639379"/>
            <a:ext cx="431823" cy="509274"/>
          </a:xfrm>
          <a:prstGeom prst="downArrow">
            <a:avLst/>
          </a:prstGeom>
          <a:solidFill>
            <a:srgbClr val="0542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05" tIns="34253" rIns="68505" bIns="34253" rtlCol="0" anchor="ctr"/>
          <a:lstStyle/>
          <a:p>
            <a:pPr algn="ctr"/>
            <a:endParaRPr lang="zh-CN" altLang="en-US" sz="1350"/>
          </a:p>
        </p:txBody>
      </p:sp>
      <p:grpSp>
        <p:nvGrpSpPr>
          <p:cNvPr id="29" name="原创设计师QQ598969553            _11"/>
          <p:cNvGrpSpPr/>
          <p:nvPr/>
        </p:nvGrpSpPr>
        <p:grpSpPr>
          <a:xfrm>
            <a:off x="5068293" y="3361986"/>
            <a:ext cx="2805024" cy="383428"/>
            <a:chOff x="6339097" y="5057483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30" name="圆角矩形 29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lstStyle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723478" y="5085978"/>
              <a:ext cx="2736174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lstStyle/>
            <a:p>
              <a:pPr>
                <a:defRPr/>
              </a:pPr>
              <a:r>
                <a:rPr lang="zh-CN" altLang="zh-CN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联系方式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原创设计师QQ598969553            _10"/>
          <p:cNvSpPr/>
          <p:nvPr/>
        </p:nvSpPr>
        <p:spPr>
          <a:xfrm>
            <a:off x="4393628" y="4054771"/>
            <a:ext cx="384495" cy="383428"/>
          </a:xfrm>
          <a:prstGeom prst="roundRect">
            <a:avLst/>
          </a:prstGeo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1" tIns="45686" rIns="91371" bIns="45686" anchor="ctr"/>
          <a:p>
            <a:pPr algn="ctr">
              <a:defRPr/>
            </a:pPr>
            <a:r>
              <a:rPr 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6</a:t>
            </a:r>
            <a:endParaRPr lang="en-US" sz="2700" dirty="0"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原创设计师QQ598969553            _11"/>
          <p:cNvGrpSpPr/>
          <p:nvPr/>
        </p:nvGrpSpPr>
        <p:grpSpPr>
          <a:xfrm>
            <a:off x="5068293" y="4115096"/>
            <a:ext cx="2805024" cy="383428"/>
            <a:chOff x="6339097" y="5057483"/>
            <a:chExt cx="3744416" cy="511504"/>
          </a:xfrm>
          <a:gradFill>
            <a:gsLst>
              <a:gs pos="100000">
                <a:srgbClr val="054293"/>
              </a:gs>
              <a:gs pos="0">
                <a:srgbClr val="1A6AA5"/>
              </a:gs>
            </a:gsLst>
            <a:lin ang="5400000" scaled="1"/>
          </a:gradFill>
        </p:grpSpPr>
        <p:sp>
          <p:nvSpPr>
            <p:cNvPr id="4" name="圆角矩形 3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anchor="ctr"/>
            <a:p>
              <a:pPr algn="ctr">
                <a:defRPr/>
              </a:pPr>
              <a:endParaRPr lang="zh-CN" altLang="en-US" sz="2700" dirty="0"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723478" y="5085978"/>
              <a:ext cx="2736174" cy="427790"/>
            </a:xfrm>
            <a:prstGeom prst="rect">
              <a:avLst/>
            </a:prstGeom>
            <a:noFill/>
          </p:spPr>
          <p:txBody>
            <a:bodyPr wrap="square" lIns="91422" tIns="45711" rIns="91422" bIns="45711">
              <a:spAutoFit/>
            </a:bodyPr>
            <a:p>
              <a:pPr>
                <a:defRPr/>
              </a:pPr>
              <a:r>
                <a:rPr lang="zh-CN" altLang="zh-CN" sz="15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新产品介绍</a:t>
              </a:r>
              <a:endParaRPr lang="zh-CN" altLang="zh-CN" sz="15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 advTm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21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9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7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45" dur="7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50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6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3737 0.04121 L -6.25E-7 -4.44444E-6 " pathEditMode="relative" rAng="0" ptsTypes="AA">
                                      <p:cBhvr>
                                        <p:cTn id="73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6" grpId="1" bldLvl="0" animBg="1"/>
      <p:bldP spid="6" grpId="2" bldLvl="0" animBg="1"/>
      <p:bldP spid="10" grpId="0" bldLvl="0" animBg="1"/>
      <p:bldP spid="10" grpId="1" bldLvl="0" animBg="1"/>
      <p:bldP spid="14" grpId="0" bldLvl="0" animBg="1"/>
      <p:bldP spid="14" grpId="1" bldLvl="0" animBg="1"/>
      <p:bldP spid="18" grpId="0" bldLvl="0" animBg="1"/>
      <p:bldP spid="18" grpId="1" bldLvl="0" animBg="1"/>
      <p:bldP spid="22" grpId="0" bldLvl="0" animBg="1"/>
      <p:bldP spid="22" grpId="1" bldLvl="0" animBg="1"/>
      <p:bldP spid="26" grpId="0"/>
      <p:bldP spid="27" grpId="0" bldLvl="0" animBg="1"/>
      <p:bldP spid="2" grpId="0" bldLvl="0" animBg="1"/>
      <p:bldP spid="2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295338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常见多功能表售前问题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62936" y="1178535"/>
            <a:ext cx="3767556" cy="3769936"/>
          </a:xfrm>
          <a:prstGeom prst="ellipse">
            <a:avLst/>
          </a:prstGeom>
          <a:noFill/>
          <a:ln w="9">
            <a:solidFill>
              <a:srgbClr val="1848C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486818" y="1349896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486785" y="4337050"/>
            <a:ext cx="439420" cy="440055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015181" y="3644226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015181" y="2044859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186541" y="2844542"/>
            <a:ext cx="43911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3761105" y="762000"/>
            <a:ext cx="5011420" cy="102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哪款仪表带有以太网功能（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RJ45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接口）。</a:t>
            </a:r>
            <a:endParaRPr lang="en-US" altLang="zh-CN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en-US" altLang="zh-CN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ACR220ELH</a:t>
            </a:r>
            <a:r>
              <a:rPr lang="zh-CN" altLang="en-US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，扩展功能</a:t>
            </a:r>
            <a:r>
              <a:rPr lang="en-US" altLang="zh-CN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CE</a:t>
            </a:r>
            <a:endParaRPr lang="en-US" altLang="zh-CN" sz="1575" dirty="0">
              <a:solidFill>
                <a:srgbClr val="FF0000"/>
              </a:solidFill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           APM8xx</a:t>
            </a:r>
            <a:r>
              <a:rPr lang="zh-CN" altLang="en-US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，扩展模块</a:t>
            </a:r>
            <a:r>
              <a:rPr lang="en-US" altLang="zh-CN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MCE</a:t>
            </a:r>
            <a:endParaRPr lang="en-US" altLang="zh-CN" sz="1575" dirty="0">
              <a:solidFill>
                <a:srgbClr val="FF0000"/>
              </a:solidFill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          </a:t>
            </a:r>
            <a:r>
              <a:rPr lang="zh-CN" altLang="en-US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通讯协议</a:t>
            </a:r>
            <a:r>
              <a:rPr lang="en-US" altLang="zh-CN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Modbus-TCP</a:t>
            </a:r>
            <a:r>
              <a:rPr lang="zh-CN" altLang="en-US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，地址表同</a:t>
            </a:r>
            <a:r>
              <a:rPr lang="en-US" altLang="zh-CN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Modbus-RTU</a:t>
            </a:r>
            <a:endParaRPr lang="en-US" altLang="zh-CN" sz="1575" dirty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4" name="TextBox 20"/>
          <p:cNvSpPr>
            <a:spLocks noChangeArrowheads="1"/>
          </p:cNvSpPr>
          <p:nvPr/>
        </p:nvSpPr>
        <p:spPr bwMode="auto">
          <a:xfrm>
            <a:off x="4565015" y="1966595"/>
            <a:ext cx="3771265" cy="74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DP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通讯（</a:t>
            </a:r>
            <a:r>
              <a:rPr lang="en-US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profibus-DP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）价格本上已经取消，是否还可以做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？</a:t>
            </a:r>
            <a:endParaRPr lang="zh-CN" altLang="en-US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可以</a:t>
            </a:r>
            <a:endParaRPr lang="zh-CN" altLang="en-US" sz="1575" b="1" dirty="0" smtClean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5" name="TextBox 21"/>
          <p:cNvSpPr>
            <a:spLocks noChangeArrowheads="1"/>
          </p:cNvSpPr>
          <p:nvPr/>
        </p:nvSpPr>
        <p:spPr bwMode="auto">
          <a:xfrm>
            <a:off x="4698365" y="2824480"/>
            <a:ext cx="4361180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仪表显示的电能是一次侧</a:t>
            </a:r>
            <a:r>
              <a:rPr lang="en-US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实际用电</a:t>
            </a:r>
            <a:r>
              <a:rPr lang="en-US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的值吗？</a:t>
            </a:r>
            <a:endParaRPr lang="zh-CN" altLang="en-US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57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目前都已经统一更改为显示一次侧电能</a:t>
            </a:r>
            <a:endParaRPr lang="zh-CN" altLang="en-US" sz="1575" b="1" dirty="0" smtClean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6" name="TextBox 22"/>
          <p:cNvSpPr>
            <a:spLocks noChangeArrowheads="1"/>
          </p:cNvSpPr>
          <p:nvPr/>
        </p:nvSpPr>
        <p:spPr bwMode="auto">
          <a:xfrm>
            <a:off x="4565015" y="3521710"/>
            <a:ext cx="4335780" cy="7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一些价格本已经取消的型号是否还可以做，交期如何？</a:t>
            </a:r>
            <a:endParaRPr lang="zh-CN" altLang="en-US" sz="135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已取消型号咨询订单审核人员：姜海涛</a:t>
            </a:r>
            <a:endParaRPr lang="zh-CN" altLang="en-US" sz="1575" b="1" dirty="0" smtClean="0">
              <a:solidFill>
                <a:srgbClr val="FF0000"/>
              </a:solidFill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575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         交期咨询生产主管：赵静</a:t>
            </a:r>
            <a:endParaRPr lang="zh-CN" altLang="en-US" sz="1575" b="1" dirty="0" smtClean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7" name="TextBox 23"/>
          <p:cNvSpPr>
            <a:spLocks noChangeArrowheads="1"/>
          </p:cNvSpPr>
          <p:nvPr/>
        </p:nvSpPr>
        <p:spPr bwMode="auto">
          <a:xfrm>
            <a:off x="4135120" y="4382135"/>
            <a:ext cx="453771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APM8xx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en-US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SD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卡数据记录哪些，容量多大</a:t>
            </a:r>
            <a:r>
              <a:rPr lang="en-US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,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保存</a:t>
            </a:r>
            <a:r>
              <a:rPr lang="zh-CN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时间多久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？</a:t>
            </a:r>
            <a:endParaRPr lang="zh-CN" altLang="en-US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35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标配</a:t>
            </a:r>
            <a:r>
              <a:rPr lang="en-US" altLang="zh-CN" sz="135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4G Micro SD</a:t>
            </a:r>
            <a:r>
              <a:rPr lang="zh-CN" altLang="en-US" sz="135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卡，时间</a:t>
            </a:r>
            <a:r>
              <a:rPr lang="en-US" sz="135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微软雅黑" panose="020B0503020204020204" pitchFamily="34" charset="-122"/>
              </a:rPr>
              <a:t>年，数据</a:t>
            </a:r>
            <a:r>
              <a:rPr lang="zh-CN" altLang="en-US" sz="1350" b="1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详细见下。。。</a:t>
            </a:r>
            <a:endParaRPr lang="zh-CN" altLang="en-US" sz="1350" b="1" dirty="0" smtClean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580826" y="1383216"/>
            <a:ext cx="3337964" cy="33367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809307" y="1611697"/>
            <a:ext cx="2881002" cy="2879813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653415" y="3653746"/>
            <a:ext cx="813964" cy="813964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1" name="TextBox 18"/>
          <p:cNvSpPr>
            <a:spLocks noChangeArrowheads="1"/>
          </p:cNvSpPr>
          <p:nvPr/>
        </p:nvSpPr>
        <p:spPr bwMode="auto">
          <a:xfrm>
            <a:off x="770036" y="3791787"/>
            <a:ext cx="58072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售前问题</a:t>
            </a:r>
            <a:endParaRPr lang="zh-CN" altLang="en-US" sz="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6914E-6 L -0.17361 0.29043 " pathEditMode="relative" rAng="0" ptsTypes="AA">
                                      <p:cBhvr>
                                        <p:cTn id="49" dur="500" spd="-99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87654E-7 L -0.23142 0.15555 " pathEditMode="relative" rAng="0" ptsTypes="AA">
                                      <p:cBhvr>
                                        <p:cTn id="51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5679E-6 L -0.25 -4.5679E-6 " pathEditMode="relative" rAng="0" ptsTypes="AA">
                                      <p:cBhvr>
                                        <p:cTn id="53" dur="500" spd="-99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23142 -0.15555 " pathEditMode="relative" rAng="0" ptsTypes="AA">
                                      <p:cBhvr>
                                        <p:cTn id="55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7531E-6 L -0.17361 -0.29043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2" grpId="0" bldLvl="0" animBg="1" autoUpdateAnimBg="0"/>
      <p:bldP spid="12" grpId="1" bldLvl="0" animBg="1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295338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常见多功能表售前问题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1049020"/>
            <a:ext cx="3161030" cy="3874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825" y="1049655"/>
            <a:ext cx="3054350" cy="38741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5205" y="1049655"/>
            <a:ext cx="3058795" cy="3874135"/>
          </a:xfrm>
          <a:prstGeom prst="rect">
            <a:avLst/>
          </a:prstGeom>
        </p:spPr>
      </p:pic>
      <p:sp>
        <p:nvSpPr>
          <p:cNvPr id="23" name="TextBox 8"/>
          <p:cNvSpPr txBox="1"/>
          <p:nvPr/>
        </p:nvSpPr>
        <p:spPr>
          <a:xfrm>
            <a:off x="725097" y="542345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APM8xx  SD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卡数据记录说明</a:t>
            </a:r>
            <a:endParaRPr lang="zh-CN" altLang="en-US"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1890395" y="1915160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报警记录</a:t>
            </a:r>
            <a:endParaRPr lang="zh-CN" altLang="en-US"/>
          </a:p>
        </p:txBody>
      </p:sp>
      <p:sp>
        <p:nvSpPr>
          <p:cNvPr id="9" name="矩形标注 8"/>
          <p:cNvSpPr/>
          <p:nvPr/>
        </p:nvSpPr>
        <p:spPr>
          <a:xfrm>
            <a:off x="1891665" y="2105025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电能记录</a:t>
            </a:r>
            <a:endParaRPr lang="zh-CN" altLang="en-US"/>
          </a:p>
        </p:txBody>
      </p:sp>
      <p:sp>
        <p:nvSpPr>
          <p:cNvPr id="19" name="矩形标注 18"/>
          <p:cNvSpPr/>
          <p:nvPr/>
        </p:nvSpPr>
        <p:spPr>
          <a:xfrm>
            <a:off x="1891665" y="2300605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谐波记录</a:t>
            </a:r>
            <a:endParaRPr lang="zh-CN" altLang="en-US"/>
          </a:p>
        </p:txBody>
      </p:sp>
      <p:sp>
        <p:nvSpPr>
          <p:cNvPr id="20" name="矩形标注 19"/>
          <p:cNvSpPr/>
          <p:nvPr/>
        </p:nvSpPr>
        <p:spPr>
          <a:xfrm>
            <a:off x="1892935" y="2490470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设置记录</a:t>
            </a:r>
            <a:endParaRPr lang="zh-CN" altLang="en-US"/>
          </a:p>
        </p:txBody>
      </p:sp>
      <p:sp>
        <p:nvSpPr>
          <p:cNvPr id="21" name="矩形标注 20"/>
          <p:cNvSpPr/>
          <p:nvPr/>
        </p:nvSpPr>
        <p:spPr>
          <a:xfrm>
            <a:off x="1891665" y="2677795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数据记录</a:t>
            </a:r>
            <a:endParaRPr lang="zh-CN" altLang="en-US"/>
          </a:p>
        </p:txBody>
      </p:sp>
      <p:sp>
        <p:nvSpPr>
          <p:cNvPr id="24" name="矩形标注 23"/>
          <p:cNvSpPr/>
          <p:nvPr/>
        </p:nvSpPr>
        <p:spPr>
          <a:xfrm>
            <a:off x="1892935" y="2867660"/>
            <a:ext cx="1127125" cy="191135"/>
          </a:xfrm>
          <a:prstGeom prst="wedgeRectCallout">
            <a:avLst>
              <a:gd name="adj1" fmla="val -62957"/>
              <a:gd name="adj2" fmla="val 25415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/>
              <a:t>事件记录</a:t>
            </a:r>
            <a:endParaRPr lang="zh-CN" altLang="en-US"/>
          </a:p>
        </p:txBody>
      </p:sp>
      <p:sp>
        <p:nvSpPr>
          <p:cNvPr id="25" name="矩形标注 24"/>
          <p:cNvSpPr/>
          <p:nvPr/>
        </p:nvSpPr>
        <p:spPr>
          <a:xfrm>
            <a:off x="1892935" y="3454400"/>
            <a:ext cx="1127125" cy="191135"/>
          </a:xfrm>
          <a:prstGeom prst="wedgeRectCallout">
            <a:avLst>
              <a:gd name="adj1" fmla="val -40873"/>
              <a:gd name="adj2" fmla="val -174916"/>
            </a:avLst>
          </a:prstGeom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</a:rPr>
              <a:t>*</a:t>
            </a:r>
            <a:r>
              <a:rPr lang="zh-CN" altLang="en-US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</a:rPr>
              <a:t>配置信息</a:t>
            </a:r>
            <a:r>
              <a:rPr lang="en-US" altLang="zh-CN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</a:rPr>
              <a:t>*</a:t>
            </a:r>
            <a:endParaRPr lang="en-US" altLang="zh-CN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1665" y="2868930"/>
            <a:ext cx="1177290" cy="305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/>
      <p:bldP spid="25" grpId="0" animBg="1"/>
      <p:bldP spid="7" grpId="0" animBg="1"/>
      <p:bldP spid="9" grpId="0" animBg="1"/>
      <p:bldP spid="19" grpId="0" animBg="1"/>
      <p:bldP spid="20" grpId="0" animBg="1"/>
      <p:bldP spid="21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563638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958289" y="1912883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2399161" y="2029855"/>
            <a:ext cx="5760720" cy="75565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 fontAlgn="base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en-US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产品介绍</a:t>
            </a:r>
            <a:r>
              <a:rPr lang="en-US" altLang="zh-CN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---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温湿度控制器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725420" y="2785745"/>
            <a:ext cx="5662295" cy="9525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6558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WHD(II)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系列温湿度控制器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 descr="4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" y="2086610"/>
            <a:ext cx="2040890" cy="2068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3" descr="10R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960" y="1583055"/>
            <a:ext cx="3059430" cy="2573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1" descr="6"/>
          <p:cNvPicPr>
            <a:picLocks noChangeAspect="1"/>
          </p:cNvPicPr>
          <p:nvPr/>
        </p:nvPicPr>
        <p:blipFill>
          <a:blip r:embed="rId3"/>
          <a:srcRect l="1649" t="2197" r="3173"/>
          <a:stretch>
            <a:fillRect/>
          </a:stretch>
        </p:blipFill>
        <p:spPr>
          <a:xfrm>
            <a:off x="2840990" y="1583055"/>
            <a:ext cx="2494915" cy="2572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91870" y="4229735"/>
            <a:ext cx="93980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WHD48(II)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3660140" y="4229735"/>
            <a:ext cx="93980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WHD72(II)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6704965" y="4229735"/>
            <a:ext cx="10737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WHD20R(II)</a:t>
            </a:r>
            <a:endParaRPr lang="en-US" altLang="zh-CN"/>
          </a:p>
        </p:txBody>
      </p:sp>
      <p:sp>
        <p:nvSpPr>
          <p:cNvPr id="11" name="TextBox 8"/>
          <p:cNvSpPr txBox="1"/>
          <p:nvPr/>
        </p:nvSpPr>
        <p:spPr>
          <a:xfrm>
            <a:off x="791772" y="624895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采用全新外壳，外形有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WHD20R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三种。</a:t>
            </a:r>
            <a:endParaRPr lang="zh-CN" altLang="en-US"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7745" y="2210435"/>
            <a:ext cx="705485" cy="1416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温湿度控制器对比</a:t>
            </a:r>
            <a:endParaRPr lang="en-US" altLang="zh-CN" sz="2100" b="1" dirty="0" smtClean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758752" y="670615"/>
            <a:ext cx="7560839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三款仪表面板安装：</a:t>
            </a:r>
            <a:r>
              <a:rPr lang="en-US" altLang="zh-CN" sz="14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WHD48/WHD72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(WHD96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取消，用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WHD72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代替）</a:t>
            </a:r>
            <a:r>
              <a:rPr lang="en-US" altLang="zh-CN" sz="14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/WHD46</a:t>
            </a:r>
            <a:endParaRPr lang="en-US" altLang="zh-CN" sz="1400" b="1" dirty="0" smtClean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一款仪表导轨安装：</a:t>
            </a:r>
            <a:r>
              <a:rPr lang="en-US" altLang="zh-CN" sz="14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WHD20R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WHD10R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取消，用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WHD20R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代替）</a:t>
            </a:r>
            <a:endParaRPr lang="zh-CN" altLang="en-US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 descr="4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890" y="2302510"/>
            <a:ext cx="1574165" cy="1595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3" descr="10R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520" y="2068195"/>
            <a:ext cx="2142490" cy="18021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3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1090" y="1960880"/>
            <a:ext cx="1252220" cy="2016125"/>
          </a:xfrm>
          <a:prstGeom prst="rect">
            <a:avLst/>
          </a:prstGeom>
        </p:spPr>
      </p:pic>
      <p:pic>
        <p:nvPicPr>
          <p:cNvPr id="23555" name="图片 1" descr="6"/>
          <p:cNvPicPr>
            <a:picLocks noChangeAspect="1"/>
          </p:cNvPicPr>
          <p:nvPr/>
        </p:nvPicPr>
        <p:blipFill>
          <a:blip r:embed="rId4"/>
          <a:srcRect l="1649"/>
          <a:stretch>
            <a:fillRect/>
          </a:stretch>
        </p:blipFill>
        <p:spPr>
          <a:xfrm>
            <a:off x="2628900" y="2039620"/>
            <a:ext cx="1821180" cy="1858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5625" y="2506980"/>
            <a:ext cx="466090" cy="118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376047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温湿度控制器新老差异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77495" y="839470"/>
          <a:ext cx="8593461" cy="3983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6975"/>
                <a:gridCol w="903606"/>
                <a:gridCol w="902335"/>
                <a:gridCol w="904241"/>
                <a:gridCol w="904242"/>
                <a:gridCol w="903606"/>
                <a:gridCol w="902970"/>
                <a:gridCol w="988696"/>
                <a:gridCol w="986790"/>
              </a:tblGrid>
              <a:tr h="846455">
                <a:tc>
                  <a:txBody>
                    <a:bodyPr/>
                    <a:lstStyle/>
                    <a:p>
                      <a:r>
                        <a:rPr lang="zh-CN" altLang="en-US" sz="1400" dirty="0" smtClean="0"/>
                        <a:t>      功能</a:t>
                      </a:r>
                      <a:endParaRPr lang="zh-CN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WHD48</a:t>
                      </a:r>
                      <a:endParaRPr lang="zh-CN" altLang="en-US" sz="1400" dirty="0" smtClean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dirty="0"/>
                        <a:t>WHD48(II)</a:t>
                      </a:r>
                      <a:endParaRPr lang="en-US" altLang="zh-CN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WHD72</a:t>
                      </a:r>
                      <a:endParaRPr lang="zh-CN" altLang="en-US" sz="1400" dirty="0" smtClean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dirty="0"/>
                        <a:t>WHD72(II)</a:t>
                      </a:r>
                      <a:endParaRPr lang="en-US" altLang="zh-CN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WHD96</a:t>
                      </a:r>
                      <a:endParaRPr lang="zh-CN" altLang="en-US" sz="1400" dirty="0" smtClean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dirty="0" smtClean="0"/>
                        <a:t>WHD46(II)</a:t>
                      </a:r>
                      <a:endParaRPr lang="en-US" altLang="zh-CN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WHD10R</a:t>
                      </a:r>
                      <a:endParaRPr lang="zh-CN" altLang="en-US" sz="1400" dirty="0" smtClean="0"/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dirty="0" smtClean="0"/>
                        <a:t>WHD20R</a:t>
                      </a:r>
                      <a:endParaRPr lang="en-US" altLang="zh-CN" sz="1400" dirty="0" smtClean="0"/>
                    </a:p>
                  </a:txBody>
                  <a:tcPr anchor="ctr"/>
                </a:tc>
              </a:tr>
              <a:tr h="767715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/>
                        <a:t>温湿度路数</a:t>
                      </a:r>
                      <a:endParaRPr lang="zh-CN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</a:rPr>
                        <a:t>路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dirty="0" smtClean="0"/>
                        <a:t>1</a:t>
                      </a:r>
                      <a:r>
                        <a:rPr lang="zh-CN" altLang="en-US" sz="1400" dirty="0" smtClean="0"/>
                        <a:t>路</a:t>
                      </a:r>
                      <a:endParaRPr lang="zh-CN" altLang="en-US" sz="1400" dirty="0" smtClean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</a:rPr>
                        <a:t>路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</a:rPr>
                        <a:t>路</a:t>
                      </a:r>
                      <a:endParaRPr lang="zh-CN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</a:rPr>
                        <a:t>路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/>
                        <a:t>3</a:t>
                      </a:r>
                      <a:r>
                        <a:rPr lang="zh-CN" altLang="en-US" sz="1400" dirty="0" smtClean="0"/>
                        <a:t>路</a:t>
                      </a:r>
                      <a:endParaRPr lang="zh-CN" altLang="en-US" sz="1400" dirty="0" smtClean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</a:rPr>
                        <a:t>路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zh-CN" altLang="en-US" sz="1600" b="1" dirty="0" smtClean="0">
                          <a:solidFill>
                            <a:srgbClr val="FF0000"/>
                          </a:solidFill>
                        </a:rPr>
                        <a:t>路</a:t>
                      </a:r>
                      <a:endParaRPr lang="zh-CN" alt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 anchorCtr="1"/>
                </a:tc>
              </a:tr>
              <a:tr h="80264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/>
                        <a:t>辅助功能</a:t>
                      </a:r>
                      <a:endParaRPr lang="zh-CN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</a:rPr>
                        <a:t>无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400" b="1" dirty="0" smtClean="0">
                          <a:solidFill>
                            <a:srgbClr val="FF0000"/>
                          </a:solidFill>
                        </a:rPr>
                        <a:t>C</a:t>
                      </a:r>
                      <a:r>
                        <a:rPr lang="zh-CN" altLang="en-US" sz="1400" b="1" dirty="0" smtClean="0">
                          <a:solidFill>
                            <a:srgbClr val="FF0000"/>
                          </a:solidFill>
                        </a:rPr>
                        <a:t>可选</a:t>
                      </a:r>
                      <a:endParaRPr lang="zh-CN" altLang="en-US" sz="14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C/M/J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</a:rPr>
                        <a:t>三选一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b="1" dirty="0">
                          <a:solidFill>
                            <a:srgbClr val="FF0000"/>
                          </a:solidFill>
                        </a:rPr>
                        <a:t> C</a:t>
                      </a:r>
                      <a:r>
                        <a:rPr lang="en-US" altLang="zh-CN" sz="1400" b="1" dirty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zh-CN" altLang="en-US" sz="1400" b="1" dirty="0">
                          <a:solidFill>
                            <a:srgbClr val="FF0000"/>
                          </a:solidFill>
                        </a:rPr>
                        <a:t>/M</a:t>
                      </a:r>
                      <a:r>
                        <a:rPr lang="en-US" altLang="zh-CN" sz="1400" b="1" dirty="0">
                          <a:solidFill>
                            <a:srgbClr val="FF0000"/>
                          </a:solidFill>
                        </a:rPr>
                        <a:t>J</a:t>
                      </a:r>
                      <a:r>
                        <a:rPr lang="zh-CN" altLang="en-US" sz="1400" b="1" dirty="0">
                          <a:solidFill>
                            <a:srgbClr val="FF0000"/>
                          </a:solidFill>
                        </a:rPr>
                        <a:t>二选一</a:t>
                      </a:r>
                      <a:endParaRPr lang="zh-CN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C/M/J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</a:rPr>
                        <a:t>三选一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ym typeface="+mn-ea"/>
                        </a:rPr>
                        <a:t>C/M/J</a:t>
                      </a:r>
                      <a:r>
                        <a:rPr lang="zh-CN" altLang="en-US" sz="1400" dirty="0" smtClean="0">
                          <a:sym typeface="+mn-ea"/>
                        </a:rPr>
                        <a:t>三选一</a:t>
                      </a:r>
                      <a:endParaRPr lang="zh-CN" altLang="en-US" sz="1400" dirty="0" smtClean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C/J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</a:rPr>
                        <a:t>可共选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/>
                        <a:t>C/J可共选</a:t>
                      </a:r>
                      <a:endParaRPr lang="zh-CN" altLang="en-US" sz="1400" dirty="0" smtClean="0"/>
                    </a:p>
                  </a:txBody>
                  <a:tcPr anchor="ctr" anchorCtr="1"/>
                </a:tc>
              </a:tr>
              <a:tr h="80264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1400" dirty="0" smtClean="0"/>
                        <a:t>处理建议</a:t>
                      </a:r>
                      <a:endParaRPr lang="zh-CN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sym typeface="+mn-ea"/>
                        </a:rPr>
                        <a:t>用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sym typeface="+mn-ea"/>
                        </a:rPr>
                        <a:t>WHD48(II)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sym typeface="+mn-ea"/>
                        </a:rPr>
                        <a:t>替代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dirty="0" smtClean="0"/>
                        <a:t>最新</a:t>
                      </a:r>
                      <a:endParaRPr lang="zh-CN" altLang="en-US" sz="1400" dirty="0" smtClean="0"/>
                    </a:p>
                  </a:txBody>
                  <a:tcPr anchor="ctr" anchorCtr="1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sym typeface="+mn-ea"/>
                        </a:rPr>
                        <a:t>用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sym typeface="+mn-ea"/>
                        </a:rPr>
                        <a:t>WHD72(II)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sym typeface="+mn-ea"/>
                        </a:rPr>
                        <a:t>替代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dirty="0"/>
                        <a:t>最新</a:t>
                      </a:r>
                      <a:endParaRPr lang="zh-CN" altLang="en-US" sz="1400" dirty="0"/>
                    </a:p>
                  </a:txBody>
                  <a:tcPr anchor="ctr" anchorCtr="1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sym typeface="+mn-ea"/>
                        </a:rPr>
                        <a:t>用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sym typeface="+mn-ea"/>
                        </a:rPr>
                        <a:t>WHD72(II)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sym typeface="+mn-ea"/>
                        </a:rPr>
                        <a:t>替代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/>
                        <a:t>最新</a:t>
                      </a:r>
                      <a:endParaRPr lang="zh-CN" altLang="en-US" sz="1400" dirty="0" smtClean="0"/>
                    </a:p>
                  </a:txBody>
                  <a:tcPr anchor="ctr" anchorCtr="1"/>
                </a:tc>
                <a:tc>
                  <a:txBody>
                    <a:bodyPr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</a:rPr>
                        <a:t>用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</a:rPr>
                        <a:t>WHD20R</a:t>
                      </a: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</a:rPr>
                        <a:t>替代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chemeClr val="tx2"/>
                    </a:solidFill>
                  </a:tcPr>
                </a:tc>
                <a:tc>
                  <a:txBody>
                    <a:bodyPr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/>
                        <a:t>最新</a:t>
                      </a:r>
                      <a:endParaRPr lang="zh-CN" altLang="en-US" sz="1400" dirty="0" smtClean="0"/>
                    </a:p>
                  </a:txBody>
                  <a:tcPr anchor="ctr" anchorCtr="1"/>
                </a:tc>
              </a:tr>
              <a:tr h="76454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/>
                        <a:t>安装方式</a:t>
                      </a:r>
                      <a:endParaRPr lang="zh-CN" altLang="en-US" sz="1400" dirty="0" smtClean="0"/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r>
                        <a:rPr lang="zh-CN" altLang="en-US" sz="1400" dirty="0" smtClean="0"/>
                        <a:t>面板安装</a:t>
                      </a:r>
                      <a:endParaRPr lang="zh-CN" altLang="en-US" sz="1400" dirty="0" smtClean="0"/>
                    </a:p>
                  </a:txBody>
                  <a:tcPr anchor="ctr" anchorCtr="1"/>
                </a:tc>
                <a:tc hMerge="1">
                  <a:tcPr anchor="ctr" anchorCtr="1"/>
                </a:tc>
                <a:tc hMerge="1">
                  <a:tcPr anchor="ctr" anchorCtr="1"/>
                </a:tc>
                <a:tc hMerge="1">
                  <a:tcPr anchor="ctr" anchorCtr="1"/>
                </a:tc>
                <a:tc hMerge="1">
                  <a:tcPr anchor="ctr" anchorCtr="1"/>
                </a:tc>
                <a:tc hMerge="1">
                  <a:tcPr anchor="ctr" anchorCtr="1"/>
                </a:tc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 smtClean="0"/>
                        <a:t>导轨安装</a:t>
                      </a:r>
                      <a:endParaRPr lang="zh-CN" altLang="en-US" sz="1400" kern="1200" dirty="0" smtClean="0"/>
                    </a:p>
                  </a:txBody>
                  <a:tcPr anchor="ctr" anchorCtr="1"/>
                </a:tc>
                <a:tc hMerge="1">
                  <a:tcPr anchor="ctr" anchorCtr="1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368998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常见温湿度控制器售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前问题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55646" y="878180"/>
            <a:ext cx="3767556" cy="3769936"/>
          </a:xfrm>
          <a:prstGeom prst="ellipse">
            <a:avLst/>
          </a:prstGeom>
          <a:noFill/>
          <a:ln w="9">
            <a:solidFill>
              <a:srgbClr val="1848C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579528" y="1049541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579528" y="4036454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227906" y="2936836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107891" y="1744504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4279265" y="878205"/>
            <a:ext cx="4025900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buFont typeface="Wingdings" panose="05000000000000000000" pitchFamily="2" charset="2"/>
              <a:buNone/>
            </a:pP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传感器是否需要单独报价。</a:t>
            </a:r>
            <a:endParaRPr lang="en-US" altLang="zh-CN" sz="1350" dirty="0">
              <a:latin typeface="Arial" panose="020B0604020202020204" pitchFamily="34" charset="0"/>
              <a:ea typeface="新宋体" panose="02010609030101010101" charset="-122"/>
            </a:endParaRPr>
          </a:p>
          <a:p>
            <a:pPr algn="l" eaLnBrk="1" hangingPunct="1"/>
            <a:r>
              <a:rPr lang="en-US" altLang="zh-CN" sz="1350" dirty="0">
                <a:ea typeface="新宋体" panose="02010609030101010101" charset="-122"/>
                <a:sym typeface="+mn-ea"/>
              </a:rPr>
              <a:t>     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------ </a:t>
            </a:r>
            <a:r>
              <a:rPr lang="zh-CN" altLang="en-US" sz="1575" b="1" dirty="0" smtClean="0">
                <a:solidFill>
                  <a:srgbClr val="FF0000"/>
                </a:solidFill>
                <a:sym typeface="+mn-ea"/>
              </a:rPr>
              <a:t>控制器报价里已包含传感器价钱。</a:t>
            </a:r>
            <a:endParaRPr lang="zh-CN" altLang="en-US" sz="1575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4" name="TextBox 20"/>
          <p:cNvSpPr>
            <a:spLocks noChangeArrowheads="1"/>
          </p:cNvSpPr>
          <p:nvPr/>
        </p:nvSpPr>
        <p:spPr bwMode="auto">
          <a:xfrm>
            <a:off x="4657725" y="1666240"/>
            <a:ext cx="3771265" cy="1235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传感器和控制器之间连线客户可以配吗，最长多少米?</a:t>
            </a:r>
            <a:endParaRPr lang="zh-CN" altLang="en-US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 smtClean="0">
                <a:solidFill>
                  <a:srgbClr val="FF0000"/>
                </a:solidFill>
                <a:sym typeface="+mn-ea"/>
              </a:rPr>
              <a:t>客户可以配线，但要求使用4芯屏蔽线，出厂附2.5米屏蔽线。</a:t>
            </a:r>
            <a:endParaRPr lang="zh-CN" altLang="en-US" sz="1575" b="1" dirty="0" smtClean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 eaLnBrk="1" hangingPunct="1"/>
            <a:r>
              <a:rPr lang="zh-CN" altLang="en-US" sz="1575" b="1" dirty="0" smtClean="0">
                <a:solidFill>
                  <a:srgbClr val="FF0000"/>
                </a:solidFill>
                <a:sym typeface="+mn-ea"/>
              </a:rPr>
              <a:t>传感器和控制器之间最长20米。</a:t>
            </a:r>
            <a:endParaRPr lang="zh-CN" altLang="en-US" sz="1575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6" name="TextBox 22"/>
          <p:cNvSpPr>
            <a:spLocks noChangeArrowheads="1"/>
          </p:cNvSpPr>
          <p:nvPr/>
        </p:nvSpPr>
        <p:spPr bwMode="auto">
          <a:xfrm>
            <a:off x="4723765" y="3005455"/>
            <a:ext cx="4231005" cy="7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buFont typeface="Wingdings" panose="05000000000000000000" pitchFamily="2" charset="2"/>
              <a:buNone/>
            </a:pPr>
            <a:r>
              <a:rPr lang="en-US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WHD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能否手自切换控制？</a:t>
            </a:r>
            <a:endParaRPr lang="en-US" altLang="zh-CN" sz="1350" dirty="0">
              <a:latin typeface="Arial" panose="020B0604020202020204" pitchFamily="34" charset="0"/>
              <a:ea typeface="新宋体" panose="02010609030101010101" charset="-122"/>
            </a:endParaRPr>
          </a:p>
          <a:p>
            <a:pPr algn="l" eaLnBrk="1" hangingPunct="1">
              <a:buFont typeface="Wingdings" panose="05000000000000000000" pitchFamily="2" charset="2"/>
              <a:buNone/>
            </a:pP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</a:t>
            </a:r>
            <a:r>
              <a:rPr lang="zh-CN" altLang="en-US" sz="1575" b="1" dirty="0" smtClean="0">
                <a:solidFill>
                  <a:srgbClr val="FF0000"/>
                </a:solidFill>
                <a:sym typeface="+mn-ea"/>
              </a:rPr>
              <a:t>WHD72/WHD10R有特殊程序可以满足</a:t>
            </a:r>
            <a:endParaRPr lang="zh-CN" altLang="en-US" sz="1575" b="1" dirty="0" smtClean="0">
              <a:solidFill>
                <a:srgbClr val="FF0000"/>
              </a:solidFill>
              <a:sym typeface="+mn-ea"/>
            </a:endParaRPr>
          </a:p>
          <a:p>
            <a:pPr algn="l" eaLnBrk="1" hangingPunct="1">
              <a:buFont typeface="Wingdings" panose="05000000000000000000" pitchFamily="2" charset="2"/>
              <a:buNone/>
            </a:pPr>
            <a:r>
              <a:rPr lang="en-US" altLang="zh-CN" sz="1575" b="1" dirty="0" smtClean="0">
                <a:solidFill>
                  <a:srgbClr val="FF0000"/>
                </a:solidFill>
                <a:sym typeface="+mn-ea"/>
              </a:rPr>
              <a:t>WHD(II)</a:t>
            </a:r>
            <a:r>
              <a:rPr lang="zh-CN" altLang="en-US" sz="1575" b="1" dirty="0" smtClean="0">
                <a:solidFill>
                  <a:srgbClr val="FF0000"/>
                </a:solidFill>
                <a:sym typeface="+mn-ea"/>
              </a:rPr>
              <a:t>新方案可以满足</a:t>
            </a:r>
            <a:endParaRPr lang="zh-CN" altLang="en-US" sz="1575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7" name="TextBox 23"/>
          <p:cNvSpPr>
            <a:spLocks noChangeArrowheads="1"/>
          </p:cNvSpPr>
          <p:nvPr/>
        </p:nvSpPr>
        <p:spPr bwMode="auto">
          <a:xfrm>
            <a:off x="4228080" y="4081674"/>
            <a:ext cx="4077720" cy="7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客户自己有传感器，能否买控制器去配合使用?</a:t>
            </a:r>
            <a:endParaRPr lang="zh-CN" altLang="en-US" sz="135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 eaLnBrk="1" hangingPunct="1">
              <a:buFont typeface="Wingdings" panose="05000000000000000000" pitchFamily="2" charset="2"/>
            </a:pPr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b="1" dirty="0" smtClean="0">
                <a:solidFill>
                  <a:srgbClr val="FF0000"/>
                </a:solidFill>
                <a:sym typeface="+mn-ea"/>
              </a:rPr>
              <a:t>不可以，传感器和控制器需要配套使 用，2个都不能单独卖</a:t>
            </a:r>
            <a:endParaRPr lang="zh-CN" altLang="en-US" sz="1575" b="1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673536" y="1082861"/>
            <a:ext cx="3337964" cy="33367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902017" y="1311342"/>
            <a:ext cx="2881002" cy="2879813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746125" y="3353391"/>
            <a:ext cx="813964" cy="813964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1" name="TextBox 18"/>
          <p:cNvSpPr>
            <a:spLocks noChangeArrowheads="1"/>
          </p:cNvSpPr>
          <p:nvPr/>
        </p:nvSpPr>
        <p:spPr bwMode="auto">
          <a:xfrm>
            <a:off x="862746" y="3491432"/>
            <a:ext cx="58072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售前问题</a:t>
            </a:r>
            <a:endParaRPr lang="zh-CN" altLang="en-US" sz="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49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6914E-6 L -0.17361 0.29043 " pathEditMode="relative" rAng="0" ptsTypes="AA">
                                      <p:cBhvr>
                                        <p:cTn id="47" dur="500" spd="-99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87654E-7 L -0.23142 0.15555 " pathEditMode="relative" rAng="0" ptsTypes="AA">
                                      <p:cBhvr>
                                        <p:cTn id="49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23142 -0.15555 " pathEditMode="relative" rAng="0" ptsTypes="AA">
                                      <p:cBhvr>
                                        <p:cTn id="51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7531E-6 L -0.17361 -0.29043 " pathEditMode="relative" rAng="0" ptsTypes="AA">
                                      <p:cBhvr>
                                        <p:cTn id="53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3" grpId="0" bldLvl="0" autoUpdateAnimBg="0"/>
      <p:bldP spid="14" grpId="0" bldLvl="0" autoUpdateAnimBg="0"/>
      <p:bldP spid="16" grpId="0" bldLvl="0" autoUpdateAnimBg="0"/>
      <p:bldP spid="17" grpId="0" bldLvl="0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563638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10814" y="1923678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3695831" y="2087005"/>
            <a:ext cx="2444900" cy="75713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定制产品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775285" y="2787774"/>
            <a:ext cx="2800866" cy="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99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48743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防雷仪表（华为）</a:t>
            </a:r>
            <a:r>
              <a:rPr lang="en-US" altLang="zh-CN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---PZ96L-E4/HA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PZ.bmp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21741" y="787179"/>
            <a:ext cx="1922678" cy="1946253"/>
          </a:xfrm>
          <a:prstGeom prst="rect">
            <a:avLst/>
          </a:prstGeom>
        </p:spPr>
      </p:pic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225579" y="621526"/>
          <a:ext cx="5536759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418"/>
                <a:gridCol w="823923"/>
                <a:gridCol w="4000418"/>
              </a:tblGrid>
              <a:tr h="335280">
                <a:tc gridSpan="2"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sz="16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技术参数</a:t>
                      </a:r>
                      <a:endParaRPr sz="1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sz="16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指标</a:t>
                      </a:r>
                      <a:endParaRPr sz="1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rowSpan="8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输入</a:t>
                      </a: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网络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三相三线、三相四线</a:t>
                      </a: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频率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65Hz</a:t>
                      </a: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 rowSpan="3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电压</a:t>
                      </a: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额定值</a:t>
                      </a:r>
                      <a:r>
                        <a:rPr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：</a:t>
                      </a:r>
                      <a:r>
                        <a:rPr 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100V</a:t>
                      </a:r>
                      <a:r>
                        <a:rPr lang="zh-CN" alt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400V</a:t>
                      </a:r>
                      <a:r>
                        <a:rPr lang="zh-CN" alt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660V</a:t>
                      </a:r>
                      <a:endParaRPr sz="1400" dirty="0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46328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过负荷：1.2 倍额定值（连续）； 2 倍额定值持续1秒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功耗：小于 </a:t>
                      </a:r>
                      <a:r>
                        <a:rPr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</a:t>
                      </a:r>
                      <a:r>
                        <a:rPr 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VA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 rowSpan="3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电流</a:t>
                      </a: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额定值：AC 1A、5A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46328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过负荷：1.2 倍额定值（连续）； 10倍额定值持续1秒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功耗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：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小于 0.</a:t>
                      </a:r>
                      <a:r>
                        <a:rPr 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VA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rowSpan="4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</a:t>
                      </a: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通讯</a:t>
                      </a: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RS485接口，Modbus-RTU协议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谐波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</a:t>
                      </a:r>
                      <a:r>
                        <a:rPr lang="zh-CN" alt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</a:t>
                      </a:r>
                      <a:endParaRPr lang="zh-CN" altLang="en-US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7309"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开关量</a:t>
                      </a:r>
                      <a:endParaRPr lang="zh-CN" altLang="en-US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路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干接点输入，</a:t>
                      </a:r>
                      <a:r>
                        <a:rPr 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路继电器常开触点输出</a:t>
                      </a:r>
                      <a:endParaRPr lang="zh-CN" altLang="en-US" sz="1400" dirty="0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</a:tr>
              <a:tr h="267309">
                <a:tc vMerge="1"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防雷</a:t>
                      </a:r>
                      <a:endParaRPr lang="zh-CN" altLang="en-US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电源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/</a:t>
                      </a:r>
                      <a:r>
                        <a:rPr lang="zh-CN" altLang="en-US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电压信号端口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5KA</a:t>
                      </a:r>
                      <a:r>
                        <a:rPr lang="zh-CN" altLang="en-US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（差模）</a:t>
                      </a:r>
                      <a:r>
                        <a:rPr lang="zh-CN" altLang="en-US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； 通讯端口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3KA</a:t>
                      </a:r>
                      <a:endParaRPr lang="en-US" altLang="zh-CN" sz="1400" dirty="0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" name="图片 14" descr="IMG_20180910_093913"/>
          <p:cNvPicPr>
            <a:picLocks noChangeAspect="1"/>
          </p:cNvPicPr>
          <p:nvPr/>
        </p:nvPicPr>
        <p:blipFill>
          <a:blip r:embed="rId2" cstate="print"/>
          <a:srcRect l="19548" t="5531" r="31343" b="3757"/>
          <a:stretch>
            <a:fillRect/>
          </a:stretch>
        </p:blipFill>
        <p:spPr>
          <a:xfrm>
            <a:off x="607882" y="2839425"/>
            <a:ext cx="1928584" cy="2003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4" y="128270"/>
            <a:ext cx="606179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中文显示仪表</a:t>
            </a:r>
            <a:r>
              <a:rPr lang="en-US" altLang="zh-CN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地铁项目</a:t>
            </a:r>
            <a:r>
              <a:rPr lang="en-US" altLang="zh-CN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)---PZ80L-E4/HKCZ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225579" y="621526"/>
          <a:ext cx="5536759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418"/>
                <a:gridCol w="823595"/>
                <a:gridCol w="4000746"/>
              </a:tblGrid>
              <a:tr h="335280">
                <a:tc gridSpan="2"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sz="16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技术参数</a:t>
                      </a:r>
                      <a:endParaRPr sz="1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lstStyle>
                      <a:defPPr>
                        <a:defRPr lang="zh-CN" b="1">
                          <a:solidFill>
                            <a:schemeClr val="lt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sz="16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指标</a:t>
                      </a:r>
                      <a:endParaRPr sz="16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rowSpan="8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输入</a:t>
                      </a: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网络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三相三线、三相四线</a:t>
                      </a: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频率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45</a:t>
                      </a:r>
                      <a:r>
                        <a:rPr 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</a:t>
                      </a: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65Hz</a:t>
                      </a: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 rowSpan="3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>
                        <a:buNone/>
                      </a:pP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ctr">
                        <a:buNone/>
                      </a:pP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algn="l"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电压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额定值：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AC </a:t>
                      </a:r>
                      <a:r>
                        <a:rPr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660V</a:t>
                      </a:r>
                      <a:endParaRPr sz="14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46328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过负荷：1.2 倍额定值（连续）； 2 倍额定值持续1秒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功耗：小于 </a:t>
                      </a:r>
                      <a:r>
                        <a:rPr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</a:t>
                      </a:r>
                      <a:r>
                        <a:rPr 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r>
                        <a:rPr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VA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 rowSpan="3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电流</a:t>
                      </a: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额定值：AC 1A、5A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463282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过负荷：1.2 倍额定值（连续）； 10倍额定值持续1秒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功耗</a:t>
                      </a:r>
                      <a:r>
                        <a:rPr lang="zh-CN" altLang="en-US"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：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小于 0.</a:t>
                      </a:r>
                      <a:r>
                        <a:rPr lang="en-US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VA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输出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通讯</a:t>
                      </a: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路</a:t>
                      </a:r>
                      <a:r>
                        <a:rPr sz="1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RS485接口，Modbus-RTU协议</a:t>
                      </a:r>
                      <a:endParaRPr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显示</a:t>
                      </a:r>
                      <a:endParaRPr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altLang="en-US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中文显示；点阵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LCD,</a:t>
                      </a:r>
                      <a:r>
                        <a:rPr lang="zh-CN" altLang="en-US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分辨率</a:t>
                      </a:r>
                      <a:r>
                        <a:rPr lang="en-US" altLang="zh-CN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128*64</a:t>
                      </a:r>
                      <a:endParaRPr lang="en-US" altLang="zh-CN" sz="1400" dirty="0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8216">
                <a:tc rowSpan="2"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</a:t>
                      </a:r>
                      <a:endParaRPr lang="zh-CN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sz="1400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谐波</a:t>
                      </a:r>
                      <a:endParaRPr lang="zh-CN" sz="1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～</a:t>
                      </a:r>
                      <a:r>
                        <a:rPr lang="en-US" sz="1400" dirty="0" smtClean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31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次</a:t>
                      </a:r>
                      <a:endParaRPr lang="zh-CN" altLang="en-US" sz="14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267309">
                <a:tc vMerge="1"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zh-CN" altLang="en-US" sz="14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开关量</a:t>
                      </a:r>
                      <a:endParaRPr lang="zh-CN" altLang="en-US" sz="1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defPPr>
                        <a:defRPr lang="zh-CN">
                          <a:solidFill>
                            <a:schemeClr val="dk1"/>
                          </a:solidFill>
                        </a:defRPr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None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5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路干接点输入，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路继电器常开触点输出</a:t>
                      </a:r>
                      <a:endParaRPr lang="zh-CN" altLang="en-US" sz="14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图片 6" descr="中文.bmp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32939" y="1649125"/>
            <a:ext cx="1860161" cy="18447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0795" y="1574433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10814" y="1923678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3695831" y="2087005"/>
            <a:ext cx="4117340" cy="64516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zh-CN" altLang="en-US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产品介绍</a:t>
            </a:r>
            <a:r>
              <a:rPr lang="en-US" altLang="zh-CN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</a:t>
            </a:r>
            <a:r>
              <a:rPr lang="zh-CN" altLang="en-US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数显表</a:t>
            </a:r>
            <a:endParaRPr lang="zh-CN" altLang="en-US" sz="3600" b="1" kern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775075" y="2782570"/>
            <a:ext cx="4029075" cy="508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4" y="128270"/>
            <a:ext cx="6061793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智能母线</a:t>
            </a:r>
            <a:r>
              <a:rPr lang="zh-CN" altLang="en-US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插接箱检测单元</a:t>
            </a:r>
            <a:r>
              <a:rPr lang="en-US" altLang="zh-CN" sz="2100" b="1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---AMC16CJX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750" y="1288415"/>
            <a:ext cx="3847465" cy="2886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8555" y="646430"/>
          <a:ext cx="5187315" cy="4175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360"/>
                <a:gridCol w="906780"/>
                <a:gridCol w="3686175"/>
              </a:tblGrid>
              <a:tr h="321945"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技术参数</a:t>
                      </a:r>
                      <a:endParaRPr lang="zh-CN" sz="14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指标</a:t>
                      </a:r>
                      <a:endParaRPr lang="zh-CN" sz="14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321310">
                <a:tc rowSpan="5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输入</a:t>
                      </a:r>
                      <a:endParaRPr lang="zh-CN" sz="1400" ker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频率</a:t>
                      </a:r>
                      <a:endParaRPr lang="zh-CN" sz="1400" ker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范围：</a:t>
                      </a:r>
                      <a:r>
                        <a:rPr lang="en-US" sz="1400" kern="0">
                          <a:effectLst/>
                        </a:rPr>
                        <a:t>45</a:t>
                      </a:r>
                      <a:r>
                        <a:rPr lang="zh-CN" sz="1400" kern="0">
                          <a:effectLst/>
                        </a:rPr>
                        <a:t>～</a:t>
                      </a:r>
                      <a:r>
                        <a:rPr lang="en-US" sz="1400" kern="0">
                          <a:effectLst/>
                        </a:rPr>
                        <a:t>65Hz</a:t>
                      </a:r>
                      <a:endParaRPr lang="en-US" sz="1400" kern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32194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电压</a:t>
                      </a:r>
                      <a:endParaRPr lang="zh-CN" sz="1400" ker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范围：</a:t>
                      </a:r>
                      <a:r>
                        <a:rPr lang="en-US" sz="1400" kern="0">
                          <a:effectLst/>
                        </a:rPr>
                        <a:t>AC 0</a:t>
                      </a:r>
                      <a:r>
                        <a:rPr lang="zh-CN" sz="1400" kern="0">
                          <a:effectLst/>
                        </a:rPr>
                        <a:t>～</a:t>
                      </a:r>
                      <a:r>
                        <a:rPr lang="en-US" sz="1400" kern="0">
                          <a:effectLst/>
                        </a:rPr>
                        <a:t>400V</a:t>
                      </a:r>
                      <a:endParaRPr lang="zh-CN" sz="1400" kern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32194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电流</a:t>
                      </a:r>
                      <a:endParaRPr lang="zh-CN" sz="1400" ker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范围：</a:t>
                      </a:r>
                      <a:r>
                        <a:rPr lang="en-US" sz="1400" kern="0">
                          <a:effectLst/>
                        </a:rPr>
                        <a:t>AC 0</a:t>
                      </a:r>
                      <a:r>
                        <a:rPr lang="zh-CN" sz="1400" kern="0">
                          <a:effectLst/>
                        </a:rPr>
                        <a:t>～</a:t>
                      </a:r>
                      <a:r>
                        <a:rPr lang="en-US" sz="1400" kern="0">
                          <a:effectLst/>
                        </a:rPr>
                        <a:t>80A</a:t>
                      </a:r>
                      <a:r>
                        <a:rPr lang="zh-CN" sz="1400" kern="0">
                          <a:effectLst/>
                        </a:rPr>
                        <a:t>（包括</a:t>
                      </a:r>
                      <a:r>
                        <a:rPr lang="en-US" sz="1400" kern="0">
                          <a:effectLst/>
                        </a:rPr>
                        <a:t>N</a:t>
                      </a:r>
                      <a:r>
                        <a:rPr lang="zh-CN" sz="1400" kern="0">
                          <a:effectLst/>
                        </a:rPr>
                        <a:t>线电流）</a:t>
                      </a:r>
                      <a:endParaRPr lang="zh-CN" sz="1400" kern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47815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温度</a:t>
                      </a:r>
                      <a:endParaRPr lang="zh-CN" sz="1400" ker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</a:t>
                      </a:r>
                      <a:r>
                        <a:rPr lang="zh-CN" sz="1400" kern="0">
                          <a:effectLst/>
                        </a:rPr>
                        <a:t>路</a:t>
                      </a:r>
                      <a:r>
                        <a:rPr lang="en-US" sz="1400" kern="0">
                          <a:effectLst/>
                          <a:sym typeface="+mn-ea"/>
                        </a:rPr>
                        <a:t>NTC</a:t>
                      </a:r>
                      <a:r>
                        <a:rPr lang="zh-CN" sz="1400" kern="0">
                          <a:effectLst/>
                          <a:sym typeface="+mn-ea"/>
                        </a:rPr>
                        <a:t>输入</a:t>
                      </a:r>
                      <a:endParaRPr lang="zh-CN" sz="1400" kern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>
                          <a:effectLst/>
                        </a:rPr>
                        <a:t>-40~100℃</a:t>
                      </a:r>
                      <a:endParaRPr lang="en-US" altLang="zh-CN" sz="1400" kern="10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47942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开关量输入</a:t>
                      </a:r>
                      <a:endParaRPr lang="zh-CN" sz="1200" ker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</a:t>
                      </a:r>
                      <a:r>
                        <a:rPr lang="zh-CN" sz="1400" kern="0">
                          <a:effectLst/>
                        </a:rPr>
                        <a:t>路干节点输入</a:t>
                      </a:r>
                      <a:endParaRPr lang="zh-CN" sz="1400" kern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321310"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输出</a:t>
                      </a:r>
                      <a:endParaRPr lang="zh-CN" sz="1400" ker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指示灯</a:t>
                      </a:r>
                      <a:endParaRPr lang="zh-CN" sz="1400" ker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运行、通讯、报警、脉冲（集成至</a:t>
                      </a:r>
                      <a:r>
                        <a:rPr lang="en-US" sz="1400" kern="0" dirty="0">
                          <a:effectLst/>
                        </a:rPr>
                        <a:t>RJ45</a:t>
                      </a:r>
                      <a:r>
                        <a:rPr lang="zh-CN" sz="1400" kern="0" dirty="0">
                          <a:effectLst/>
                        </a:rPr>
                        <a:t>通讯口）</a:t>
                      </a:r>
                      <a:endParaRPr lang="zh-CN" sz="14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321945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蜂鸣器</a:t>
                      </a:r>
                      <a:endParaRPr lang="zh-CN" sz="14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达到阈值进行报警</a:t>
                      </a:r>
                      <a:endParaRPr lang="zh-CN" sz="1400" kern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643890"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精度等级</a:t>
                      </a:r>
                      <a:endParaRPr lang="zh-CN" sz="14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电流、电压：</a:t>
                      </a:r>
                      <a:r>
                        <a:rPr lang="en-US" sz="1400" kern="0" dirty="0">
                          <a:effectLst/>
                        </a:rPr>
                        <a:t>0.5</a:t>
                      </a:r>
                      <a:r>
                        <a:rPr lang="zh-CN" sz="1400" kern="0" dirty="0">
                          <a:effectLst/>
                        </a:rPr>
                        <a:t>级，视在功率、有功功率、</a:t>
                      </a:r>
                      <a:endParaRPr lang="zh-CN" sz="1400" kern="100" dirty="0">
                        <a:effectLst/>
                      </a:endParaRPr>
                    </a:p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有功电能：</a:t>
                      </a:r>
                      <a:r>
                        <a:rPr lang="en-US" sz="1400" kern="0" dirty="0">
                          <a:effectLst/>
                        </a:rPr>
                        <a:t>1</a:t>
                      </a:r>
                      <a:r>
                        <a:rPr lang="zh-CN" sz="1400" kern="0" dirty="0">
                          <a:effectLst/>
                        </a:rPr>
                        <a:t>级，频率</a:t>
                      </a:r>
                      <a:r>
                        <a:rPr lang="en-US" sz="1400" kern="0" dirty="0">
                          <a:effectLst/>
                        </a:rPr>
                        <a:t>0.2Hz</a:t>
                      </a:r>
                      <a:r>
                        <a:rPr lang="zh-CN" sz="1400" kern="0" dirty="0">
                          <a:effectLst/>
                        </a:rPr>
                        <a:t>。</a:t>
                      </a:r>
                      <a:endParaRPr lang="zh-CN" sz="14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321310"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</a:rPr>
                        <a:t>通讯</a:t>
                      </a:r>
                      <a:endParaRPr lang="zh-CN" altLang="en-US" sz="1400" kern="100" dirty="0" smtClean="0">
                        <a:effectLst/>
                      </a:endParaRPr>
                    </a:p>
                  </a:txBody>
                  <a:tcPr marL="68580" marR="68580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effectLst/>
                        </a:rPr>
                        <a:t>RJ45</a:t>
                      </a:r>
                      <a:r>
                        <a:rPr lang="zh-CN" altLang="en-US" sz="1400" kern="100" dirty="0" smtClean="0">
                          <a:effectLst/>
                        </a:rPr>
                        <a:t>接口，</a:t>
                      </a:r>
                      <a:r>
                        <a:rPr lang="en-US" altLang="zh-CN" sz="1400" kern="100" dirty="0" smtClean="0">
                          <a:effectLst/>
                        </a:rPr>
                        <a:t>MODBUS-RTU</a:t>
                      </a:r>
                      <a:r>
                        <a:rPr lang="zh-CN" altLang="en-US" sz="1400" kern="100" dirty="0" smtClean="0">
                          <a:effectLst/>
                        </a:rPr>
                        <a:t>协议</a:t>
                      </a:r>
                      <a:endParaRPr lang="zh-CN" altLang="en-US" sz="1400" kern="100" dirty="0" smtClean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321945">
                <a:tc grid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电源</a:t>
                      </a:r>
                      <a:endParaRPr lang="zh-CN" sz="14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AC 220V</a:t>
                      </a:r>
                      <a:r>
                        <a:rPr lang="zh-CN" sz="1400" kern="0" dirty="0">
                          <a:effectLst/>
                        </a:rPr>
                        <a:t>±</a:t>
                      </a:r>
                      <a:r>
                        <a:rPr lang="en-US" sz="1400" kern="0" dirty="0">
                          <a:effectLst/>
                        </a:rPr>
                        <a:t>20%</a:t>
                      </a:r>
                      <a:endParaRPr lang="en-US" sz="14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563638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10814" y="1923678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3695831" y="2087005"/>
            <a:ext cx="2419350" cy="64516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联系方式</a:t>
            </a:r>
            <a:endParaRPr lang="zh-CN" altLang="zh-CN" sz="36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775285" y="2787774"/>
            <a:ext cx="2800866" cy="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99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售前技术支持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3" name="表格 32"/>
          <p:cNvGraphicFramePr/>
          <p:nvPr/>
        </p:nvGraphicFramePr>
        <p:xfrm>
          <a:off x="592455" y="864235"/>
          <a:ext cx="7958455" cy="3877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0705"/>
                <a:gridCol w="2602230"/>
                <a:gridCol w="2255520"/>
              </a:tblGrid>
              <a:tr h="9036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产品名称</a:t>
                      </a:r>
                      <a:endParaRPr lang="zh-CN" altLang="en-US" sz="1600"/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技术支持人员</a:t>
                      </a:r>
                      <a:endParaRPr lang="zh-CN" altLang="en-US" sz="1600"/>
                    </a:p>
                    <a:p>
                      <a:pPr algn="ctr">
                        <a:buNone/>
                      </a:pPr>
                      <a:r>
                        <a:rPr lang="zh-CN" altLang="en-US" sz="1600"/>
                        <a:t>联系电话及微信号</a:t>
                      </a:r>
                      <a:endParaRPr lang="zh-CN" altLang="en-US" sz="1600"/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特价建议</a:t>
                      </a:r>
                      <a:endParaRPr lang="zh-CN" altLang="en-US" sz="1600"/>
                    </a:p>
                    <a:p>
                      <a:pPr algn="ctr">
                        <a:buNone/>
                      </a:pPr>
                      <a:r>
                        <a:rPr lang="zh-CN" altLang="en-US" sz="1600"/>
                        <a:t>产品协调</a:t>
                      </a:r>
                      <a:endParaRPr lang="zh-CN" altLang="en-US" sz="1600"/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AMC/PZ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系列数显表</a:t>
                      </a:r>
                      <a:endParaRPr lang="zh-CN" altLang="en-US" sz="135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</a:rPr>
                        <a:t>张明   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</a:rPr>
                        <a:t>18860995191</a:t>
                      </a:r>
                      <a:endParaRPr lang="en-US" altLang="zh-CN" sz="1800" b="1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</a:rPr>
                        <a:t>            13306166578</a:t>
                      </a:r>
                      <a:endParaRPr lang="en-US" altLang="zh-CN" sz="1800" b="1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</a:rPr>
                        <a:t>蒋超   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</a:rPr>
                        <a:t>13812156499</a:t>
                      </a:r>
                      <a:endParaRPr lang="en-US" altLang="zh-CN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</a:rPr>
                        <a:t>马君 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</a:rPr>
                        <a:t>18860995268</a:t>
                      </a:r>
                      <a:endParaRPr lang="en-US" altLang="zh-CN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AMC/PZ/ACR/APM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系列多功能表</a:t>
                      </a:r>
                      <a:endParaRPr lang="zh-CN" altLang="en-US" sz="135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cPr/>
                </a:tc>
                <a:tc vMerge="1"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ACTB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电流互感器过电压保护装置</a:t>
                      </a:r>
                      <a:endParaRPr lang="zh-CN" altLang="en-US" sz="135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zh-CN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张明   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sym typeface="+mn-ea"/>
                        </a:rPr>
                        <a:t>18860995191</a:t>
                      </a:r>
                      <a:endParaRPr lang="en-US" altLang="zh-CN" sz="1800" b="1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sym typeface="+mn-ea"/>
                        </a:rPr>
                        <a:t>               13306166578</a:t>
                      </a:r>
                      <a:endParaRPr lang="en-US" altLang="zh-CN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49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WHD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温湿度控制器</a:t>
                      </a:r>
                      <a:endParaRPr lang="zh-CN" altLang="en-US" sz="135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cPr/>
                </a:tc>
                <a:tc vMerge="1"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售前技术支持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3" name="表格 32"/>
          <p:cNvGraphicFramePr/>
          <p:nvPr/>
        </p:nvGraphicFramePr>
        <p:xfrm>
          <a:off x="592455" y="864235"/>
          <a:ext cx="7958455" cy="3877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0705"/>
                <a:gridCol w="2602230"/>
                <a:gridCol w="2255520"/>
              </a:tblGrid>
              <a:tr h="9036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产品名称</a:t>
                      </a:r>
                      <a:endParaRPr lang="zh-CN" altLang="en-US" sz="1600"/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技术支持人员</a:t>
                      </a:r>
                      <a:endParaRPr lang="zh-CN" altLang="en-US" sz="1600"/>
                    </a:p>
                    <a:p>
                      <a:pPr algn="ctr">
                        <a:buNone/>
                      </a:pPr>
                      <a:r>
                        <a:rPr lang="zh-CN" altLang="en-US" sz="1600"/>
                        <a:t>联系电话及微信号</a:t>
                      </a:r>
                      <a:endParaRPr lang="zh-CN" altLang="en-US" sz="1600"/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/>
                        <a:t>特价建议</a:t>
                      </a:r>
                      <a:endParaRPr lang="zh-CN" altLang="en-US" sz="1600"/>
                    </a:p>
                    <a:p>
                      <a:pPr algn="ctr">
                        <a:buNone/>
                      </a:pPr>
                      <a:r>
                        <a:rPr lang="zh-CN" altLang="en-US" sz="1600"/>
                        <a:t>产品协调</a:t>
                      </a:r>
                      <a:endParaRPr lang="zh-CN" altLang="en-US" sz="1600"/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59436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AGF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ARTU 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产品</a:t>
                      </a:r>
                      <a:endParaRPr lang="zh-CN" altLang="en-US" sz="135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sym typeface="+mn-ea"/>
                        </a:rPr>
                        <a:t>张明   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  <a:sym typeface="+mn-ea"/>
                        </a:rPr>
                        <a:t>18860995191</a:t>
                      </a:r>
                      <a:endParaRPr lang="en-US" altLang="zh-CN" sz="1800" b="1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en-US" altLang="zh-CN" sz="1800" b="1">
                          <a:solidFill>
                            <a:schemeClr val="tx1"/>
                          </a:solidFill>
                          <a:sym typeface="+mn-ea"/>
                        </a:rPr>
                        <a:t>            13306166578</a:t>
                      </a:r>
                      <a:endParaRPr lang="en-US" altLang="zh-CN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</a:rPr>
                        <a:t>马君 </a:t>
                      </a:r>
                      <a:r>
                        <a:rPr lang="en-US" altLang="zh-CN" sz="1800" b="1">
                          <a:solidFill>
                            <a:schemeClr val="tx1"/>
                          </a:solidFill>
                        </a:rPr>
                        <a:t>18860995268</a:t>
                      </a:r>
                      <a:endParaRPr lang="en-US" altLang="zh-CN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499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DJSF1352-RN</a:t>
                      </a:r>
                      <a:r>
                        <a:rPr lang="zh-CN" altLang="en-US" sz="135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sym typeface="微软雅黑" panose="020B0503020204020204" pitchFamily="34" charset="-122"/>
                        </a:rPr>
                        <a:t>直流电能表</a:t>
                      </a:r>
                      <a:endParaRPr lang="zh-CN" altLang="en-US" sz="135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cPr/>
                </a:tc>
                <a:tc vMerge="1"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售前技术支持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27357" b="44468"/>
          <a:stretch>
            <a:fillRect/>
          </a:stretch>
        </p:blipFill>
        <p:spPr>
          <a:xfrm>
            <a:off x="1401445" y="686435"/>
            <a:ext cx="6340475" cy="41732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715" y="1198880"/>
            <a:ext cx="2757170" cy="2794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1475105" y="779780"/>
            <a:ext cx="3275330" cy="419100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230" y="2124075"/>
            <a:ext cx="2757170" cy="5029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95" y="3038475"/>
            <a:ext cx="2757170" cy="279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715" y="3887470"/>
            <a:ext cx="2399665" cy="279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715" y="1478280"/>
            <a:ext cx="335915" cy="3911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715" y="3228340"/>
            <a:ext cx="335915" cy="3911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715" y="4045585"/>
            <a:ext cx="335915" cy="391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售前技术支持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645" r="27614" b="33802"/>
          <a:stretch>
            <a:fillRect/>
          </a:stretch>
        </p:blipFill>
        <p:spPr>
          <a:xfrm>
            <a:off x="1171575" y="739775"/>
            <a:ext cx="7044055" cy="3448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563638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10814" y="1923678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3695831" y="2087005"/>
            <a:ext cx="2876550" cy="64516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新产品介绍</a:t>
            </a:r>
            <a:endParaRPr lang="zh-CN" altLang="en-US" sz="3600" b="1" kern="1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775285" y="2787774"/>
            <a:ext cx="2800866" cy="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99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6558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AWT100无线通信终端</a:t>
            </a:r>
            <a:endParaRPr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791137" y="624895"/>
            <a:ext cx="7560839" cy="4292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WT100无线通信终端通过RS485/Modbus-RTU采集本地设备的状态信息，然后通过无线传输的方式将信息传送至终端设备、服务器、云平台等，实现无线互联。用户不需要重新架设通讯网络结构，用户使用更加方便，同时降低了成本。</a:t>
            </a:r>
            <a:endParaRPr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上行通讯：2G、4G、NB-IoT、LoRa、LoRaWAN；</a:t>
            </a:r>
            <a:endParaRPr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下行通讯：RS485；（后续扩展LoRa）</a:t>
            </a:r>
            <a:endParaRPr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多种硬件接口方式：RJ45网口、绿色端子、插针硬连接方式; </a:t>
            </a:r>
            <a:endParaRPr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可扩展AC220V单模电源模块 </a:t>
            </a:r>
            <a:endParaRPr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产品具有丰富的通信协议：</a:t>
            </a:r>
            <a:endParaRPr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1）用电无线协议；</a:t>
            </a:r>
            <a:endParaRPr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2）预付费无线协议；</a:t>
            </a:r>
            <a:endParaRPr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3）MQTT协议；</a:t>
            </a:r>
            <a:endParaRPr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4）通用模式（主动轮抄，定时上报）；</a:t>
            </a:r>
            <a:endParaRPr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5）透传模式；</a:t>
            </a:r>
            <a:endParaRPr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99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6558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新产品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AWT100无线通信终端</a:t>
            </a:r>
            <a:endParaRPr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239395" y="633730"/>
          <a:ext cx="5278755" cy="2379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4091305" imgH="2260600" progId="Word.Document.8">
                  <p:embed/>
                </p:oleObj>
              </mc:Choice>
              <mc:Fallback>
                <p:oleObj name="" r:id="rId1" imgW="4091305" imgH="2260600" progId="Word.Document.8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9395" y="633730"/>
                        <a:ext cx="5278755" cy="2379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5518150" y="633413"/>
          <a:ext cx="3355340" cy="3721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2127885" imgH="2980055" progId="Word.Document.8">
                  <p:embed/>
                </p:oleObj>
              </mc:Choice>
              <mc:Fallback>
                <p:oleObj name="" r:id="rId3" imgW="2127885" imgH="2980055" progId="Word.Document.8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18150" y="633413"/>
                        <a:ext cx="3355340" cy="3721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368863" y="477162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598218" y="339502"/>
            <a:ext cx="4248472" cy="36127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422439" y="1963349"/>
            <a:ext cx="4653280" cy="6819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41404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演讲完毕，感谢您的聆听</a:t>
            </a:r>
            <a:endParaRPr lang="zh-CN" altLang="en-US" sz="3200" b="1" dirty="0">
              <a:solidFill>
                <a:srgbClr val="41404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7544" y="1975920"/>
            <a:ext cx="4608512" cy="0"/>
          </a:xfrm>
          <a:prstGeom prst="line">
            <a:avLst/>
          </a:prstGeom>
          <a:ln w="12700">
            <a:solidFill>
              <a:srgbClr val="414042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7544" y="2597907"/>
            <a:ext cx="4673074" cy="0"/>
          </a:xfrm>
          <a:prstGeom prst="line">
            <a:avLst/>
          </a:prstGeom>
          <a:ln w="12700">
            <a:solidFill>
              <a:srgbClr val="414042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13"/>
          <p:cNvSpPr/>
          <p:nvPr/>
        </p:nvSpPr>
        <p:spPr>
          <a:xfrm flipH="1">
            <a:off x="607646" y="627534"/>
            <a:ext cx="2292350" cy="1568450"/>
          </a:xfrm>
          <a:custGeom>
            <a:avLst/>
            <a:gdLst>
              <a:gd name="connsiteX0" fmla="*/ 0 w 2600392"/>
              <a:gd name="connsiteY0" fmla="*/ 0 h 1677382"/>
              <a:gd name="connsiteX1" fmla="*/ 2600392 w 2600392"/>
              <a:gd name="connsiteY1" fmla="*/ 0 h 1677382"/>
              <a:gd name="connsiteX2" fmla="*/ 2600392 w 2600392"/>
              <a:gd name="connsiteY2" fmla="*/ 1677382 h 1677382"/>
              <a:gd name="connsiteX3" fmla="*/ 0 w 2600392"/>
              <a:gd name="connsiteY3" fmla="*/ 1677382 h 1677382"/>
              <a:gd name="connsiteX4" fmla="*/ 0 w 2600392"/>
              <a:gd name="connsiteY4" fmla="*/ 0 h 1677382"/>
              <a:gd name="connsiteX0-1" fmla="*/ 0 w 2600392"/>
              <a:gd name="connsiteY0-2" fmla="*/ 0 h 1677382"/>
              <a:gd name="connsiteX1-3" fmla="*/ 2600392 w 2600392"/>
              <a:gd name="connsiteY1-4" fmla="*/ 0 h 1677382"/>
              <a:gd name="connsiteX2-5" fmla="*/ 2600392 w 2600392"/>
              <a:gd name="connsiteY2-6" fmla="*/ 1677382 h 1677382"/>
              <a:gd name="connsiteX3-7" fmla="*/ 0 w 2600392"/>
              <a:gd name="connsiteY3-8" fmla="*/ 1677382 h 1677382"/>
              <a:gd name="connsiteX4-9" fmla="*/ 91440 w 2600392"/>
              <a:gd name="connsiteY4-10" fmla="*/ 91440 h 1677382"/>
              <a:gd name="connsiteX0-11" fmla="*/ 0 w 2600392"/>
              <a:gd name="connsiteY0-12" fmla="*/ 124250 h 1801632"/>
              <a:gd name="connsiteX1-13" fmla="*/ 2600392 w 2600392"/>
              <a:gd name="connsiteY1-14" fmla="*/ 124250 h 1801632"/>
              <a:gd name="connsiteX2-15" fmla="*/ 2600392 w 2600392"/>
              <a:gd name="connsiteY2-16" fmla="*/ 1801632 h 1801632"/>
              <a:gd name="connsiteX3-17" fmla="*/ 0 w 2600392"/>
              <a:gd name="connsiteY3-18" fmla="*/ 1801632 h 1801632"/>
              <a:gd name="connsiteX4-19" fmla="*/ 91440 w 2600392"/>
              <a:gd name="connsiteY4-20" fmla="*/ 215690 h 18016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600392" h="1801632">
                <a:moveTo>
                  <a:pt x="0" y="124250"/>
                </a:moveTo>
                <a:cubicBezTo>
                  <a:pt x="866797" y="124250"/>
                  <a:pt x="2166993" y="-155314"/>
                  <a:pt x="2600392" y="124250"/>
                </a:cubicBezTo>
                <a:lnTo>
                  <a:pt x="2600392" y="1801632"/>
                </a:lnTo>
                <a:lnTo>
                  <a:pt x="0" y="1801632"/>
                </a:lnTo>
                <a:cubicBezTo>
                  <a:pt x="0" y="1242505"/>
                  <a:pt x="91440" y="215690"/>
                  <a:pt x="91440" y="215690"/>
                </a:cubicBezTo>
              </a:path>
            </a:pathLst>
          </a:custGeom>
        </p:spPr>
        <p:txBody>
          <a:bodyPr wrap="none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US" altLang="zh-CN" sz="8000" dirty="0" smtClean="0">
                <a:solidFill>
                  <a:srgbClr val="41404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endParaRPr lang="en-US" sz="8000" dirty="0">
              <a:solidFill>
                <a:srgbClr val="41404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 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07256"/>
            <a:ext cx="9143999" cy="155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07670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系列数显表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53"/>
          <p:cNvSpPr txBox="1"/>
          <p:nvPr/>
        </p:nvSpPr>
        <p:spPr>
          <a:xfrm>
            <a:off x="5136071" y="2774602"/>
            <a:ext cx="3131840" cy="27559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均采用插拔端子</a:t>
            </a:r>
            <a:endParaRPr lang="zh-CN" altLang="en-US" sz="1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6071" y="2474957"/>
            <a:ext cx="1343678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接线端子</a:t>
            </a:r>
            <a:endParaRPr lang="zh-CN" altLang="en-US" sz="1600" dirty="0" smtClean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2"/>
          <p:cNvSpPr txBox="1"/>
          <p:nvPr/>
        </p:nvSpPr>
        <p:spPr>
          <a:xfrm>
            <a:off x="5143691" y="3689927"/>
            <a:ext cx="3131840" cy="27559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功能覆盖现有的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AMC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PZ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36070" y="3352817"/>
            <a:ext cx="1898859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zh-CN" altLang="en-US" sz="1600" dirty="0" smtClean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5126468" y="1804627"/>
            <a:ext cx="3131840" cy="64516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液晶和数码管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屏占比大，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外观美观大方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26467" y="1504982"/>
            <a:ext cx="2650422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endParaRPr lang="zh-CN" altLang="en-US" sz="1600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791137" y="570920"/>
            <a:ext cx="7560839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采用全新外壳，外形有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三种。</a:t>
            </a:r>
            <a:endParaRPr lang="zh-CN" altLang="en-US"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2913" t="2333" r="2881" b="3665"/>
          <a:stretch>
            <a:fillRect/>
          </a:stretch>
        </p:blipFill>
        <p:spPr>
          <a:xfrm>
            <a:off x="1114425" y="1377950"/>
            <a:ext cx="3201670" cy="3068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49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49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49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49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49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49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49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2" grpId="0"/>
      <p:bldP spid="3" grpId="0"/>
      <p:bldP spid="7" grpId="0"/>
      <p:bldP spid="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004" y="128380"/>
            <a:ext cx="24654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数显表对比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直接连接符 10"/>
          <p:cNvSpPr>
            <a:spLocks noChangeShapeType="1"/>
          </p:cNvSpPr>
          <p:nvPr/>
        </p:nvSpPr>
        <p:spPr bwMode="auto">
          <a:xfrm>
            <a:off x="5867083" y="746284"/>
            <a:ext cx="1587" cy="3960812"/>
          </a:xfrm>
          <a:prstGeom prst="line">
            <a:avLst/>
          </a:prstGeom>
          <a:noFill/>
          <a:ln w="9525" cap="flat" cmpd="sng">
            <a:solidFill>
              <a:schemeClr val="bg1">
                <a:lumMod val="50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椭圆 11"/>
          <p:cNvSpPr>
            <a:spLocks noChangeArrowheads="1"/>
          </p:cNvSpPr>
          <p:nvPr/>
        </p:nvSpPr>
        <p:spPr bwMode="auto">
          <a:xfrm>
            <a:off x="5443855" y="2085816"/>
            <a:ext cx="847725" cy="847725"/>
          </a:xfrm>
          <a:prstGeom prst="ellipse">
            <a:avLst/>
          </a:prstGeom>
          <a:solidFill>
            <a:srgbClr val="0070C0"/>
          </a:solidFill>
          <a:ln w="25400" cap="flat" cmpd="sng">
            <a:noFill/>
            <a:beve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" name="TextBox 13"/>
          <p:cNvSpPr>
            <a:spLocks noChangeArrowheads="1"/>
          </p:cNvSpPr>
          <p:nvPr/>
        </p:nvSpPr>
        <p:spPr bwMode="auto">
          <a:xfrm>
            <a:off x="2688908" y="745966"/>
            <a:ext cx="244792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AMC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系列数显表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sym typeface="方正正大黑简体" pitchFamily="2" charset="-122"/>
            </a:endParaRPr>
          </a:p>
        </p:txBody>
      </p:sp>
      <p:sp>
        <p:nvSpPr>
          <p:cNvPr id="40" name="TextBox 14"/>
          <p:cNvSpPr>
            <a:spLocks noChangeArrowheads="1"/>
          </p:cNvSpPr>
          <p:nvPr/>
        </p:nvSpPr>
        <p:spPr bwMode="auto">
          <a:xfrm>
            <a:off x="6460173" y="759936"/>
            <a:ext cx="244792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PZ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系列数显表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sym typeface="方正正大黑简体" pitchFamily="2" charset="-122"/>
            </a:endParaRPr>
          </a:p>
        </p:txBody>
      </p:sp>
      <p:sp>
        <p:nvSpPr>
          <p:cNvPr id="42" name="矩形 16"/>
          <p:cNvSpPr>
            <a:spLocks noChangeArrowheads="1"/>
          </p:cNvSpPr>
          <p:nvPr/>
        </p:nvSpPr>
        <p:spPr bwMode="auto">
          <a:xfrm>
            <a:off x="3402965" y="337042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" name="TextBox 19"/>
          <p:cNvSpPr>
            <a:spLocks noChangeArrowheads="1"/>
          </p:cNvSpPr>
          <p:nvPr/>
        </p:nvSpPr>
        <p:spPr bwMode="auto">
          <a:xfrm>
            <a:off x="3402965" y="3370580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白底黑字，视角窄</a:t>
            </a:r>
            <a:endParaRPr lang="zh-CN" altLang="en-US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4" name="TextBox 28"/>
          <p:cNvSpPr>
            <a:spLocks noChangeArrowheads="1"/>
          </p:cNvSpPr>
          <p:nvPr/>
        </p:nvSpPr>
        <p:spPr bwMode="auto">
          <a:xfrm>
            <a:off x="5610279" y="2248059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方正兰亭粗黑_GBK" charset="-122"/>
              </a:rPr>
              <a:t>VS</a:t>
            </a:r>
            <a:endParaRPr lang="en-US"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方正兰亭粗黑_GBK" charset="-122"/>
            </a:endParaRPr>
          </a:p>
        </p:txBody>
      </p:sp>
      <p:pic>
        <p:nvPicPr>
          <p:cNvPr id="8199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0490" y="1304289"/>
            <a:ext cx="2021840" cy="1878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" name="矩形 16"/>
          <p:cNvSpPr>
            <a:spLocks noChangeArrowheads="1"/>
          </p:cNvSpPr>
          <p:nvPr/>
        </p:nvSpPr>
        <p:spPr bwMode="auto">
          <a:xfrm>
            <a:off x="3402965" y="3730466"/>
            <a:ext cx="1692275" cy="28301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" name="TextBox 19"/>
          <p:cNvSpPr>
            <a:spLocks noChangeArrowheads="1"/>
          </p:cNvSpPr>
          <p:nvPr/>
        </p:nvSpPr>
        <p:spPr bwMode="auto">
          <a:xfrm>
            <a:off x="3402965" y="3730625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0.5</a:t>
            </a:r>
            <a:r>
              <a:rPr lang="zh-CN" altLang="en-US" sz="1100" dirty="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级</a:t>
            </a:r>
            <a:endParaRPr lang="zh-CN" altLang="en-US" sz="1100" dirty="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3" name="TextBox 19"/>
          <p:cNvSpPr>
            <a:spLocks noChangeArrowheads="1"/>
          </p:cNvSpPr>
          <p:nvPr/>
        </p:nvSpPr>
        <p:spPr bwMode="auto">
          <a:xfrm>
            <a:off x="3402965" y="4119245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AC/DC 85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265V</a:t>
            </a:r>
            <a:endParaRPr lang="en-US" altLang="zh-CN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4" name="矩形 16"/>
          <p:cNvSpPr>
            <a:spLocks noChangeArrowheads="1"/>
          </p:cNvSpPr>
          <p:nvPr/>
        </p:nvSpPr>
        <p:spPr bwMode="auto">
          <a:xfrm>
            <a:off x="3402965" y="456295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5" name="TextBox 19"/>
          <p:cNvSpPr>
            <a:spLocks noChangeArrowheads="1"/>
          </p:cNvSpPr>
          <p:nvPr/>
        </p:nvSpPr>
        <p:spPr bwMode="auto">
          <a:xfrm>
            <a:off x="3402330" y="4549140"/>
            <a:ext cx="1819910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美式拧螺丝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插拔</a:t>
            </a:r>
            <a:endParaRPr lang="en-US" altLang="zh-CN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  <a:p>
            <a:endParaRPr lang="en-US" altLang="zh-CN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0" name="矩形 16"/>
          <p:cNvSpPr>
            <a:spLocks noChangeArrowheads="1"/>
          </p:cNvSpPr>
          <p:nvPr/>
        </p:nvSpPr>
        <p:spPr bwMode="auto">
          <a:xfrm>
            <a:off x="6574155" y="337042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" name="TextBox 19"/>
          <p:cNvSpPr>
            <a:spLocks noChangeArrowheads="1"/>
          </p:cNvSpPr>
          <p:nvPr/>
        </p:nvSpPr>
        <p:spPr bwMode="auto">
          <a:xfrm>
            <a:off x="6574155" y="3370580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蓝底白字，视角宽</a:t>
            </a:r>
            <a:endParaRPr lang="zh-CN" altLang="en-US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2" name="矩形 16"/>
          <p:cNvSpPr>
            <a:spLocks noChangeArrowheads="1"/>
          </p:cNvSpPr>
          <p:nvPr/>
        </p:nvSpPr>
        <p:spPr bwMode="auto">
          <a:xfrm>
            <a:off x="6574155" y="3730466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3" name="TextBox 19"/>
          <p:cNvSpPr>
            <a:spLocks noChangeArrowheads="1"/>
          </p:cNvSpPr>
          <p:nvPr/>
        </p:nvSpPr>
        <p:spPr bwMode="auto">
          <a:xfrm>
            <a:off x="6574155" y="3730625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0.5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级</a:t>
            </a:r>
            <a:endParaRPr lang="zh-CN" altLang="en-US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8" name="矩形 16"/>
          <p:cNvSpPr>
            <a:spLocks noChangeArrowheads="1"/>
          </p:cNvSpPr>
          <p:nvPr/>
        </p:nvSpPr>
        <p:spPr bwMode="auto">
          <a:xfrm>
            <a:off x="6574155" y="4119086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9" name="TextBox 19"/>
          <p:cNvSpPr>
            <a:spLocks noChangeArrowheads="1"/>
          </p:cNvSpPr>
          <p:nvPr/>
        </p:nvSpPr>
        <p:spPr bwMode="auto">
          <a:xfrm>
            <a:off x="6574155" y="4119245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AC/DC 85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265V</a:t>
            </a:r>
            <a:endParaRPr lang="en-US" altLang="zh-CN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5" name="矩形 16"/>
          <p:cNvSpPr>
            <a:spLocks noChangeArrowheads="1"/>
          </p:cNvSpPr>
          <p:nvPr/>
        </p:nvSpPr>
        <p:spPr bwMode="auto">
          <a:xfrm>
            <a:off x="6574155" y="457692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6" name="TextBox 19"/>
          <p:cNvSpPr>
            <a:spLocks noChangeArrowheads="1"/>
          </p:cNvSpPr>
          <p:nvPr/>
        </p:nvSpPr>
        <p:spPr bwMode="auto">
          <a:xfrm>
            <a:off x="6574155" y="4546600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美式拧螺丝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+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插拔</a:t>
            </a:r>
            <a:endParaRPr lang="zh-CN" altLang="en-US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5" name="图片 34" descr="AMC96L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9376" y="1278228"/>
            <a:ext cx="2014502" cy="1876507"/>
          </a:xfrm>
          <a:prstGeom prst="rect">
            <a:avLst/>
          </a:prstGeom>
        </p:spPr>
      </p:pic>
      <p:sp>
        <p:nvSpPr>
          <p:cNvPr id="3" name="矩形 16"/>
          <p:cNvSpPr>
            <a:spLocks noChangeArrowheads="1"/>
          </p:cNvSpPr>
          <p:nvPr/>
        </p:nvSpPr>
        <p:spPr bwMode="auto">
          <a:xfrm>
            <a:off x="856615" y="337042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TextBox 19"/>
          <p:cNvSpPr>
            <a:spLocks noChangeArrowheads="1"/>
          </p:cNvSpPr>
          <p:nvPr/>
        </p:nvSpPr>
        <p:spPr bwMode="auto">
          <a:xfrm>
            <a:off x="856615" y="3370580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白底黑字，视角窄</a:t>
            </a:r>
            <a:endParaRPr lang="zh-CN" altLang="en-US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矩形 16"/>
          <p:cNvSpPr>
            <a:spLocks noChangeArrowheads="1"/>
          </p:cNvSpPr>
          <p:nvPr/>
        </p:nvSpPr>
        <p:spPr bwMode="auto">
          <a:xfrm>
            <a:off x="856615" y="3730466"/>
            <a:ext cx="1692275" cy="28301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TextBox 19"/>
          <p:cNvSpPr>
            <a:spLocks noChangeArrowheads="1"/>
          </p:cNvSpPr>
          <p:nvPr/>
        </p:nvSpPr>
        <p:spPr bwMode="auto">
          <a:xfrm>
            <a:off x="856615" y="3730625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1100" dirty="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0.5</a:t>
            </a:r>
            <a:r>
              <a:rPr lang="zh-CN" altLang="en-US" sz="1100" dirty="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级</a:t>
            </a:r>
            <a:endParaRPr lang="zh-CN" altLang="en-US" sz="1100" dirty="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16"/>
          <p:cNvSpPr>
            <a:spLocks noChangeArrowheads="1"/>
          </p:cNvSpPr>
          <p:nvPr/>
        </p:nvSpPr>
        <p:spPr bwMode="auto">
          <a:xfrm>
            <a:off x="856615" y="4119245"/>
            <a:ext cx="1692275" cy="26035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TextBox 19"/>
          <p:cNvSpPr>
            <a:spLocks noChangeArrowheads="1"/>
          </p:cNvSpPr>
          <p:nvPr/>
        </p:nvSpPr>
        <p:spPr bwMode="auto">
          <a:xfrm>
            <a:off x="856615" y="4119245"/>
            <a:ext cx="16922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AC/DC 85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265V</a:t>
            </a:r>
            <a:endParaRPr lang="en-US" altLang="zh-CN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矩形 16"/>
          <p:cNvSpPr>
            <a:spLocks noChangeArrowheads="1"/>
          </p:cNvSpPr>
          <p:nvPr/>
        </p:nvSpPr>
        <p:spPr bwMode="auto">
          <a:xfrm>
            <a:off x="856615" y="4562951"/>
            <a:ext cx="1692275" cy="227013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p>
            <a:pPr algn="l"/>
            <a:r>
              <a:rPr lang="zh-CN" altLang="en-US" b="1">
                <a:solidFill>
                  <a:srgbClr val="FFFF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插拔式端子</a:t>
            </a:r>
            <a:endParaRPr lang="zh-CN" altLang="en-US" b="1">
              <a:solidFill>
                <a:srgbClr val="FFFF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TextBox 13"/>
          <p:cNvSpPr>
            <a:spLocks noChangeArrowheads="1"/>
          </p:cNvSpPr>
          <p:nvPr/>
        </p:nvSpPr>
        <p:spPr bwMode="auto">
          <a:xfrm>
            <a:off x="388938" y="745966"/>
            <a:ext cx="244792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p>
            <a:pPr algn="r"/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AMC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(II)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方正正大黑简体" pitchFamily="2" charset="-122"/>
              </a:rPr>
              <a:t>系列数显表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sym typeface="方正正大黑简体" pitchFamily="2" charset="-122"/>
            </a:endParaRP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3402330" y="4116705"/>
            <a:ext cx="1692275" cy="4298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AC/DC 85</a:t>
            </a:r>
            <a:r>
              <a:rPr lang="zh-CN" altLang="en-US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～</a:t>
            </a:r>
            <a:r>
              <a:rPr lang="en-US" altLang="zh-CN" sz="1100">
                <a:solidFill>
                  <a:schemeClr val="bg1"/>
                </a:solidFill>
                <a:latin typeface="黑体" panose="02010609060101010101" charset="-122"/>
                <a:sym typeface="宋体" panose="02010600030101010101" pitchFamily="2" charset="-122"/>
              </a:rPr>
              <a:t>265V</a:t>
            </a:r>
            <a:endParaRPr lang="en-US" altLang="zh-CN" sz="1100">
              <a:solidFill>
                <a:schemeClr val="bg1"/>
              </a:solidFill>
              <a:latin typeface="黑体" panose="02010609060101010101" charset="-122"/>
              <a:sym typeface="宋体" panose="02010600030101010101" pitchFamily="2" charset="-122"/>
            </a:endParaRPr>
          </a:p>
          <a:p>
            <a:r>
              <a:rPr lang="zh-CN" altLang="en-US" sz="1100">
                <a:solidFill>
                  <a:srgbClr val="FFFF00"/>
                </a:solidFill>
                <a:latin typeface="黑体" panose="02010609060101010101" charset="-122"/>
                <a:sym typeface="宋体" panose="02010600030101010101" pitchFamily="2" charset="-122"/>
              </a:rPr>
              <a:t>不带辅助功能时</a:t>
            </a:r>
            <a:r>
              <a:rPr lang="en-US" altLang="zh-CN" sz="1100">
                <a:solidFill>
                  <a:srgbClr val="FFFF00"/>
                </a:solidFill>
                <a:latin typeface="黑体" panose="02010609060101010101" charset="-122"/>
                <a:sym typeface="宋体" panose="02010600030101010101" pitchFamily="2" charset="-122"/>
              </a:rPr>
              <a:t>AC 220V</a:t>
            </a:r>
            <a:endParaRPr lang="en-US" altLang="zh-CN" sz="1100">
              <a:solidFill>
                <a:srgbClr val="FFFF00"/>
              </a:solidFill>
              <a:latin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2913" t="2333" r="2881" b="3665"/>
          <a:stretch>
            <a:fillRect/>
          </a:stretch>
        </p:blipFill>
        <p:spPr>
          <a:xfrm>
            <a:off x="699135" y="1230630"/>
            <a:ext cx="2007870" cy="1924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295338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常见数显表售前问题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795651" y="1029945"/>
            <a:ext cx="3767556" cy="3769936"/>
          </a:xfrm>
          <a:prstGeom prst="ellipse">
            <a:avLst/>
          </a:prstGeom>
          <a:noFill/>
          <a:ln w="9">
            <a:solidFill>
              <a:srgbClr val="1848C0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3619533" y="1201306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619533" y="4188219"/>
            <a:ext cx="439112" cy="44030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147896" y="3495636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147896" y="1896269"/>
            <a:ext cx="44030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319256" y="2695952"/>
            <a:ext cx="439112" cy="437922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TextBox 19"/>
          <p:cNvSpPr>
            <a:spLocks noChangeArrowheads="1"/>
          </p:cNvSpPr>
          <p:nvPr/>
        </p:nvSpPr>
        <p:spPr bwMode="auto">
          <a:xfrm>
            <a:off x="4319270" y="1029970"/>
            <a:ext cx="3592830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数显表的辅助电源能否支持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DC220V?</a:t>
            </a:r>
            <a:endParaRPr lang="en-US" altLang="zh-CN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都可以满足</a:t>
            </a:r>
            <a:endParaRPr lang="zh-CN" altLang="en-US" sz="1575" dirty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4" name="TextBox 20"/>
          <p:cNvSpPr>
            <a:spLocks noChangeArrowheads="1"/>
          </p:cNvSpPr>
          <p:nvPr/>
        </p:nvSpPr>
        <p:spPr bwMode="auto">
          <a:xfrm>
            <a:off x="4697730" y="1818005"/>
            <a:ext cx="3771265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数显表的通讯能否支持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DL/T645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规约？</a:t>
            </a:r>
            <a:endParaRPr lang="zh-CN" altLang="en-US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</a:t>
            </a:r>
            <a:r>
              <a:rPr lang="en-US" altLang="zh-CN" sz="135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zh-CN" altLang="en-US" sz="1575" dirty="0">
                <a:solidFill>
                  <a:srgbClr val="FF0000"/>
                </a:solidFill>
                <a:sym typeface="微软雅黑" panose="020B0503020204020204" pitchFamily="34" charset="-122"/>
              </a:rPr>
              <a:t>数显表都支持DL/T645规约</a:t>
            </a:r>
            <a:endParaRPr lang="zh-CN" altLang="en-US" sz="1575" dirty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5" name="TextBox 21"/>
          <p:cNvSpPr>
            <a:spLocks noChangeArrowheads="1"/>
          </p:cNvSpPr>
          <p:nvPr/>
        </p:nvSpPr>
        <p:spPr bwMode="auto">
          <a:xfrm>
            <a:off x="4831080" y="2667635"/>
            <a:ext cx="3962400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电压表的最大输入信号是多少</a:t>
            </a:r>
            <a:r>
              <a:rPr lang="en-US" altLang="zh-CN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V</a:t>
            </a:r>
            <a:r>
              <a:rPr lang="zh-CN" altLang="en-US" sz="135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？</a:t>
            </a:r>
            <a:endParaRPr lang="zh-CN" altLang="en-US" sz="135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575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dirty="0">
                <a:solidFill>
                  <a:srgbClr val="FF0000"/>
                </a:solidFill>
              </a:rPr>
              <a:t>最大输入电压</a:t>
            </a:r>
            <a:r>
              <a:rPr lang="en-US" altLang="zh-CN" sz="1575" dirty="0">
                <a:solidFill>
                  <a:srgbClr val="FF0000"/>
                </a:solidFill>
              </a:rPr>
              <a:t>500V</a:t>
            </a:r>
            <a:r>
              <a:rPr lang="zh-CN" altLang="en-US" sz="1575" dirty="0">
                <a:solidFill>
                  <a:srgbClr val="FF0000"/>
                </a:solidFill>
              </a:rPr>
              <a:t>。</a:t>
            </a:r>
            <a:endParaRPr lang="zh-CN" altLang="en-US" sz="1575" dirty="0">
              <a:solidFill>
                <a:srgbClr val="FF0000"/>
              </a:solidFill>
            </a:endParaRPr>
          </a:p>
        </p:txBody>
      </p:sp>
      <p:sp>
        <p:nvSpPr>
          <p:cNvPr id="16" name="TextBox 22"/>
          <p:cNvSpPr>
            <a:spLocks noChangeArrowheads="1"/>
          </p:cNvSpPr>
          <p:nvPr/>
        </p:nvSpPr>
        <p:spPr bwMode="auto">
          <a:xfrm>
            <a:off x="4636987" y="3526576"/>
            <a:ext cx="2708452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数显表是否可以做两路报警？</a:t>
            </a:r>
            <a:endParaRPr lang="zh-CN" altLang="en-US" sz="135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zh-CN" altLang="en-US" sz="1575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可以，有特殊程序</a:t>
            </a:r>
            <a:endParaRPr lang="zh-CN" altLang="en-US" sz="1575" dirty="0" smtClean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7" name="TextBox 23"/>
          <p:cNvSpPr>
            <a:spLocks noChangeArrowheads="1"/>
          </p:cNvSpPr>
          <p:nvPr/>
        </p:nvSpPr>
        <p:spPr bwMode="auto">
          <a:xfrm>
            <a:off x="4268085" y="4233439"/>
            <a:ext cx="4101574" cy="54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数显表能否</a:t>
            </a:r>
            <a:r>
              <a:rPr lang="en-US" altLang="zh-CN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DC24V</a:t>
            </a:r>
            <a:r>
              <a:rPr lang="zh-CN" altLang="en-US" sz="135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供电？</a:t>
            </a:r>
            <a:endParaRPr lang="zh-CN" altLang="en-US" sz="135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------- </a:t>
            </a:r>
            <a:r>
              <a:rPr lang="en-US" altLang="zh-CN" sz="1575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DC24/48V</a:t>
            </a:r>
            <a:r>
              <a:rPr lang="zh-CN" altLang="en-US" sz="1575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都可以，辅助功能有限制</a:t>
            </a:r>
            <a:endParaRPr lang="zh-CN" altLang="en-US" sz="1575" dirty="0" smtClean="0">
              <a:solidFill>
                <a:srgbClr val="FF0000"/>
              </a:solidFill>
              <a:sym typeface="微软雅黑" panose="020B0503020204020204" pitchFamily="34" charset="-122"/>
            </a:endParaRP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713541" y="1234626"/>
            <a:ext cx="3337964" cy="33367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19" name="Oval 8"/>
          <p:cNvSpPr>
            <a:spLocks noChangeArrowheads="1"/>
          </p:cNvSpPr>
          <p:nvPr/>
        </p:nvSpPr>
        <p:spPr bwMode="auto">
          <a:xfrm>
            <a:off x="942022" y="1463107"/>
            <a:ext cx="2881002" cy="2879813"/>
          </a:xfrm>
          <a:prstGeom prst="ellipse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0" name="Oval 9"/>
          <p:cNvSpPr>
            <a:spLocks noChangeArrowheads="1"/>
          </p:cNvSpPr>
          <p:nvPr/>
        </p:nvSpPr>
        <p:spPr bwMode="auto">
          <a:xfrm>
            <a:off x="786130" y="3505156"/>
            <a:ext cx="813964" cy="813964"/>
          </a:xfrm>
          <a:prstGeom prst="ellipse">
            <a:avLst/>
          </a:prstGeom>
          <a:solidFill>
            <a:srgbClr val="054293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50" b="1"/>
          </a:p>
        </p:txBody>
      </p:sp>
      <p:sp>
        <p:nvSpPr>
          <p:cNvPr id="21" name="TextBox 18"/>
          <p:cNvSpPr>
            <a:spLocks noChangeArrowheads="1"/>
          </p:cNvSpPr>
          <p:nvPr/>
        </p:nvSpPr>
        <p:spPr bwMode="auto">
          <a:xfrm>
            <a:off x="902751" y="3643197"/>
            <a:ext cx="580723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售前问题</a:t>
            </a:r>
            <a:endParaRPr lang="zh-CN" altLang="en-US" sz="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46914E-6 L -0.17361 0.29043 " pathEditMode="relative" rAng="0" ptsTypes="AA">
                                      <p:cBhvr>
                                        <p:cTn id="49" dur="500" spd="-99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87654E-7 L -0.23142 0.15555 " pathEditMode="relative" rAng="0" ptsTypes="AA">
                                      <p:cBhvr>
                                        <p:cTn id="51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5679E-6 L -0.25 -4.5679E-6 " pathEditMode="relative" rAng="0" ptsTypes="AA">
                                      <p:cBhvr>
                                        <p:cTn id="53" dur="500" spd="-99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23142 -0.15555 " pathEditMode="relative" rAng="0" ptsTypes="AA">
                                      <p:cBhvr>
                                        <p:cTn id="55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97531E-6 L -0.17361 -0.29043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2" grpId="0" bldLvl="0" animBg="1" autoUpdateAnimBg="0"/>
      <p:bldP spid="12" grpId="1" bldLvl="0" animBg="1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nimBg="1" autoUpdateAnimBg="0"/>
      <p:bldP spid="19" grpId="0" bldLvl="0" animBg="1" autoUpdateAnimBg="0"/>
      <p:bldP spid="20" grpId="0" bldLvl="0" animBg="1" autoUpdateAnimBg="0"/>
      <p:bldP spid="2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563638"/>
            <a:ext cx="916572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10814" y="1923678"/>
            <a:ext cx="1441001" cy="1441002"/>
            <a:chOff x="3720555" y="1275606"/>
            <a:chExt cx="1441001" cy="1441002"/>
          </a:xfrm>
        </p:grpSpPr>
        <p:sp>
          <p:nvSpPr>
            <p:cNvPr id="4" name="椭圆 3"/>
            <p:cNvSpPr/>
            <p:nvPr/>
          </p:nvSpPr>
          <p:spPr>
            <a:xfrm>
              <a:off x="3720555" y="1275606"/>
              <a:ext cx="1441001" cy="1441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KSO_Shape"/>
            <p:cNvSpPr/>
            <p:nvPr/>
          </p:nvSpPr>
          <p:spPr bwMode="auto">
            <a:xfrm>
              <a:off x="4152603" y="1585350"/>
              <a:ext cx="608597" cy="770376"/>
            </a:xfrm>
            <a:custGeom>
              <a:avLst/>
              <a:gdLst>
                <a:gd name="T0" fmla="*/ 508479 w 1679575"/>
                <a:gd name="T1" fmla="*/ 933537 h 2125662"/>
                <a:gd name="T2" fmla="*/ 645344 w 1679575"/>
                <a:gd name="T3" fmla="*/ 1004349 h 2125662"/>
                <a:gd name="T4" fmla="*/ 637947 w 1679575"/>
                <a:gd name="T5" fmla="*/ 1045870 h 2125662"/>
                <a:gd name="T6" fmla="*/ 629410 w 1679575"/>
                <a:gd name="T7" fmla="*/ 1095637 h 2125662"/>
                <a:gd name="T8" fmla="*/ 645913 w 1679575"/>
                <a:gd name="T9" fmla="*/ 1148533 h 2125662"/>
                <a:gd name="T10" fmla="*/ 923628 w 1679575"/>
                <a:gd name="T11" fmla="*/ 1679766 h 2125662"/>
                <a:gd name="T12" fmla="*/ 886068 w 1679575"/>
                <a:gd name="T13" fmla="*/ 1137442 h 2125662"/>
                <a:gd name="T14" fmla="*/ 896597 w 1679575"/>
                <a:gd name="T15" fmla="*/ 1083408 h 2125662"/>
                <a:gd name="T16" fmla="*/ 885214 w 1679575"/>
                <a:gd name="T17" fmla="*/ 1039044 h 2125662"/>
                <a:gd name="T18" fmla="*/ 917083 w 1679575"/>
                <a:gd name="T19" fmla="*/ 999799 h 2125662"/>
                <a:gd name="T20" fmla="*/ 1048543 w 1679575"/>
                <a:gd name="T21" fmla="*/ 927280 h 2125662"/>
                <a:gd name="T22" fmla="*/ 1168905 w 1679575"/>
                <a:gd name="T23" fmla="*/ 933822 h 2125662"/>
                <a:gd name="T24" fmla="*/ 1257397 w 1679575"/>
                <a:gd name="T25" fmla="*/ 1021128 h 2125662"/>
                <a:gd name="T26" fmla="*/ 1333655 w 1679575"/>
                <a:gd name="T27" fmla="*/ 1118957 h 2125662"/>
                <a:gd name="T28" fmla="*/ 1397392 w 1679575"/>
                <a:gd name="T29" fmla="*/ 1227592 h 2125662"/>
                <a:gd name="T30" fmla="*/ 1446903 w 1679575"/>
                <a:gd name="T31" fmla="*/ 1349025 h 2125662"/>
                <a:gd name="T32" fmla="*/ 1482186 w 1679575"/>
                <a:gd name="T33" fmla="*/ 1483540 h 2125662"/>
                <a:gd name="T34" fmla="*/ 1501820 w 1679575"/>
                <a:gd name="T35" fmla="*/ 1632274 h 2125662"/>
                <a:gd name="T36" fmla="*/ 1439790 w 1679575"/>
                <a:gd name="T37" fmla="*/ 1742331 h 2125662"/>
                <a:gd name="T38" fmla="*/ 1242601 w 1679575"/>
                <a:gd name="T39" fmla="*/ 1826794 h 2125662"/>
                <a:gd name="T40" fmla="*/ 1035738 w 1679575"/>
                <a:gd name="T41" fmla="*/ 1881112 h 2125662"/>
                <a:gd name="T42" fmla="*/ 822331 w 1679575"/>
                <a:gd name="T43" fmla="*/ 1904432 h 2125662"/>
                <a:gd name="T44" fmla="*/ 596403 w 1679575"/>
                <a:gd name="T45" fmla="*/ 1894194 h 2125662"/>
                <a:gd name="T46" fmla="*/ 373036 w 1679575"/>
                <a:gd name="T47" fmla="*/ 1847838 h 2125662"/>
                <a:gd name="T48" fmla="*/ 159344 w 1679575"/>
                <a:gd name="T49" fmla="*/ 1766788 h 2125662"/>
                <a:gd name="T50" fmla="*/ 0 w 1679575"/>
                <a:gd name="T51" fmla="*/ 1676354 h 2125662"/>
                <a:gd name="T52" fmla="*/ 15365 w 1679575"/>
                <a:gd name="T53" fmla="*/ 1518519 h 2125662"/>
                <a:gd name="T54" fmla="*/ 47234 w 1679575"/>
                <a:gd name="T55" fmla="*/ 1376611 h 2125662"/>
                <a:gd name="T56" fmla="*/ 94468 w 1679575"/>
                <a:gd name="T57" fmla="*/ 1249206 h 2125662"/>
                <a:gd name="T58" fmla="*/ 155930 w 1679575"/>
                <a:gd name="T59" fmla="*/ 1135735 h 2125662"/>
                <a:gd name="T60" fmla="*/ 230765 w 1679575"/>
                <a:gd name="T61" fmla="*/ 1035348 h 2125662"/>
                <a:gd name="T62" fmla="*/ 317835 w 1679575"/>
                <a:gd name="T63" fmla="*/ 946334 h 2125662"/>
                <a:gd name="T64" fmla="*/ 427669 w 1679575"/>
                <a:gd name="T65" fmla="*/ 860449 h 2125662"/>
                <a:gd name="T66" fmla="*/ 831848 w 1679575"/>
                <a:gd name="T67" fmla="*/ 5125 h 2125662"/>
                <a:gd name="T68" fmla="*/ 927152 w 1679575"/>
                <a:gd name="T69" fmla="*/ 31035 h 2125662"/>
                <a:gd name="T70" fmla="*/ 1013353 w 1679575"/>
                <a:gd name="T71" fmla="*/ 76590 h 2125662"/>
                <a:gd name="T72" fmla="*/ 1087035 w 1679575"/>
                <a:gd name="T73" fmla="*/ 138945 h 2125662"/>
                <a:gd name="T74" fmla="*/ 1145356 w 1679575"/>
                <a:gd name="T75" fmla="*/ 215250 h 2125662"/>
                <a:gd name="T76" fmla="*/ 1186607 w 1679575"/>
                <a:gd name="T77" fmla="*/ 303514 h 2125662"/>
                <a:gd name="T78" fmla="*/ 1207944 w 1679575"/>
                <a:gd name="T79" fmla="*/ 401174 h 2125662"/>
                <a:gd name="T80" fmla="*/ 1205383 w 1679575"/>
                <a:gd name="T81" fmla="*/ 513924 h 2125662"/>
                <a:gd name="T82" fmla="*/ 1172382 w 1679575"/>
                <a:gd name="T83" fmla="*/ 626673 h 2125662"/>
                <a:gd name="T84" fmla="*/ 1112924 w 1679575"/>
                <a:gd name="T85" fmla="*/ 725187 h 2125662"/>
                <a:gd name="T86" fmla="*/ 1030706 w 1679575"/>
                <a:gd name="T87" fmla="*/ 804625 h 2125662"/>
                <a:gd name="T88" fmla="*/ 915204 w 1679575"/>
                <a:gd name="T89" fmla="*/ 867264 h 2125662"/>
                <a:gd name="T90" fmla="*/ 837253 w 1679575"/>
                <a:gd name="T91" fmla="*/ 887764 h 2125662"/>
                <a:gd name="T92" fmla="*/ 753044 w 1679575"/>
                <a:gd name="T93" fmla="*/ 893458 h 2125662"/>
                <a:gd name="T94" fmla="*/ 658879 w 1679575"/>
                <a:gd name="T95" fmla="*/ 881215 h 2125662"/>
                <a:gd name="T96" fmla="*/ 572394 w 1679575"/>
                <a:gd name="T97" fmla="*/ 850180 h 2125662"/>
                <a:gd name="T98" fmla="*/ 494728 w 1679575"/>
                <a:gd name="T99" fmla="*/ 802917 h 2125662"/>
                <a:gd name="T100" fmla="*/ 424459 w 1679575"/>
                <a:gd name="T101" fmla="*/ 736576 h 2125662"/>
                <a:gd name="T102" fmla="*/ 366992 w 1679575"/>
                <a:gd name="T103" fmla="*/ 651159 h 2125662"/>
                <a:gd name="T104" fmla="*/ 330578 w 1679575"/>
                <a:gd name="T105" fmla="*/ 553500 h 2125662"/>
                <a:gd name="T106" fmla="*/ 317206 w 1679575"/>
                <a:gd name="T107" fmla="*/ 446729 h 2125662"/>
                <a:gd name="T108" fmla="*/ 328586 w 1679575"/>
                <a:gd name="T109" fmla="*/ 345653 h 2125662"/>
                <a:gd name="T110" fmla="*/ 361587 w 1679575"/>
                <a:gd name="T111" fmla="*/ 253403 h 2125662"/>
                <a:gd name="T112" fmla="*/ 412795 w 1679575"/>
                <a:gd name="T113" fmla="*/ 171118 h 2125662"/>
                <a:gd name="T114" fmla="*/ 479934 w 1679575"/>
                <a:gd name="T115" fmla="*/ 101931 h 2125662"/>
                <a:gd name="T116" fmla="*/ 560729 w 1679575"/>
                <a:gd name="T117" fmla="*/ 48972 h 2125662"/>
                <a:gd name="T118" fmla="*/ 652620 w 1679575"/>
                <a:gd name="T119" fmla="*/ 13952 h 2125662"/>
                <a:gd name="T120" fmla="*/ 752191 w 1679575"/>
                <a:gd name="T121" fmla="*/ 0 h 212566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79575" h="2125662">
                  <a:moveTo>
                    <a:pt x="481421" y="957262"/>
                  </a:moveTo>
                  <a:lnTo>
                    <a:pt x="484914" y="961070"/>
                  </a:lnTo>
                  <a:lnTo>
                    <a:pt x="490948" y="968686"/>
                  </a:lnTo>
                  <a:lnTo>
                    <a:pt x="497299" y="975667"/>
                  </a:lnTo>
                  <a:lnTo>
                    <a:pt x="510319" y="990264"/>
                  </a:lnTo>
                  <a:lnTo>
                    <a:pt x="523657" y="1003909"/>
                  </a:lnTo>
                  <a:lnTo>
                    <a:pt x="537947" y="1017237"/>
                  </a:lnTo>
                  <a:lnTo>
                    <a:pt x="552237" y="1029613"/>
                  </a:lnTo>
                  <a:lnTo>
                    <a:pt x="567480" y="1041671"/>
                  </a:lnTo>
                  <a:lnTo>
                    <a:pt x="583040" y="1053095"/>
                  </a:lnTo>
                  <a:lnTo>
                    <a:pt x="598601" y="1063884"/>
                  </a:lnTo>
                  <a:lnTo>
                    <a:pt x="615114" y="1074039"/>
                  </a:lnTo>
                  <a:lnTo>
                    <a:pt x="631627" y="1083558"/>
                  </a:lnTo>
                  <a:lnTo>
                    <a:pt x="649093" y="1092126"/>
                  </a:lnTo>
                  <a:lnTo>
                    <a:pt x="666241" y="1100377"/>
                  </a:lnTo>
                  <a:lnTo>
                    <a:pt x="684025" y="1107993"/>
                  </a:lnTo>
                  <a:lnTo>
                    <a:pt x="701808" y="1114657"/>
                  </a:lnTo>
                  <a:lnTo>
                    <a:pt x="720226" y="1120686"/>
                  </a:lnTo>
                  <a:lnTo>
                    <a:pt x="738645" y="1125763"/>
                  </a:lnTo>
                  <a:lnTo>
                    <a:pt x="734517" y="1130840"/>
                  </a:lnTo>
                  <a:lnTo>
                    <a:pt x="730706" y="1135283"/>
                  </a:lnTo>
                  <a:lnTo>
                    <a:pt x="727213" y="1140043"/>
                  </a:lnTo>
                  <a:lnTo>
                    <a:pt x="723402" y="1145437"/>
                  </a:lnTo>
                  <a:lnTo>
                    <a:pt x="720544" y="1150515"/>
                  </a:lnTo>
                  <a:lnTo>
                    <a:pt x="717368" y="1155909"/>
                  </a:lnTo>
                  <a:lnTo>
                    <a:pt x="714510" y="1161304"/>
                  </a:lnTo>
                  <a:lnTo>
                    <a:pt x="711970" y="1167016"/>
                  </a:lnTo>
                  <a:lnTo>
                    <a:pt x="710064" y="1172410"/>
                  </a:lnTo>
                  <a:lnTo>
                    <a:pt x="708159" y="1178439"/>
                  </a:lnTo>
                  <a:lnTo>
                    <a:pt x="706254" y="1184151"/>
                  </a:lnTo>
                  <a:lnTo>
                    <a:pt x="704983" y="1190498"/>
                  </a:lnTo>
                  <a:lnTo>
                    <a:pt x="704031" y="1196210"/>
                  </a:lnTo>
                  <a:lnTo>
                    <a:pt x="702761" y="1202556"/>
                  </a:lnTo>
                  <a:lnTo>
                    <a:pt x="702443" y="1208903"/>
                  </a:lnTo>
                  <a:lnTo>
                    <a:pt x="702125" y="1215249"/>
                  </a:lnTo>
                  <a:lnTo>
                    <a:pt x="702443" y="1222548"/>
                  </a:lnTo>
                  <a:lnTo>
                    <a:pt x="703078" y="1229529"/>
                  </a:lnTo>
                  <a:lnTo>
                    <a:pt x="704348" y="1236510"/>
                  </a:lnTo>
                  <a:lnTo>
                    <a:pt x="705619" y="1243174"/>
                  </a:lnTo>
                  <a:lnTo>
                    <a:pt x="707206" y="1249838"/>
                  </a:lnTo>
                  <a:lnTo>
                    <a:pt x="709112" y="1256819"/>
                  </a:lnTo>
                  <a:lnTo>
                    <a:pt x="711652" y="1263166"/>
                  </a:lnTo>
                  <a:lnTo>
                    <a:pt x="714193" y="1269512"/>
                  </a:lnTo>
                  <a:lnTo>
                    <a:pt x="717686" y="1275542"/>
                  </a:lnTo>
                  <a:lnTo>
                    <a:pt x="720861" y="1281571"/>
                  </a:lnTo>
                  <a:lnTo>
                    <a:pt x="724355" y="1287283"/>
                  </a:lnTo>
                  <a:lnTo>
                    <a:pt x="728483" y="1292995"/>
                  </a:lnTo>
                  <a:lnTo>
                    <a:pt x="732611" y="1298389"/>
                  </a:lnTo>
                  <a:lnTo>
                    <a:pt x="737057" y="1303784"/>
                  </a:lnTo>
                  <a:lnTo>
                    <a:pt x="742138" y="1308861"/>
                  </a:lnTo>
                  <a:lnTo>
                    <a:pt x="746901" y="1313304"/>
                  </a:lnTo>
                  <a:lnTo>
                    <a:pt x="672275" y="1874339"/>
                  </a:lnTo>
                  <a:lnTo>
                    <a:pt x="854237" y="2050773"/>
                  </a:lnTo>
                  <a:lnTo>
                    <a:pt x="1030800" y="1874339"/>
                  </a:lnTo>
                  <a:lnTo>
                    <a:pt x="956173" y="1313304"/>
                  </a:lnTo>
                  <a:lnTo>
                    <a:pt x="961572" y="1308544"/>
                  </a:lnTo>
                  <a:lnTo>
                    <a:pt x="966018" y="1303466"/>
                  </a:lnTo>
                  <a:lnTo>
                    <a:pt x="970781" y="1298072"/>
                  </a:lnTo>
                  <a:lnTo>
                    <a:pt x="974910" y="1292995"/>
                  </a:lnTo>
                  <a:lnTo>
                    <a:pt x="978720" y="1286965"/>
                  </a:lnTo>
                  <a:lnTo>
                    <a:pt x="982531" y="1281571"/>
                  </a:lnTo>
                  <a:lnTo>
                    <a:pt x="986024" y="1275224"/>
                  </a:lnTo>
                  <a:lnTo>
                    <a:pt x="988882" y="1269195"/>
                  </a:lnTo>
                  <a:lnTo>
                    <a:pt x="991423" y="1262849"/>
                  </a:lnTo>
                  <a:lnTo>
                    <a:pt x="994281" y="1256502"/>
                  </a:lnTo>
                  <a:lnTo>
                    <a:pt x="996186" y="1249838"/>
                  </a:lnTo>
                  <a:lnTo>
                    <a:pt x="997774" y="1243174"/>
                  </a:lnTo>
                  <a:lnTo>
                    <a:pt x="999044" y="1236510"/>
                  </a:lnTo>
                  <a:lnTo>
                    <a:pt x="999997" y="1229212"/>
                  </a:lnTo>
                  <a:lnTo>
                    <a:pt x="1000632" y="1222548"/>
                  </a:lnTo>
                  <a:lnTo>
                    <a:pt x="1000632" y="1215249"/>
                  </a:lnTo>
                  <a:lnTo>
                    <a:pt x="1000632" y="1208903"/>
                  </a:lnTo>
                  <a:lnTo>
                    <a:pt x="1000314" y="1203191"/>
                  </a:lnTo>
                  <a:lnTo>
                    <a:pt x="999679" y="1197479"/>
                  </a:lnTo>
                  <a:lnTo>
                    <a:pt x="998727" y="1191767"/>
                  </a:lnTo>
                  <a:lnTo>
                    <a:pt x="997456" y="1186055"/>
                  </a:lnTo>
                  <a:lnTo>
                    <a:pt x="996186" y="1180661"/>
                  </a:lnTo>
                  <a:lnTo>
                    <a:pt x="994598" y="1175266"/>
                  </a:lnTo>
                  <a:lnTo>
                    <a:pt x="992375" y="1169872"/>
                  </a:lnTo>
                  <a:lnTo>
                    <a:pt x="990152" y="1164794"/>
                  </a:lnTo>
                  <a:lnTo>
                    <a:pt x="987929" y="1159400"/>
                  </a:lnTo>
                  <a:lnTo>
                    <a:pt x="985389" y="1154640"/>
                  </a:lnTo>
                  <a:lnTo>
                    <a:pt x="982849" y="1149563"/>
                  </a:lnTo>
                  <a:lnTo>
                    <a:pt x="979355" y="1144803"/>
                  </a:lnTo>
                  <a:lnTo>
                    <a:pt x="976497" y="1139725"/>
                  </a:lnTo>
                  <a:lnTo>
                    <a:pt x="973004" y="1135283"/>
                  </a:lnTo>
                  <a:lnTo>
                    <a:pt x="969829" y="1130840"/>
                  </a:lnTo>
                  <a:lnTo>
                    <a:pt x="987612" y="1126398"/>
                  </a:lnTo>
                  <a:lnTo>
                    <a:pt x="1005713" y="1121320"/>
                  </a:lnTo>
                  <a:lnTo>
                    <a:pt x="1023496" y="1115609"/>
                  </a:lnTo>
                  <a:lnTo>
                    <a:pt x="1041280" y="1109262"/>
                  </a:lnTo>
                  <a:lnTo>
                    <a:pt x="1058428" y="1101963"/>
                  </a:lnTo>
                  <a:lnTo>
                    <a:pt x="1075576" y="1094665"/>
                  </a:lnTo>
                  <a:lnTo>
                    <a:pt x="1092089" y="1086097"/>
                  </a:lnTo>
                  <a:lnTo>
                    <a:pt x="1108602" y="1076895"/>
                  </a:lnTo>
                  <a:lnTo>
                    <a:pt x="1124480" y="1067375"/>
                  </a:lnTo>
                  <a:lnTo>
                    <a:pt x="1140041" y="1056903"/>
                  </a:lnTo>
                  <a:lnTo>
                    <a:pt x="1155601" y="1046114"/>
                  </a:lnTo>
                  <a:lnTo>
                    <a:pt x="1170209" y="1034690"/>
                  </a:lnTo>
                  <a:lnTo>
                    <a:pt x="1184817" y="1022632"/>
                  </a:lnTo>
                  <a:lnTo>
                    <a:pt x="1198472" y="1009938"/>
                  </a:lnTo>
                  <a:lnTo>
                    <a:pt x="1211809" y="996928"/>
                  </a:lnTo>
                  <a:lnTo>
                    <a:pt x="1225147" y="983283"/>
                  </a:lnTo>
                  <a:lnTo>
                    <a:pt x="1228640" y="979792"/>
                  </a:lnTo>
                  <a:lnTo>
                    <a:pt x="1232451" y="982966"/>
                  </a:lnTo>
                  <a:lnTo>
                    <a:pt x="1257220" y="1002005"/>
                  </a:lnTo>
                  <a:lnTo>
                    <a:pt x="1281037" y="1021680"/>
                  </a:lnTo>
                  <a:lnTo>
                    <a:pt x="1304537" y="1041989"/>
                  </a:lnTo>
                  <a:lnTo>
                    <a:pt x="1316604" y="1052143"/>
                  </a:lnTo>
                  <a:lnTo>
                    <a:pt x="1327719" y="1062615"/>
                  </a:lnTo>
                  <a:lnTo>
                    <a:pt x="1338833" y="1073404"/>
                  </a:lnTo>
                  <a:lnTo>
                    <a:pt x="1349948" y="1084193"/>
                  </a:lnTo>
                  <a:lnTo>
                    <a:pt x="1361062" y="1094982"/>
                  </a:lnTo>
                  <a:lnTo>
                    <a:pt x="1371860" y="1105771"/>
                  </a:lnTo>
                  <a:lnTo>
                    <a:pt x="1382339" y="1116561"/>
                  </a:lnTo>
                  <a:lnTo>
                    <a:pt x="1392818" y="1127984"/>
                  </a:lnTo>
                  <a:lnTo>
                    <a:pt x="1403298" y="1139408"/>
                  </a:lnTo>
                  <a:lnTo>
                    <a:pt x="1413460" y="1150832"/>
                  </a:lnTo>
                  <a:lnTo>
                    <a:pt x="1423304" y="1162573"/>
                  </a:lnTo>
                  <a:lnTo>
                    <a:pt x="1433149" y="1174314"/>
                  </a:lnTo>
                  <a:lnTo>
                    <a:pt x="1442675" y="1186373"/>
                  </a:lnTo>
                  <a:lnTo>
                    <a:pt x="1452202" y="1198748"/>
                  </a:lnTo>
                  <a:lnTo>
                    <a:pt x="1461411" y="1210807"/>
                  </a:lnTo>
                  <a:lnTo>
                    <a:pt x="1470621" y="1223183"/>
                  </a:lnTo>
                  <a:lnTo>
                    <a:pt x="1479830" y="1235876"/>
                  </a:lnTo>
                  <a:lnTo>
                    <a:pt x="1488404" y="1248569"/>
                  </a:lnTo>
                  <a:lnTo>
                    <a:pt x="1496978" y="1261262"/>
                  </a:lnTo>
                  <a:lnTo>
                    <a:pt x="1505552" y="1274272"/>
                  </a:lnTo>
                  <a:lnTo>
                    <a:pt x="1513809" y="1287600"/>
                  </a:lnTo>
                  <a:lnTo>
                    <a:pt x="1521748" y="1300611"/>
                  </a:lnTo>
                  <a:lnTo>
                    <a:pt x="1529687" y="1314573"/>
                  </a:lnTo>
                  <a:lnTo>
                    <a:pt x="1537308" y="1328218"/>
                  </a:lnTo>
                  <a:lnTo>
                    <a:pt x="1544930" y="1341863"/>
                  </a:lnTo>
                  <a:lnTo>
                    <a:pt x="1552234" y="1355826"/>
                  </a:lnTo>
                  <a:lnTo>
                    <a:pt x="1559537" y="1369788"/>
                  </a:lnTo>
                  <a:lnTo>
                    <a:pt x="1566206" y="1384385"/>
                  </a:lnTo>
                  <a:lnTo>
                    <a:pt x="1573193" y="1398982"/>
                  </a:lnTo>
                  <a:lnTo>
                    <a:pt x="1579544" y="1413579"/>
                  </a:lnTo>
                  <a:lnTo>
                    <a:pt x="1586213" y="1428176"/>
                  </a:lnTo>
                  <a:lnTo>
                    <a:pt x="1592246" y="1443725"/>
                  </a:lnTo>
                  <a:lnTo>
                    <a:pt x="1598280" y="1458640"/>
                  </a:lnTo>
                  <a:lnTo>
                    <a:pt x="1603996" y="1473871"/>
                  </a:lnTo>
                  <a:lnTo>
                    <a:pt x="1609712" y="1489738"/>
                  </a:lnTo>
                  <a:lnTo>
                    <a:pt x="1614793" y="1505287"/>
                  </a:lnTo>
                  <a:lnTo>
                    <a:pt x="1620191" y="1521153"/>
                  </a:lnTo>
                  <a:lnTo>
                    <a:pt x="1624955" y="1537337"/>
                  </a:lnTo>
                  <a:lnTo>
                    <a:pt x="1630036" y="1553521"/>
                  </a:lnTo>
                  <a:lnTo>
                    <a:pt x="1634482" y="1570339"/>
                  </a:lnTo>
                  <a:lnTo>
                    <a:pt x="1638610" y="1586840"/>
                  </a:lnTo>
                  <a:lnTo>
                    <a:pt x="1643056" y="1603976"/>
                  </a:lnTo>
                  <a:lnTo>
                    <a:pt x="1646867" y="1620794"/>
                  </a:lnTo>
                  <a:lnTo>
                    <a:pt x="1650677" y="1637930"/>
                  </a:lnTo>
                  <a:lnTo>
                    <a:pt x="1654170" y="1655383"/>
                  </a:lnTo>
                  <a:lnTo>
                    <a:pt x="1657664" y="1673153"/>
                  </a:lnTo>
                  <a:lnTo>
                    <a:pt x="1660522" y="1690923"/>
                  </a:lnTo>
                  <a:lnTo>
                    <a:pt x="1663697" y="1709011"/>
                  </a:lnTo>
                  <a:lnTo>
                    <a:pt x="1666238" y="1727099"/>
                  </a:lnTo>
                  <a:lnTo>
                    <a:pt x="1668461" y="1745821"/>
                  </a:lnTo>
                  <a:lnTo>
                    <a:pt x="1670684" y="1764226"/>
                  </a:lnTo>
                  <a:lnTo>
                    <a:pt x="1672589" y="1783266"/>
                  </a:lnTo>
                  <a:lnTo>
                    <a:pt x="1674177" y="1802305"/>
                  </a:lnTo>
                  <a:lnTo>
                    <a:pt x="1676082" y="1821345"/>
                  </a:lnTo>
                  <a:lnTo>
                    <a:pt x="1677352" y="1841019"/>
                  </a:lnTo>
                  <a:lnTo>
                    <a:pt x="1678305" y="1860694"/>
                  </a:lnTo>
                  <a:lnTo>
                    <a:pt x="1679258" y="1880368"/>
                  </a:lnTo>
                  <a:lnTo>
                    <a:pt x="1679575" y="1900677"/>
                  </a:lnTo>
                  <a:lnTo>
                    <a:pt x="1679575" y="1903850"/>
                  </a:lnTo>
                  <a:lnTo>
                    <a:pt x="1677035" y="1905437"/>
                  </a:lnTo>
                  <a:lnTo>
                    <a:pt x="1653853" y="1918765"/>
                  </a:lnTo>
                  <a:lnTo>
                    <a:pt x="1630353" y="1931775"/>
                  </a:lnTo>
                  <a:lnTo>
                    <a:pt x="1606854" y="1944151"/>
                  </a:lnTo>
                  <a:lnTo>
                    <a:pt x="1583037" y="1956209"/>
                  </a:lnTo>
                  <a:lnTo>
                    <a:pt x="1558902" y="1967950"/>
                  </a:lnTo>
                  <a:lnTo>
                    <a:pt x="1534768" y="1979374"/>
                  </a:lnTo>
                  <a:lnTo>
                    <a:pt x="1510316" y="1990163"/>
                  </a:lnTo>
                  <a:lnTo>
                    <a:pt x="1485864" y="2000635"/>
                  </a:lnTo>
                  <a:lnTo>
                    <a:pt x="1461411" y="2010790"/>
                  </a:lnTo>
                  <a:lnTo>
                    <a:pt x="1436642" y="2020627"/>
                  </a:lnTo>
                  <a:lnTo>
                    <a:pt x="1411872" y="2029512"/>
                  </a:lnTo>
                  <a:lnTo>
                    <a:pt x="1386785" y="2038397"/>
                  </a:lnTo>
                  <a:lnTo>
                    <a:pt x="1361380" y="2046965"/>
                  </a:lnTo>
                  <a:lnTo>
                    <a:pt x="1335975" y="2054581"/>
                  </a:lnTo>
                  <a:lnTo>
                    <a:pt x="1310570" y="2062514"/>
                  </a:lnTo>
                  <a:lnTo>
                    <a:pt x="1285166" y="2069495"/>
                  </a:lnTo>
                  <a:lnTo>
                    <a:pt x="1259443" y="2076159"/>
                  </a:lnTo>
                  <a:lnTo>
                    <a:pt x="1233403" y="2082506"/>
                  </a:lnTo>
                  <a:lnTo>
                    <a:pt x="1207681" y="2088535"/>
                  </a:lnTo>
                  <a:lnTo>
                    <a:pt x="1181959" y="2093929"/>
                  </a:lnTo>
                  <a:lnTo>
                    <a:pt x="1155919" y="2099007"/>
                  </a:lnTo>
                  <a:lnTo>
                    <a:pt x="1129561" y="2103767"/>
                  </a:lnTo>
                  <a:lnTo>
                    <a:pt x="1103204" y="2107892"/>
                  </a:lnTo>
                  <a:lnTo>
                    <a:pt x="1077164" y="2111382"/>
                  </a:lnTo>
                  <a:lnTo>
                    <a:pt x="1050806" y="2114873"/>
                  </a:lnTo>
                  <a:lnTo>
                    <a:pt x="1024131" y="2117729"/>
                  </a:lnTo>
                  <a:lnTo>
                    <a:pt x="997774" y="2119950"/>
                  </a:lnTo>
                  <a:lnTo>
                    <a:pt x="971099" y="2121854"/>
                  </a:lnTo>
                  <a:lnTo>
                    <a:pt x="944424" y="2123441"/>
                  </a:lnTo>
                  <a:lnTo>
                    <a:pt x="917749" y="2125028"/>
                  </a:lnTo>
                  <a:lnTo>
                    <a:pt x="891074" y="2125662"/>
                  </a:lnTo>
                  <a:lnTo>
                    <a:pt x="864399" y="2125662"/>
                  </a:lnTo>
                  <a:lnTo>
                    <a:pt x="835818" y="2125662"/>
                  </a:lnTo>
                  <a:lnTo>
                    <a:pt x="807238" y="2124710"/>
                  </a:lnTo>
                  <a:lnTo>
                    <a:pt x="778657" y="2123124"/>
                  </a:lnTo>
                  <a:lnTo>
                    <a:pt x="750395" y="2121537"/>
                  </a:lnTo>
                  <a:lnTo>
                    <a:pt x="722132" y="2119316"/>
                  </a:lnTo>
                  <a:lnTo>
                    <a:pt x="693869" y="2116777"/>
                  </a:lnTo>
                  <a:lnTo>
                    <a:pt x="665606" y="2113604"/>
                  </a:lnTo>
                  <a:lnTo>
                    <a:pt x="637661" y="2109478"/>
                  </a:lnTo>
                  <a:lnTo>
                    <a:pt x="609398" y="2105353"/>
                  </a:lnTo>
                  <a:lnTo>
                    <a:pt x="581453" y="2100593"/>
                  </a:lnTo>
                  <a:lnTo>
                    <a:pt x="553825" y="2095199"/>
                  </a:lnTo>
                  <a:lnTo>
                    <a:pt x="525880" y="2089487"/>
                  </a:lnTo>
                  <a:lnTo>
                    <a:pt x="498252" y="2083458"/>
                  </a:lnTo>
                  <a:lnTo>
                    <a:pt x="470624" y="2076476"/>
                  </a:lnTo>
                  <a:lnTo>
                    <a:pt x="443314" y="2069495"/>
                  </a:lnTo>
                  <a:lnTo>
                    <a:pt x="416321" y="2061879"/>
                  </a:lnTo>
                  <a:lnTo>
                    <a:pt x="389011" y="2053629"/>
                  </a:lnTo>
                  <a:lnTo>
                    <a:pt x="362019" y="2045378"/>
                  </a:lnTo>
                  <a:lnTo>
                    <a:pt x="335343" y="2036176"/>
                  </a:lnTo>
                  <a:lnTo>
                    <a:pt x="308668" y="2026656"/>
                  </a:lnTo>
                  <a:lnTo>
                    <a:pt x="282311" y="2016502"/>
                  </a:lnTo>
                  <a:lnTo>
                    <a:pt x="255953" y="2006030"/>
                  </a:lnTo>
                  <a:lnTo>
                    <a:pt x="229913" y="1994923"/>
                  </a:lnTo>
                  <a:lnTo>
                    <a:pt x="203556" y="1983499"/>
                  </a:lnTo>
                  <a:lnTo>
                    <a:pt x="177833" y="1971441"/>
                  </a:lnTo>
                  <a:lnTo>
                    <a:pt x="152429" y="1959065"/>
                  </a:lnTo>
                  <a:lnTo>
                    <a:pt x="127024" y="1946372"/>
                  </a:lnTo>
                  <a:lnTo>
                    <a:pt x="101619" y="1933044"/>
                  </a:lnTo>
                  <a:lnTo>
                    <a:pt x="76532" y="1919399"/>
                  </a:lnTo>
                  <a:lnTo>
                    <a:pt x="51762" y="1905437"/>
                  </a:lnTo>
                  <a:lnTo>
                    <a:pt x="27310" y="1890523"/>
                  </a:lnTo>
                  <a:lnTo>
                    <a:pt x="2858" y="1875291"/>
                  </a:lnTo>
                  <a:lnTo>
                    <a:pt x="0" y="1888301"/>
                  </a:lnTo>
                  <a:lnTo>
                    <a:pt x="0" y="1870531"/>
                  </a:lnTo>
                  <a:lnTo>
                    <a:pt x="952" y="1850222"/>
                  </a:lnTo>
                  <a:lnTo>
                    <a:pt x="2223" y="1829913"/>
                  </a:lnTo>
                  <a:lnTo>
                    <a:pt x="3493" y="1809604"/>
                  </a:lnTo>
                  <a:lnTo>
                    <a:pt x="5398" y="1790247"/>
                  </a:lnTo>
                  <a:lnTo>
                    <a:pt x="6986" y="1770573"/>
                  </a:lnTo>
                  <a:lnTo>
                    <a:pt x="9209" y="1750898"/>
                  </a:lnTo>
                  <a:lnTo>
                    <a:pt x="11749" y="1732176"/>
                  </a:lnTo>
                  <a:lnTo>
                    <a:pt x="14290" y="1713136"/>
                  </a:lnTo>
                  <a:lnTo>
                    <a:pt x="17148" y="1694414"/>
                  </a:lnTo>
                  <a:lnTo>
                    <a:pt x="20006" y="1676009"/>
                  </a:lnTo>
                  <a:lnTo>
                    <a:pt x="23499" y="1657604"/>
                  </a:lnTo>
                  <a:lnTo>
                    <a:pt x="26992" y="1639834"/>
                  </a:lnTo>
                  <a:lnTo>
                    <a:pt x="30486" y="1621746"/>
                  </a:lnTo>
                  <a:lnTo>
                    <a:pt x="34931" y="1604293"/>
                  </a:lnTo>
                  <a:lnTo>
                    <a:pt x="38742" y="1586840"/>
                  </a:lnTo>
                  <a:lnTo>
                    <a:pt x="43188" y="1569704"/>
                  </a:lnTo>
                  <a:lnTo>
                    <a:pt x="47951" y="1552569"/>
                  </a:lnTo>
                  <a:lnTo>
                    <a:pt x="52715" y="1536068"/>
                  </a:lnTo>
                  <a:lnTo>
                    <a:pt x="57796" y="1519249"/>
                  </a:lnTo>
                  <a:lnTo>
                    <a:pt x="62877" y="1503066"/>
                  </a:lnTo>
                  <a:lnTo>
                    <a:pt x="68593" y="1486564"/>
                  </a:lnTo>
                  <a:lnTo>
                    <a:pt x="73991" y="1470698"/>
                  </a:lnTo>
                  <a:lnTo>
                    <a:pt x="80025" y="1455149"/>
                  </a:lnTo>
                  <a:lnTo>
                    <a:pt x="86059" y="1439283"/>
                  </a:lnTo>
                  <a:lnTo>
                    <a:pt x="92410" y="1424051"/>
                  </a:lnTo>
                  <a:lnTo>
                    <a:pt x="98761" y="1409137"/>
                  </a:lnTo>
                  <a:lnTo>
                    <a:pt x="105430" y="1393905"/>
                  </a:lnTo>
                  <a:lnTo>
                    <a:pt x="112098" y="1378990"/>
                  </a:lnTo>
                  <a:lnTo>
                    <a:pt x="119402" y="1364393"/>
                  </a:lnTo>
                  <a:lnTo>
                    <a:pt x="126706" y="1350114"/>
                  </a:lnTo>
                  <a:lnTo>
                    <a:pt x="134010" y="1335834"/>
                  </a:lnTo>
                  <a:lnTo>
                    <a:pt x="141632" y="1321871"/>
                  </a:lnTo>
                  <a:lnTo>
                    <a:pt x="149571" y="1307909"/>
                  </a:lnTo>
                  <a:lnTo>
                    <a:pt x="157510" y="1294264"/>
                  </a:lnTo>
                  <a:lnTo>
                    <a:pt x="165766" y="1280936"/>
                  </a:lnTo>
                  <a:lnTo>
                    <a:pt x="174023" y="1267291"/>
                  </a:lnTo>
                  <a:lnTo>
                    <a:pt x="182597" y="1253963"/>
                  </a:lnTo>
                  <a:lnTo>
                    <a:pt x="191171" y="1241270"/>
                  </a:lnTo>
                  <a:lnTo>
                    <a:pt x="200380" y="1228260"/>
                  </a:lnTo>
                  <a:lnTo>
                    <a:pt x="209589" y="1215884"/>
                  </a:lnTo>
                  <a:lnTo>
                    <a:pt x="218799" y="1203191"/>
                  </a:lnTo>
                  <a:lnTo>
                    <a:pt x="228008" y="1191133"/>
                  </a:lnTo>
                  <a:lnTo>
                    <a:pt x="237852" y="1178757"/>
                  </a:lnTo>
                  <a:lnTo>
                    <a:pt x="247697" y="1167016"/>
                  </a:lnTo>
                  <a:lnTo>
                    <a:pt x="257541" y="1155275"/>
                  </a:lnTo>
                  <a:lnTo>
                    <a:pt x="267703" y="1143533"/>
                  </a:lnTo>
                  <a:lnTo>
                    <a:pt x="278182" y="1132110"/>
                  </a:lnTo>
                  <a:lnTo>
                    <a:pt x="288662" y="1120686"/>
                  </a:lnTo>
                  <a:lnTo>
                    <a:pt x="298824" y="1109579"/>
                  </a:lnTo>
                  <a:lnTo>
                    <a:pt x="309938" y="1098473"/>
                  </a:lnTo>
                  <a:lnTo>
                    <a:pt x="320735" y="1087684"/>
                  </a:lnTo>
                  <a:lnTo>
                    <a:pt x="331850" y="1076895"/>
                  </a:lnTo>
                  <a:lnTo>
                    <a:pt x="343282" y="1066423"/>
                  </a:lnTo>
                  <a:lnTo>
                    <a:pt x="354715" y="1055951"/>
                  </a:lnTo>
                  <a:lnTo>
                    <a:pt x="366147" y="1045797"/>
                  </a:lnTo>
                  <a:lnTo>
                    <a:pt x="377897" y="1035642"/>
                  </a:lnTo>
                  <a:lnTo>
                    <a:pt x="389964" y="1025805"/>
                  </a:lnTo>
                  <a:lnTo>
                    <a:pt x="401714" y="1015968"/>
                  </a:lnTo>
                  <a:lnTo>
                    <a:pt x="414099" y="1006448"/>
                  </a:lnTo>
                  <a:lnTo>
                    <a:pt x="426801" y="996928"/>
                  </a:lnTo>
                  <a:lnTo>
                    <a:pt x="439186" y="987408"/>
                  </a:lnTo>
                  <a:lnTo>
                    <a:pt x="451571" y="977888"/>
                  </a:lnTo>
                  <a:lnTo>
                    <a:pt x="477293" y="960118"/>
                  </a:lnTo>
                  <a:lnTo>
                    <a:pt x="481421" y="957262"/>
                  </a:lnTo>
                  <a:close/>
                  <a:moveTo>
                    <a:pt x="839471" y="0"/>
                  </a:moveTo>
                  <a:lnTo>
                    <a:pt x="852171" y="0"/>
                  </a:lnTo>
                  <a:lnTo>
                    <a:pt x="865506" y="0"/>
                  </a:lnTo>
                  <a:lnTo>
                    <a:pt x="878206" y="636"/>
                  </a:lnTo>
                  <a:lnTo>
                    <a:pt x="890906" y="1271"/>
                  </a:lnTo>
                  <a:lnTo>
                    <a:pt x="903288" y="2542"/>
                  </a:lnTo>
                  <a:lnTo>
                    <a:pt x="915988" y="3813"/>
                  </a:lnTo>
                  <a:lnTo>
                    <a:pt x="928371" y="5719"/>
                  </a:lnTo>
                  <a:lnTo>
                    <a:pt x="940436" y="7943"/>
                  </a:lnTo>
                  <a:lnTo>
                    <a:pt x="952818" y="10167"/>
                  </a:lnTo>
                  <a:lnTo>
                    <a:pt x="964883" y="12708"/>
                  </a:lnTo>
                  <a:lnTo>
                    <a:pt x="976631" y="15568"/>
                  </a:lnTo>
                  <a:lnTo>
                    <a:pt x="988696" y="19062"/>
                  </a:lnTo>
                  <a:lnTo>
                    <a:pt x="1000443" y="22239"/>
                  </a:lnTo>
                  <a:lnTo>
                    <a:pt x="1011873" y="26052"/>
                  </a:lnTo>
                  <a:lnTo>
                    <a:pt x="1023621" y="30182"/>
                  </a:lnTo>
                  <a:lnTo>
                    <a:pt x="1034733" y="34630"/>
                  </a:lnTo>
                  <a:lnTo>
                    <a:pt x="1046163" y="39395"/>
                  </a:lnTo>
                  <a:lnTo>
                    <a:pt x="1057276" y="44161"/>
                  </a:lnTo>
                  <a:lnTo>
                    <a:pt x="1068388" y="48926"/>
                  </a:lnTo>
                  <a:lnTo>
                    <a:pt x="1079183" y="54645"/>
                  </a:lnTo>
                  <a:lnTo>
                    <a:pt x="1089661" y="60046"/>
                  </a:lnTo>
                  <a:lnTo>
                    <a:pt x="1100456" y="66082"/>
                  </a:lnTo>
                  <a:lnTo>
                    <a:pt x="1110616" y="72119"/>
                  </a:lnTo>
                  <a:lnTo>
                    <a:pt x="1120776" y="78790"/>
                  </a:lnTo>
                  <a:lnTo>
                    <a:pt x="1130936" y="85462"/>
                  </a:lnTo>
                  <a:lnTo>
                    <a:pt x="1140461" y="92134"/>
                  </a:lnTo>
                  <a:lnTo>
                    <a:pt x="1150303" y="99123"/>
                  </a:lnTo>
                  <a:lnTo>
                    <a:pt x="1159828" y="106430"/>
                  </a:lnTo>
                  <a:lnTo>
                    <a:pt x="1169353" y="114055"/>
                  </a:lnTo>
                  <a:lnTo>
                    <a:pt x="1178561" y="121680"/>
                  </a:lnTo>
                  <a:lnTo>
                    <a:pt x="1187133" y="129623"/>
                  </a:lnTo>
                  <a:lnTo>
                    <a:pt x="1196023" y="137883"/>
                  </a:lnTo>
                  <a:lnTo>
                    <a:pt x="1204596" y="146143"/>
                  </a:lnTo>
                  <a:lnTo>
                    <a:pt x="1213168" y="155039"/>
                  </a:lnTo>
                  <a:lnTo>
                    <a:pt x="1221106" y="163299"/>
                  </a:lnTo>
                  <a:lnTo>
                    <a:pt x="1229043" y="172513"/>
                  </a:lnTo>
                  <a:lnTo>
                    <a:pt x="1236981" y="181726"/>
                  </a:lnTo>
                  <a:lnTo>
                    <a:pt x="1244283" y="190939"/>
                  </a:lnTo>
                  <a:lnTo>
                    <a:pt x="1251586" y="200153"/>
                  </a:lnTo>
                  <a:lnTo>
                    <a:pt x="1258888" y="210001"/>
                  </a:lnTo>
                  <a:lnTo>
                    <a:pt x="1265556" y="219850"/>
                  </a:lnTo>
                  <a:lnTo>
                    <a:pt x="1272223" y="230017"/>
                  </a:lnTo>
                  <a:lnTo>
                    <a:pt x="1278256" y="240183"/>
                  </a:lnTo>
                  <a:lnTo>
                    <a:pt x="1284606" y="250667"/>
                  </a:lnTo>
                  <a:lnTo>
                    <a:pt x="1290321" y="261151"/>
                  </a:lnTo>
                  <a:lnTo>
                    <a:pt x="1296353" y="271953"/>
                  </a:lnTo>
                  <a:lnTo>
                    <a:pt x="1301433" y="282755"/>
                  </a:lnTo>
                  <a:lnTo>
                    <a:pt x="1306831" y="293239"/>
                  </a:lnTo>
                  <a:lnTo>
                    <a:pt x="1311593" y="304359"/>
                  </a:lnTo>
                  <a:lnTo>
                    <a:pt x="1316356" y="315796"/>
                  </a:lnTo>
                  <a:lnTo>
                    <a:pt x="1320483" y="327234"/>
                  </a:lnTo>
                  <a:lnTo>
                    <a:pt x="1324293" y="338671"/>
                  </a:lnTo>
                  <a:lnTo>
                    <a:pt x="1328421" y="350426"/>
                  </a:lnTo>
                  <a:lnTo>
                    <a:pt x="1331913" y="362181"/>
                  </a:lnTo>
                  <a:lnTo>
                    <a:pt x="1335088" y="373936"/>
                  </a:lnTo>
                  <a:lnTo>
                    <a:pt x="1337946" y="386009"/>
                  </a:lnTo>
                  <a:lnTo>
                    <a:pt x="1340803" y="398081"/>
                  </a:lnTo>
                  <a:lnTo>
                    <a:pt x="1343026" y="410472"/>
                  </a:lnTo>
                  <a:lnTo>
                    <a:pt x="1344931" y="422862"/>
                  </a:lnTo>
                  <a:lnTo>
                    <a:pt x="1346518" y="435252"/>
                  </a:lnTo>
                  <a:lnTo>
                    <a:pt x="1348106" y="447643"/>
                  </a:lnTo>
                  <a:lnTo>
                    <a:pt x="1349058" y="460033"/>
                  </a:lnTo>
                  <a:lnTo>
                    <a:pt x="1350011" y="472741"/>
                  </a:lnTo>
                  <a:lnTo>
                    <a:pt x="1350646" y="485449"/>
                  </a:lnTo>
                  <a:lnTo>
                    <a:pt x="1350963" y="498475"/>
                  </a:lnTo>
                  <a:lnTo>
                    <a:pt x="1350646" y="513407"/>
                  </a:lnTo>
                  <a:lnTo>
                    <a:pt x="1349693" y="528975"/>
                  </a:lnTo>
                  <a:lnTo>
                    <a:pt x="1348423" y="543907"/>
                  </a:lnTo>
                  <a:lnTo>
                    <a:pt x="1347153" y="558521"/>
                  </a:lnTo>
                  <a:lnTo>
                    <a:pt x="1345248" y="573453"/>
                  </a:lnTo>
                  <a:lnTo>
                    <a:pt x="1342708" y="588067"/>
                  </a:lnTo>
                  <a:lnTo>
                    <a:pt x="1339851" y="602682"/>
                  </a:lnTo>
                  <a:lnTo>
                    <a:pt x="1336358" y="616660"/>
                  </a:lnTo>
                  <a:lnTo>
                    <a:pt x="1332866" y="631275"/>
                  </a:lnTo>
                  <a:lnTo>
                    <a:pt x="1328738" y="645254"/>
                  </a:lnTo>
                  <a:lnTo>
                    <a:pt x="1324293" y="658915"/>
                  </a:lnTo>
                  <a:lnTo>
                    <a:pt x="1319531" y="672576"/>
                  </a:lnTo>
                  <a:lnTo>
                    <a:pt x="1314133" y="685920"/>
                  </a:lnTo>
                  <a:lnTo>
                    <a:pt x="1308418" y="699263"/>
                  </a:lnTo>
                  <a:lnTo>
                    <a:pt x="1302386" y="712607"/>
                  </a:lnTo>
                  <a:lnTo>
                    <a:pt x="1296353" y="725315"/>
                  </a:lnTo>
                  <a:lnTo>
                    <a:pt x="1289368" y="738023"/>
                  </a:lnTo>
                  <a:lnTo>
                    <a:pt x="1282383" y="750413"/>
                  </a:lnTo>
                  <a:lnTo>
                    <a:pt x="1275081" y="762486"/>
                  </a:lnTo>
                  <a:lnTo>
                    <a:pt x="1267143" y="774559"/>
                  </a:lnTo>
                  <a:lnTo>
                    <a:pt x="1259206" y="786313"/>
                  </a:lnTo>
                  <a:lnTo>
                    <a:pt x="1250633" y="797751"/>
                  </a:lnTo>
                  <a:lnTo>
                    <a:pt x="1242061" y="809188"/>
                  </a:lnTo>
                  <a:lnTo>
                    <a:pt x="1232853" y="819990"/>
                  </a:lnTo>
                  <a:lnTo>
                    <a:pt x="1223963" y="830792"/>
                  </a:lnTo>
                  <a:lnTo>
                    <a:pt x="1214121" y="841276"/>
                  </a:lnTo>
                  <a:lnTo>
                    <a:pt x="1204278" y="851442"/>
                  </a:lnTo>
                  <a:lnTo>
                    <a:pt x="1193801" y="860974"/>
                  </a:lnTo>
                  <a:lnTo>
                    <a:pt x="1183323" y="870822"/>
                  </a:lnTo>
                  <a:lnTo>
                    <a:pt x="1172528" y="880036"/>
                  </a:lnTo>
                  <a:lnTo>
                    <a:pt x="1161733" y="889249"/>
                  </a:lnTo>
                  <a:lnTo>
                    <a:pt x="1150303" y="897827"/>
                  </a:lnTo>
                  <a:lnTo>
                    <a:pt x="1134746" y="909264"/>
                  </a:lnTo>
                  <a:lnTo>
                    <a:pt x="1118236" y="920066"/>
                  </a:lnTo>
                  <a:lnTo>
                    <a:pt x="1101408" y="929915"/>
                  </a:lnTo>
                  <a:lnTo>
                    <a:pt x="1084581" y="939446"/>
                  </a:lnTo>
                  <a:lnTo>
                    <a:pt x="1066801" y="948342"/>
                  </a:lnTo>
                  <a:lnTo>
                    <a:pt x="1048703" y="956602"/>
                  </a:lnTo>
                  <a:lnTo>
                    <a:pt x="1040131" y="960414"/>
                  </a:lnTo>
                  <a:lnTo>
                    <a:pt x="1030606" y="963909"/>
                  </a:lnTo>
                  <a:lnTo>
                    <a:pt x="1021398" y="967722"/>
                  </a:lnTo>
                  <a:lnTo>
                    <a:pt x="1011873" y="970899"/>
                  </a:lnTo>
                  <a:lnTo>
                    <a:pt x="1002348" y="973758"/>
                  </a:lnTo>
                  <a:lnTo>
                    <a:pt x="993141" y="976617"/>
                  </a:lnTo>
                  <a:lnTo>
                    <a:pt x="983616" y="979794"/>
                  </a:lnTo>
                  <a:lnTo>
                    <a:pt x="973773" y="982018"/>
                  </a:lnTo>
                  <a:lnTo>
                    <a:pt x="963931" y="984560"/>
                  </a:lnTo>
                  <a:lnTo>
                    <a:pt x="954088" y="986466"/>
                  </a:lnTo>
                  <a:lnTo>
                    <a:pt x="944246" y="988372"/>
                  </a:lnTo>
                  <a:lnTo>
                    <a:pt x="934403" y="990596"/>
                  </a:lnTo>
                  <a:lnTo>
                    <a:pt x="924561" y="991867"/>
                  </a:lnTo>
                  <a:lnTo>
                    <a:pt x="914401" y="993455"/>
                  </a:lnTo>
                  <a:lnTo>
                    <a:pt x="904241" y="994409"/>
                  </a:lnTo>
                  <a:lnTo>
                    <a:pt x="893763" y="995362"/>
                  </a:lnTo>
                  <a:lnTo>
                    <a:pt x="883603" y="995997"/>
                  </a:lnTo>
                  <a:lnTo>
                    <a:pt x="873126" y="996632"/>
                  </a:lnTo>
                  <a:lnTo>
                    <a:pt x="862648" y="996950"/>
                  </a:lnTo>
                  <a:lnTo>
                    <a:pt x="852171" y="996950"/>
                  </a:lnTo>
                  <a:lnTo>
                    <a:pt x="840423" y="996950"/>
                  </a:lnTo>
                  <a:lnTo>
                    <a:pt x="828358" y="996315"/>
                  </a:lnTo>
                  <a:lnTo>
                    <a:pt x="816293" y="995679"/>
                  </a:lnTo>
                  <a:lnTo>
                    <a:pt x="804546" y="994726"/>
                  </a:lnTo>
                  <a:lnTo>
                    <a:pt x="792798" y="993455"/>
                  </a:lnTo>
                  <a:lnTo>
                    <a:pt x="781368" y="992185"/>
                  </a:lnTo>
                  <a:lnTo>
                    <a:pt x="769621" y="990278"/>
                  </a:lnTo>
                  <a:lnTo>
                    <a:pt x="758191" y="988054"/>
                  </a:lnTo>
                  <a:lnTo>
                    <a:pt x="746761" y="985831"/>
                  </a:lnTo>
                  <a:lnTo>
                    <a:pt x="735331" y="983289"/>
                  </a:lnTo>
                  <a:lnTo>
                    <a:pt x="724218" y="980430"/>
                  </a:lnTo>
                  <a:lnTo>
                    <a:pt x="713106" y="977253"/>
                  </a:lnTo>
                  <a:lnTo>
                    <a:pt x="702311" y="973758"/>
                  </a:lnTo>
                  <a:lnTo>
                    <a:pt x="691198" y="970263"/>
                  </a:lnTo>
                  <a:lnTo>
                    <a:pt x="680721" y="966768"/>
                  </a:lnTo>
                  <a:lnTo>
                    <a:pt x="670243" y="962321"/>
                  </a:lnTo>
                  <a:lnTo>
                    <a:pt x="659448" y="958190"/>
                  </a:lnTo>
                  <a:lnTo>
                    <a:pt x="648971" y="953425"/>
                  </a:lnTo>
                  <a:lnTo>
                    <a:pt x="638811" y="948659"/>
                  </a:lnTo>
                  <a:lnTo>
                    <a:pt x="628651" y="943894"/>
                  </a:lnTo>
                  <a:lnTo>
                    <a:pt x="618491" y="938493"/>
                  </a:lnTo>
                  <a:lnTo>
                    <a:pt x="608648" y="933410"/>
                  </a:lnTo>
                  <a:lnTo>
                    <a:pt x="599123" y="927373"/>
                  </a:lnTo>
                  <a:lnTo>
                    <a:pt x="589281" y="921655"/>
                  </a:lnTo>
                  <a:lnTo>
                    <a:pt x="579756" y="915618"/>
                  </a:lnTo>
                  <a:lnTo>
                    <a:pt x="570548" y="909264"/>
                  </a:lnTo>
                  <a:lnTo>
                    <a:pt x="561023" y="902910"/>
                  </a:lnTo>
                  <a:lnTo>
                    <a:pt x="552133" y="895921"/>
                  </a:lnTo>
                  <a:lnTo>
                    <a:pt x="543561" y="889249"/>
                  </a:lnTo>
                  <a:lnTo>
                    <a:pt x="534671" y="881942"/>
                  </a:lnTo>
                  <a:lnTo>
                    <a:pt x="526098" y="874952"/>
                  </a:lnTo>
                  <a:lnTo>
                    <a:pt x="517526" y="867328"/>
                  </a:lnTo>
                  <a:lnTo>
                    <a:pt x="508318" y="858750"/>
                  </a:lnTo>
                  <a:lnTo>
                    <a:pt x="499428" y="849854"/>
                  </a:lnTo>
                  <a:lnTo>
                    <a:pt x="490538" y="840958"/>
                  </a:lnTo>
                  <a:lnTo>
                    <a:pt x="481648" y="831427"/>
                  </a:lnTo>
                  <a:lnTo>
                    <a:pt x="473711" y="821896"/>
                  </a:lnTo>
                  <a:lnTo>
                    <a:pt x="465456" y="812047"/>
                  </a:lnTo>
                  <a:lnTo>
                    <a:pt x="457518" y="801881"/>
                  </a:lnTo>
                  <a:lnTo>
                    <a:pt x="449898" y="791714"/>
                  </a:lnTo>
                  <a:lnTo>
                    <a:pt x="442596" y="781548"/>
                  </a:lnTo>
                  <a:lnTo>
                    <a:pt x="435293" y="770746"/>
                  </a:lnTo>
                  <a:lnTo>
                    <a:pt x="428626" y="759944"/>
                  </a:lnTo>
                  <a:lnTo>
                    <a:pt x="421958" y="749142"/>
                  </a:lnTo>
                  <a:lnTo>
                    <a:pt x="415608" y="738023"/>
                  </a:lnTo>
                  <a:lnTo>
                    <a:pt x="409576" y="726585"/>
                  </a:lnTo>
                  <a:lnTo>
                    <a:pt x="403861" y="715148"/>
                  </a:lnTo>
                  <a:lnTo>
                    <a:pt x="398463" y="703393"/>
                  </a:lnTo>
                  <a:lnTo>
                    <a:pt x="393383" y="691638"/>
                  </a:lnTo>
                  <a:lnTo>
                    <a:pt x="388303" y="679566"/>
                  </a:lnTo>
                  <a:lnTo>
                    <a:pt x="383858" y="667493"/>
                  </a:lnTo>
                  <a:lnTo>
                    <a:pt x="379731" y="655420"/>
                  </a:lnTo>
                  <a:lnTo>
                    <a:pt x="375603" y="643030"/>
                  </a:lnTo>
                  <a:lnTo>
                    <a:pt x="372111" y="630322"/>
                  </a:lnTo>
                  <a:lnTo>
                    <a:pt x="368936" y="617614"/>
                  </a:lnTo>
                  <a:lnTo>
                    <a:pt x="365443" y="604588"/>
                  </a:lnTo>
                  <a:lnTo>
                    <a:pt x="362903" y="591880"/>
                  </a:lnTo>
                  <a:lnTo>
                    <a:pt x="360681" y="578854"/>
                  </a:lnTo>
                  <a:lnTo>
                    <a:pt x="358776" y="565828"/>
                  </a:lnTo>
                  <a:lnTo>
                    <a:pt x="357188" y="552485"/>
                  </a:lnTo>
                  <a:lnTo>
                    <a:pt x="355601" y="539141"/>
                  </a:lnTo>
                  <a:lnTo>
                    <a:pt x="354648" y="525480"/>
                  </a:lnTo>
                  <a:lnTo>
                    <a:pt x="354331" y="511819"/>
                  </a:lnTo>
                  <a:lnTo>
                    <a:pt x="354013" y="498475"/>
                  </a:lnTo>
                  <a:lnTo>
                    <a:pt x="354331" y="485449"/>
                  </a:lnTo>
                  <a:lnTo>
                    <a:pt x="354648" y="472741"/>
                  </a:lnTo>
                  <a:lnTo>
                    <a:pt x="355601" y="460033"/>
                  </a:lnTo>
                  <a:lnTo>
                    <a:pt x="356871" y="447643"/>
                  </a:lnTo>
                  <a:lnTo>
                    <a:pt x="358141" y="434935"/>
                  </a:lnTo>
                  <a:lnTo>
                    <a:pt x="360046" y="422544"/>
                  </a:lnTo>
                  <a:lnTo>
                    <a:pt x="361951" y="410472"/>
                  </a:lnTo>
                  <a:lnTo>
                    <a:pt x="364173" y="397763"/>
                  </a:lnTo>
                  <a:lnTo>
                    <a:pt x="366713" y="385691"/>
                  </a:lnTo>
                  <a:lnTo>
                    <a:pt x="369888" y="373936"/>
                  </a:lnTo>
                  <a:lnTo>
                    <a:pt x="373063" y="361863"/>
                  </a:lnTo>
                  <a:lnTo>
                    <a:pt x="376556" y="350108"/>
                  </a:lnTo>
                  <a:lnTo>
                    <a:pt x="380683" y="338671"/>
                  </a:lnTo>
                  <a:lnTo>
                    <a:pt x="384493" y="326916"/>
                  </a:lnTo>
                  <a:lnTo>
                    <a:pt x="388621" y="315796"/>
                  </a:lnTo>
                  <a:lnTo>
                    <a:pt x="393383" y="304359"/>
                  </a:lnTo>
                  <a:lnTo>
                    <a:pt x="398146" y="293239"/>
                  </a:lnTo>
                  <a:lnTo>
                    <a:pt x="403543" y="282755"/>
                  </a:lnTo>
                  <a:lnTo>
                    <a:pt x="408623" y="271636"/>
                  </a:lnTo>
                  <a:lnTo>
                    <a:pt x="414656" y="261151"/>
                  </a:lnTo>
                  <a:lnTo>
                    <a:pt x="420371" y="250667"/>
                  </a:lnTo>
                  <a:lnTo>
                    <a:pt x="426721" y="240183"/>
                  </a:lnTo>
                  <a:lnTo>
                    <a:pt x="432753" y="230017"/>
                  </a:lnTo>
                  <a:lnTo>
                    <a:pt x="439421" y="219850"/>
                  </a:lnTo>
                  <a:lnTo>
                    <a:pt x="446088" y="210001"/>
                  </a:lnTo>
                  <a:lnTo>
                    <a:pt x="453391" y="200153"/>
                  </a:lnTo>
                  <a:lnTo>
                    <a:pt x="460693" y="190939"/>
                  </a:lnTo>
                  <a:lnTo>
                    <a:pt x="467996" y="181408"/>
                  </a:lnTo>
                  <a:lnTo>
                    <a:pt x="475933" y="172195"/>
                  </a:lnTo>
                  <a:lnTo>
                    <a:pt x="483871" y="163299"/>
                  </a:lnTo>
                  <a:lnTo>
                    <a:pt x="491808" y="154403"/>
                  </a:lnTo>
                  <a:lnTo>
                    <a:pt x="500381" y="146143"/>
                  </a:lnTo>
                  <a:lnTo>
                    <a:pt x="508953" y="137565"/>
                  </a:lnTo>
                  <a:lnTo>
                    <a:pt x="517526" y="129305"/>
                  </a:lnTo>
                  <a:lnTo>
                    <a:pt x="526416" y="121680"/>
                  </a:lnTo>
                  <a:lnTo>
                    <a:pt x="535623" y="113738"/>
                  </a:lnTo>
                  <a:lnTo>
                    <a:pt x="545148" y="106113"/>
                  </a:lnTo>
                  <a:lnTo>
                    <a:pt x="554673" y="99123"/>
                  </a:lnTo>
                  <a:lnTo>
                    <a:pt x="564516" y="92134"/>
                  </a:lnTo>
                  <a:lnTo>
                    <a:pt x="574041" y="85462"/>
                  </a:lnTo>
                  <a:lnTo>
                    <a:pt x="584201" y="78473"/>
                  </a:lnTo>
                  <a:lnTo>
                    <a:pt x="594361" y="72119"/>
                  </a:lnTo>
                  <a:lnTo>
                    <a:pt x="604838" y="66082"/>
                  </a:lnTo>
                  <a:lnTo>
                    <a:pt x="615316" y="60046"/>
                  </a:lnTo>
                  <a:lnTo>
                    <a:pt x="625793" y="54645"/>
                  </a:lnTo>
                  <a:lnTo>
                    <a:pt x="636906" y="48926"/>
                  </a:lnTo>
                  <a:lnTo>
                    <a:pt x="647701" y="44161"/>
                  </a:lnTo>
                  <a:lnTo>
                    <a:pt x="658813" y="39395"/>
                  </a:lnTo>
                  <a:lnTo>
                    <a:pt x="670243" y="34630"/>
                  </a:lnTo>
                  <a:lnTo>
                    <a:pt x="681356" y="30182"/>
                  </a:lnTo>
                  <a:lnTo>
                    <a:pt x="693103" y="26052"/>
                  </a:lnTo>
                  <a:lnTo>
                    <a:pt x="704533" y="22239"/>
                  </a:lnTo>
                  <a:lnTo>
                    <a:pt x="716281" y="19062"/>
                  </a:lnTo>
                  <a:lnTo>
                    <a:pt x="728346" y="15568"/>
                  </a:lnTo>
                  <a:lnTo>
                    <a:pt x="740093" y="12708"/>
                  </a:lnTo>
                  <a:lnTo>
                    <a:pt x="752158" y="10167"/>
                  </a:lnTo>
                  <a:lnTo>
                    <a:pt x="764541" y="7625"/>
                  </a:lnTo>
                  <a:lnTo>
                    <a:pt x="776606" y="5719"/>
                  </a:lnTo>
                  <a:lnTo>
                    <a:pt x="788988" y="3813"/>
                  </a:lnTo>
                  <a:lnTo>
                    <a:pt x="801688" y="2542"/>
                  </a:lnTo>
                  <a:lnTo>
                    <a:pt x="814071" y="1271"/>
                  </a:lnTo>
                  <a:lnTo>
                    <a:pt x="826771" y="636"/>
                  </a:lnTo>
                  <a:lnTo>
                    <a:pt x="839471" y="0"/>
                  </a:lnTo>
                  <a:close/>
                </a:path>
              </a:pathLst>
            </a:custGeom>
            <a:solidFill>
              <a:srgbClr val="05429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3695831" y="2087005"/>
            <a:ext cx="4846320" cy="75565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 fontAlgn="base"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en-US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产品介绍</a:t>
            </a:r>
            <a:r>
              <a:rPr lang="en-US" altLang="zh-CN" sz="3600" b="1" kern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---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多功能表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775075" y="2782570"/>
            <a:ext cx="4927600" cy="5080"/>
          </a:xfrm>
          <a:prstGeom prst="line">
            <a:avLst/>
          </a:prstGeom>
          <a:ln w="9525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3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39985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）系列多功能表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791137" y="624895"/>
            <a:ext cx="756083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采用全新外壳，分数码管和液晶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显示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，外形有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两种。</a:t>
            </a:r>
            <a:endParaRPr lang="zh-CN" altLang="en-US"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AMC72-E4-正面"/>
          <p:cNvPicPr>
            <a:picLocks noChangeAspect="1"/>
          </p:cNvPicPr>
          <p:nvPr/>
        </p:nvPicPr>
        <p:blipFill>
          <a:blip r:embed="rId1"/>
          <a:srcRect l="12652" t="10128" r="13289" b="15062"/>
          <a:stretch>
            <a:fillRect/>
          </a:stretch>
        </p:blipFill>
        <p:spPr>
          <a:xfrm>
            <a:off x="791210" y="1253490"/>
            <a:ext cx="3484880" cy="3520440"/>
          </a:xfrm>
          <a:prstGeom prst="rect">
            <a:avLst/>
          </a:prstGeom>
        </p:spPr>
      </p:pic>
      <p:pic>
        <p:nvPicPr>
          <p:cNvPr id="3" name="图片 2" descr="AMC72L-E4-正面"/>
          <p:cNvPicPr>
            <a:picLocks noChangeAspect="1"/>
          </p:cNvPicPr>
          <p:nvPr/>
        </p:nvPicPr>
        <p:blipFill>
          <a:blip r:embed="rId2"/>
          <a:srcRect l="12854" t="11273" r="13482" b="13966"/>
          <a:stretch>
            <a:fillRect/>
          </a:stretch>
        </p:blipFill>
        <p:spPr>
          <a:xfrm>
            <a:off x="4815205" y="1253490"/>
            <a:ext cx="3536950" cy="358965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5295900" y="2313305"/>
            <a:ext cx="509270" cy="90487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71393" y="519997"/>
            <a:ext cx="7972607" cy="0"/>
          </a:xfrm>
          <a:prstGeom prst="line">
            <a:avLst/>
          </a:prstGeom>
          <a:ln w="25400">
            <a:solidFill>
              <a:srgbClr val="0542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原创设计师QQ598969553            _19"/>
          <p:cNvSpPr txBox="1"/>
          <p:nvPr/>
        </p:nvSpPr>
        <p:spPr>
          <a:xfrm>
            <a:off x="1301115" y="128270"/>
            <a:ext cx="40341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AMC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II</a:t>
            </a:r>
            <a:r>
              <a:rPr lang="zh-CN" altLang="en-US" sz="21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）系列多功能表</a:t>
            </a:r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1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428750" y="3966845"/>
            <a:ext cx="1819910" cy="1126412"/>
            <a:chOff x="5549564" y="2915860"/>
            <a:chExt cx="1819664" cy="1532269"/>
          </a:xfrm>
        </p:grpSpPr>
        <p:sp>
          <p:nvSpPr>
            <p:cNvPr id="35" name="文本框 25"/>
            <p:cNvSpPr txBox="1"/>
            <p:nvPr/>
          </p:nvSpPr>
          <p:spPr>
            <a:xfrm>
              <a:off x="5549564" y="3276820"/>
              <a:ext cx="1819664" cy="1171309"/>
            </a:xfrm>
            <a:prstGeom prst="rect">
              <a:avLst/>
            </a:prstGeom>
            <a:noFill/>
          </p:spPr>
          <p:txBody>
            <a:bodyPr wrap="square" lIns="86404" tIns="43202" rIns="86404" bIns="43202"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电流信号端子带法兰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外接端子固定一种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端子定义固定</a:t>
              </a:r>
              <a:endPara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007337" y="2915860"/>
              <a:ext cx="904753" cy="4586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1600" b="1" spc="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72</a:t>
              </a:r>
              <a:r>
                <a:rPr lang="zh-CN" altLang="en-US" sz="1600" b="1" spc="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背面</a:t>
              </a:r>
              <a:endParaRPr lang="zh-CN" altLang="en-US" sz="1600" b="1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TextBox 8"/>
          <p:cNvSpPr txBox="1"/>
          <p:nvPr/>
        </p:nvSpPr>
        <p:spPr>
          <a:xfrm>
            <a:off x="791137" y="579175"/>
            <a:ext cx="7560839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5429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后面板替换成激光丝印，上下接入线缆。</a:t>
            </a:r>
            <a:endParaRPr lang="zh-CN" altLang="en-US" sz="1400" b="1" dirty="0">
              <a:solidFill>
                <a:srgbClr val="05429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80050" y="3966845"/>
            <a:ext cx="1933575" cy="1126426"/>
            <a:chOff x="5549564" y="2915860"/>
            <a:chExt cx="1819664" cy="1532201"/>
          </a:xfrm>
        </p:grpSpPr>
        <p:sp>
          <p:nvSpPr>
            <p:cNvPr id="3" name="文本框 25"/>
            <p:cNvSpPr txBox="1"/>
            <p:nvPr/>
          </p:nvSpPr>
          <p:spPr>
            <a:xfrm>
              <a:off x="5549564" y="3276820"/>
              <a:ext cx="1819664" cy="1171241"/>
            </a:xfrm>
            <a:prstGeom prst="rect">
              <a:avLst/>
            </a:prstGeom>
            <a:noFill/>
          </p:spPr>
          <p:txBody>
            <a:bodyPr wrap="square" lIns="86404" tIns="43202" rIns="86404" bIns="43202">
              <a:spAutoFit/>
            </a:bodyPr>
            <a:p>
              <a:pPr algn="ctr">
                <a:lnSpc>
                  <a:spcPct val="120000"/>
                </a:lnSpc>
                <a:defRPr/>
              </a:pPr>
              <a:r>
                <a:rPr lang="en-US" altLang="zh-CN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660V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线电压输入端子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外接端子固定一种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端子定义固定</a:t>
              </a:r>
              <a:endPara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007337" y="2915860"/>
              <a:ext cx="904753" cy="45865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ctr"/>
              <a:r>
                <a:rPr lang="en-US" altLang="zh-CN" sz="1600" b="1" spc="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96</a:t>
              </a:r>
              <a:r>
                <a:rPr lang="zh-CN" altLang="en-US" sz="1600" b="1" spc="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背面</a:t>
              </a:r>
              <a:endParaRPr lang="zh-CN" altLang="en-US" sz="1600" b="1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 descr="图片1(04-23-09-20-39)"/>
          <p:cNvPicPr>
            <a:picLocks noChangeAspect="1"/>
          </p:cNvPicPr>
          <p:nvPr/>
        </p:nvPicPr>
        <p:blipFill>
          <a:blip r:embed="rId1"/>
          <a:srcRect l="15961" t="1316" r="12067" b="3099"/>
          <a:stretch>
            <a:fillRect/>
          </a:stretch>
        </p:blipFill>
        <p:spPr>
          <a:xfrm>
            <a:off x="5059680" y="1057910"/>
            <a:ext cx="2861310" cy="2844165"/>
          </a:xfrm>
          <a:prstGeom prst="rect">
            <a:avLst/>
          </a:prstGeom>
        </p:spPr>
      </p:pic>
      <p:pic>
        <p:nvPicPr>
          <p:cNvPr id="9" name="图片 8" descr="图片2(04-23-09-20-39)"/>
          <p:cNvPicPr>
            <a:picLocks noChangeAspect="1"/>
          </p:cNvPicPr>
          <p:nvPr/>
        </p:nvPicPr>
        <p:blipFill>
          <a:blip r:embed="rId2"/>
          <a:srcRect l="12594" t="3238" r="15688" b="2745"/>
          <a:stretch>
            <a:fillRect/>
          </a:stretch>
        </p:blipFill>
        <p:spPr>
          <a:xfrm>
            <a:off x="998855" y="1091565"/>
            <a:ext cx="2830195" cy="2777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第一PPT，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6672</Words>
  <Application>WPS 演示</Application>
  <PresentationFormat>全屏显示(16:9)</PresentationFormat>
  <Paragraphs>1134</Paragraphs>
  <Slides>39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Impact</vt:lpstr>
      <vt:lpstr>Arial Unicode MS</vt:lpstr>
      <vt:lpstr>Times New Roman</vt:lpstr>
      <vt:lpstr>黑体</vt:lpstr>
      <vt:lpstr>方正正大黑简体</vt:lpstr>
      <vt:lpstr>方正兰亭粗黑_GBK</vt:lpstr>
      <vt:lpstr>Arial Unicode MS</vt:lpstr>
      <vt:lpstr>Calibri Light</vt:lpstr>
      <vt:lpstr>Calibri</vt:lpstr>
      <vt:lpstr>Wingdings 2</vt:lpstr>
      <vt:lpstr>幼圆</vt:lpstr>
      <vt:lpstr>新宋体</vt:lpstr>
      <vt:lpstr>第一PPT，www.1ppt.com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user</dc:creator>
  <cp:keywords>user</cp:keywords>
  <cp:lastModifiedBy>JC</cp:lastModifiedBy>
  <cp:revision>373</cp:revision>
  <dcterms:created xsi:type="dcterms:W3CDTF">2016-11-19T08:32:00Z</dcterms:created>
  <dcterms:modified xsi:type="dcterms:W3CDTF">2020-01-27T04:10:00Z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2052-11.1.0.7693</vt:lpwstr>
  </property>
</Properties>
</file>