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57" r:id="rId3"/>
    <p:sldId id="308" r:id="rId4"/>
    <p:sldId id="582" r:id="rId5"/>
    <p:sldId id="268" r:id="rId6"/>
    <p:sldId id="270" r:id="rId7"/>
    <p:sldId id="260" r:id="rId8"/>
    <p:sldId id="572" r:id="rId9"/>
    <p:sldId id="573" r:id="rId10"/>
    <p:sldId id="574" r:id="rId11"/>
    <p:sldId id="575" r:id="rId12"/>
    <p:sldId id="576" r:id="rId13"/>
    <p:sldId id="577" r:id="rId14"/>
    <p:sldId id="578" r:id="rId15"/>
    <p:sldId id="618" r:id="rId16"/>
    <p:sldId id="335" r:id="rId17"/>
    <p:sldId id="456" r:id="rId18"/>
    <p:sldId id="336" r:id="rId19"/>
    <p:sldId id="337" r:id="rId20"/>
    <p:sldId id="415" r:id="rId21"/>
    <p:sldId id="634" r:id="rId22"/>
    <p:sldId id="504" r:id="rId23"/>
    <p:sldId id="373" r:id="rId24"/>
    <p:sldId id="579" r:id="rId25"/>
    <p:sldId id="377" r:id="rId26"/>
    <p:sldId id="375" r:id="rId27"/>
    <p:sldId id="376" r:id="rId28"/>
    <p:sldId id="261" r:id="rId29"/>
    <p:sldId id="620" r:id="rId30"/>
    <p:sldId id="628" r:id="rId31"/>
    <p:sldId id="619" r:id="rId32"/>
    <p:sldId id="617" r:id="rId33"/>
    <p:sldId id="626" r:id="rId34"/>
    <p:sldId id="630" r:id="rId35"/>
    <p:sldId id="631" r:id="rId36"/>
    <p:sldId id="632" r:id="rId37"/>
    <p:sldId id="633" r:id="rId38"/>
    <p:sldId id="629" r:id="rId39"/>
    <p:sldId id="625" r:id="rId40"/>
    <p:sldId id="623" r:id="rId41"/>
    <p:sldId id="371" r:id="rId42"/>
    <p:sldId id="621" r:id="rId43"/>
    <p:sldId id="624" r:id="rId44"/>
    <p:sldId id="622" r:id="rId45"/>
    <p:sldId id="372" r:id="rId46"/>
    <p:sldId id="258" r:id="rId47"/>
    <p:sldId id="283" r:id="rId48"/>
    <p:sldId id="437" r:id="rId49"/>
    <p:sldId id="503" r:id="rId50"/>
    <p:sldId id="280" r:id="rId5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54293"/>
    <a:srgbClr val="1A6A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5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75" y="65"/>
      </p:cViewPr>
      <p:guideLst>
        <p:guide orient="horz" pos="13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E046A-342F-4FB1-8996-FC71A61DF264}" type="datetimeFigureOut">
              <a:rPr lang="zh-CN" altLang="en-US" smtClean="0"/>
              <a:t>2020/1/31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25763-17CB-412F-B94A-AD88259309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1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98218" y="339502"/>
            <a:ext cx="4248472" cy="3612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88512" y="1964720"/>
            <a:ext cx="4653280" cy="681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电力监控类产品选型介绍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67544" y="1975920"/>
            <a:ext cx="4608512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2597907"/>
            <a:ext cx="4673074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flipH="1">
            <a:off x="2991626" y="2779307"/>
            <a:ext cx="309880" cy="3492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13"/>
          <p:cNvSpPr/>
          <p:nvPr/>
        </p:nvSpPr>
        <p:spPr>
          <a:xfrm flipH="1">
            <a:off x="607646" y="627534"/>
            <a:ext cx="2313454" cy="1413207"/>
          </a:xfrm>
          <a:custGeom>
            <a:avLst/>
            <a:gdLst>
              <a:gd name="connsiteX0" fmla="*/ 0 w 2600392"/>
              <a:gd name="connsiteY0" fmla="*/ 0 h 1677382"/>
              <a:gd name="connsiteX1" fmla="*/ 2600392 w 2600392"/>
              <a:gd name="connsiteY1" fmla="*/ 0 h 1677382"/>
              <a:gd name="connsiteX2" fmla="*/ 2600392 w 2600392"/>
              <a:gd name="connsiteY2" fmla="*/ 1677382 h 1677382"/>
              <a:gd name="connsiteX3" fmla="*/ 0 w 2600392"/>
              <a:gd name="connsiteY3" fmla="*/ 1677382 h 1677382"/>
              <a:gd name="connsiteX4" fmla="*/ 0 w 2600392"/>
              <a:gd name="connsiteY4" fmla="*/ 0 h 1677382"/>
              <a:gd name="connsiteX0-1" fmla="*/ 0 w 2600392"/>
              <a:gd name="connsiteY0-2" fmla="*/ 0 h 1677382"/>
              <a:gd name="connsiteX1-3" fmla="*/ 2600392 w 2600392"/>
              <a:gd name="connsiteY1-4" fmla="*/ 0 h 1677382"/>
              <a:gd name="connsiteX2-5" fmla="*/ 2600392 w 2600392"/>
              <a:gd name="connsiteY2-6" fmla="*/ 1677382 h 1677382"/>
              <a:gd name="connsiteX3-7" fmla="*/ 0 w 2600392"/>
              <a:gd name="connsiteY3-8" fmla="*/ 1677382 h 1677382"/>
              <a:gd name="connsiteX4-9" fmla="*/ 91440 w 2600392"/>
              <a:gd name="connsiteY4-10" fmla="*/ 91440 h 1677382"/>
              <a:gd name="connsiteX0-11" fmla="*/ 0 w 2600392"/>
              <a:gd name="connsiteY0-12" fmla="*/ 124250 h 1801632"/>
              <a:gd name="connsiteX1-13" fmla="*/ 2600392 w 2600392"/>
              <a:gd name="connsiteY1-14" fmla="*/ 124250 h 1801632"/>
              <a:gd name="connsiteX2-15" fmla="*/ 2600392 w 2600392"/>
              <a:gd name="connsiteY2-16" fmla="*/ 1801632 h 1801632"/>
              <a:gd name="connsiteX3-17" fmla="*/ 0 w 2600392"/>
              <a:gd name="connsiteY3-18" fmla="*/ 1801632 h 1801632"/>
              <a:gd name="connsiteX4-19" fmla="*/ 91440 w 2600392"/>
              <a:gd name="connsiteY4-20" fmla="*/ 215690 h 1801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00392" h="1801632">
                <a:moveTo>
                  <a:pt x="0" y="124250"/>
                </a:moveTo>
                <a:cubicBezTo>
                  <a:pt x="866797" y="124250"/>
                  <a:pt x="2166993" y="-155314"/>
                  <a:pt x="2600392" y="124250"/>
                </a:cubicBezTo>
                <a:lnTo>
                  <a:pt x="2600392" y="1801632"/>
                </a:lnTo>
                <a:lnTo>
                  <a:pt x="0" y="1801632"/>
                </a:lnTo>
                <a:cubicBezTo>
                  <a:pt x="0" y="1242505"/>
                  <a:pt x="91440" y="215690"/>
                  <a:pt x="91440" y="215690"/>
                </a:cubicBezTo>
              </a:path>
            </a:pathLst>
          </a:cu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8000" dirty="0">
                <a:solidFill>
                  <a:srgbClr val="41404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endParaRPr lang="zh-CN" altLang="en-US" sz="8000" dirty="0">
              <a:solidFill>
                <a:srgbClr val="41404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6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07256"/>
            <a:ext cx="9143999" cy="155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5008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系列多功能表（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2205" b="13933"/>
          <a:stretch>
            <a:fillRect/>
          </a:stretch>
        </p:blipFill>
        <p:spPr>
          <a:xfrm>
            <a:off x="5242560" y="2830195"/>
            <a:ext cx="2348865" cy="226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56363" b="7086"/>
          <a:stretch>
            <a:fillRect/>
          </a:stretch>
        </p:blipFill>
        <p:spPr>
          <a:xfrm>
            <a:off x="1968500" y="615950"/>
            <a:ext cx="2566670" cy="2265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51688" b="7086"/>
          <a:stretch>
            <a:fillRect/>
          </a:stretch>
        </p:blipFill>
        <p:spPr>
          <a:xfrm>
            <a:off x="1968500" y="2941955"/>
            <a:ext cx="2557780" cy="2040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3895" r="50561" b="9189"/>
          <a:stretch>
            <a:fillRect/>
          </a:stretch>
        </p:blipFill>
        <p:spPr>
          <a:xfrm>
            <a:off x="5242560" y="615950"/>
            <a:ext cx="2349500" cy="221043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951967" y="2918564"/>
            <a:ext cx="463463" cy="15031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02055" y="2787684"/>
            <a:ext cx="463463" cy="15031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025040" y="3886925"/>
            <a:ext cx="150313" cy="340609"/>
          </a:xfrm>
          <a:prstGeom prst="round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221144" y="3980871"/>
            <a:ext cx="150313" cy="340609"/>
          </a:xfrm>
          <a:prstGeom prst="round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791137" y="57917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外形尺寸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  <p:bldP spid="10" grpId="0" bldLvl="0" animBg="1"/>
      <p:bldP spid="11" grpId="0" bldLvl="0" animBg="1"/>
      <p:bldP spid="13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1700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系列多功能表（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907517" y="2394477"/>
            <a:ext cx="155226" cy="138943"/>
          </a:xfrm>
          <a:prstGeom prst="rect">
            <a:avLst/>
          </a:prstGeom>
        </p:spPr>
      </p:pic>
      <p:grpSp>
        <p:nvGrpSpPr>
          <p:cNvPr id="82" name="组合 6"/>
          <p:cNvGrpSpPr/>
          <p:nvPr/>
        </p:nvGrpSpPr>
        <p:grpSpPr>
          <a:xfrm>
            <a:off x="3465349" y="1584911"/>
            <a:ext cx="1287211" cy="1974555"/>
            <a:chOff x="4620464" y="2113215"/>
            <a:chExt cx="1716281" cy="2632740"/>
          </a:xfrm>
          <a:solidFill>
            <a:srgbClr val="054293"/>
          </a:solidFill>
        </p:grpSpPr>
        <p:sp>
          <p:nvSpPr>
            <p:cNvPr id="83" name="梯形 82"/>
            <p:cNvSpPr/>
            <p:nvPr/>
          </p:nvSpPr>
          <p:spPr>
            <a:xfrm rot="5400000">
              <a:off x="4072040" y="3142553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4" name="梯形 83"/>
            <p:cNvSpPr/>
            <p:nvPr/>
          </p:nvSpPr>
          <p:spPr>
            <a:xfrm rot="8993242">
              <a:off x="4664982" y="2113215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5" name="梯形 84"/>
            <p:cNvSpPr/>
            <p:nvPr/>
          </p:nvSpPr>
          <p:spPr>
            <a:xfrm rot="1800000">
              <a:off x="4667006" y="4173063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86" name="组合 10"/>
          <p:cNvGrpSpPr/>
          <p:nvPr/>
        </p:nvGrpSpPr>
        <p:grpSpPr>
          <a:xfrm>
            <a:off x="4392701" y="1584038"/>
            <a:ext cx="1287208" cy="1974546"/>
            <a:chOff x="5856933" y="2112051"/>
            <a:chExt cx="1716277" cy="2632728"/>
          </a:xfrm>
          <a:solidFill>
            <a:srgbClr val="054293"/>
          </a:solidFill>
        </p:grpSpPr>
        <p:sp>
          <p:nvSpPr>
            <p:cNvPr id="87" name="梯形 86"/>
            <p:cNvSpPr/>
            <p:nvPr/>
          </p:nvSpPr>
          <p:spPr>
            <a:xfrm rot="16200000" flipH="1">
              <a:off x="6451894" y="3142555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8" name="梯形 87"/>
            <p:cNvSpPr/>
            <p:nvPr/>
          </p:nvSpPr>
          <p:spPr>
            <a:xfrm rot="19793242" flipH="1">
              <a:off x="5858956" y="4171887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9" name="梯形 88"/>
            <p:cNvSpPr/>
            <p:nvPr/>
          </p:nvSpPr>
          <p:spPr>
            <a:xfrm rot="12600000" flipH="1">
              <a:off x="5856933" y="2112051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cxnSp>
        <p:nvCxnSpPr>
          <p:cNvPr id="90" name="直接连接符 89"/>
          <p:cNvCxnSpPr/>
          <p:nvPr/>
        </p:nvCxnSpPr>
        <p:spPr>
          <a:xfrm flipV="1">
            <a:off x="551780" y="2569561"/>
            <a:ext cx="2749887" cy="1"/>
          </a:xfrm>
          <a:prstGeom prst="line">
            <a:avLst/>
          </a:pr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任意多边形 90"/>
          <p:cNvSpPr/>
          <p:nvPr/>
        </p:nvSpPr>
        <p:spPr>
          <a:xfrm>
            <a:off x="551782" y="1266810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92" name="任意多边形 91"/>
          <p:cNvSpPr/>
          <p:nvPr/>
        </p:nvSpPr>
        <p:spPr>
          <a:xfrm flipV="1">
            <a:off x="548880" y="3548246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cxnSp>
        <p:nvCxnSpPr>
          <p:cNvPr id="93" name="直接连接符 92"/>
          <p:cNvCxnSpPr/>
          <p:nvPr/>
        </p:nvCxnSpPr>
        <p:spPr>
          <a:xfrm flipH="1">
            <a:off x="5843589" y="2569561"/>
            <a:ext cx="2748634" cy="2191"/>
          </a:xfrm>
          <a:prstGeom prst="line">
            <a:avLst/>
          </a:pr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任意多边形 93"/>
          <p:cNvSpPr/>
          <p:nvPr/>
        </p:nvSpPr>
        <p:spPr>
          <a:xfrm flipH="1">
            <a:off x="5369074" y="1266810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95" name="任意多边形 94"/>
          <p:cNvSpPr/>
          <p:nvPr/>
        </p:nvSpPr>
        <p:spPr>
          <a:xfrm flipH="1" flipV="1">
            <a:off x="5371975" y="3548246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71440" y="3626581"/>
            <a:ext cx="191870" cy="19187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79873" y="1043605"/>
            <a:ext cx="175004" cy="17500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907692" y="3655924"/>
            <a:ext cx="152337" cy="152337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877363" y="990649"/>
            <a:ext cx="212996" cy="21299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84688" y="2354488"/>
            <a:ext cx="165374" cy="165374"/>
          </a:xfrm>
          <a:prstGeom prst="rect">
            <a:avLst/>
          </a:prstGeom>
        </p:spPr>
      </p:pic>
      <p:grpSp>
        <p:nvGrpSpPr>
          <p:cNvPr id="101" name="组合 26"/>
          <p:cNvGrpSpPr/>
          <p:nvPr/>
        </p:nvGrpSpPr>
        <p:grpSpPr>
          <a:xfrm>
            <a:off x="581126" y="993412"/>
            <a:ext cx="2550773" cy="595909"/>
            <a:chOff x="774833" y="1324547"/>
            <a:chExt cx="3401031" cy="794546"/>
          </a:xfrm>
        </p:grpSpPr>
        <p:sp>
          <p:nvSpPr>
            <p:cNvPr id="102" name="文本框 101"/>
            <p:cNvSpPr txBox="1"/>
            <p:nvPr/>
          </p:nvSpPr>
          <p:spPr>
            <a:xfrm>
              <a:off x="774833" y="1324547"/>
              <a:ext cx="3063474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外观贴近行业主流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12802" y="1743177"/>
              <a:ext cx="3363062" cy="37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外观漂亮，质感好，产品更有竞争力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29"/>
          <p:cNvGrpSpPr/>
          <p:nvPr/>
        </p:nvGrpSpPr>
        <p:grpSpPr>
          <a:xfrm>
            <a:off x="581126" y="2300970"/>
            <a:ext cx="2550779" cy="828706"/>
            <a:chOff x="774833" y="3067962"/>
            <a:chExt cx="3401038" cy="1104942"/>
          </a:xfrm>
        </p:grpSpPr>
        <p:sp>
          <p:nvSpPr>
            <p:cNvPr id="105" name="文本框 104"/>
            <p:cNvSpPr txBox="1"/>
            <p:nvPr/>
          </p:nvSpPr>
          <p:spPr>
            <a:xfrm>
              <a:off x="774833" y="3067962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激光打印替代贴面板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12809" y="3489640"/>
              <a:ext cx="336306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减轻生产维护压力，避免面板贴错，未粘贴到位等风险。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32"/>
          <p:cNvGrpSpPr/>
          <p:nvPr/>
        </p:nvGrpSpPr>
        <p:grpSpPr>
          <a:xfrm>
            <a:off x="581126" y="3603034"/>
            <a:ext cx="2554343" cy="613895"/>
            <a:chOff x="774833" y="4804045"/>
            <a:chExt cx="3405791" cy="818525"/>
          </a:xfrm>
        </p:grpSpPr>
        <p:sp>
          <p:nvSpPr>
            <p:cNvPr id="108" name="文本框 107"/>
            <p:cNvSpPr txBox="1"/>
            <p:nvPr/>
          </p:nvSpPr>
          <p:spPr>
            <a:xfrm>
              <a:off x="774833" y="4804045"/>
              <a:ext cx="3063474" cy="30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96</a:t>
              </a: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外形可直接接入</a:t>
              </a:r>
              <a:r>
                <a:rPr lang="en-US" altLang="zh-CN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 660V</a:t>
              </a: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线电压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17562" y="5221250"/>
              <a:ext cx="3363062" cy="40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满足客户的宽电压直接输入的需求</a:t>
              </a:r>
            </a:p>
          </p:txBody>
        </p:sp>
      </p:grpSp>
      <p:grpSp>
        <p:nvGrpSpPr>
          <p:cNvPr id="110" name="组合 35"/>
          <p:cNvGrpSpPr/>
          <p:nvPr/>
        </p:nvGrpSpPr>
        <p:grpSpPr>
          <a:xfrm>
            <a:off x="6013692" y="1001501"/>
            <a:ext cx="2522297" cy="1028388"/>
            <a:chOff x="7985918" y="1335333"/>
            <a:chExt cx="3363062" cy="1371184"/>
          </a:xfrm>
        </p:grpSpPr>
        <p:sp>
          <p:nvSpPr>
            <p:cNvPr id="111" name="文本框 110"/>
            <p:cNvSpPr txBox="1"/>
            <p:nvPr/>
          </p:nvSpPr>
          <p:spPr>
            <a:xfrm>
              <a:off x="8266457" y="1335333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外接端口固定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7985918" y="1743177"/>
              <a:ext cx="3363062" cy="96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外接端子和端口定义固定一种，标准化，降低生产和售后人员技能要求以及因接线错误导致仪表损坏的风险。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38"/>
          <p:cNvGrpSpPr/>
          <p:nvPr/>
        </p:nvGrpSpPr>
        <p:grpSpPr>
          <a:xfrm>
            <a:off x="6011311" y="2309059"/>
            <a:ext cx="2522297" cy="820616"/>
            <a:chOff x="7982743" y="3078748"/>
            <a:chExt cx="3363062" cy="1094155"/>
          </a:xfrm>
        </p:grpSpPr>
        <p:sp>
          <p:nvSpPr>
            <p:cNvPr id="114" name="文本框 113"/>
            <p:cNvSpPr txBox="1"/>
            <p:nvPr/>
          </p:nvSpPr>
          <p:spPr>
            <a:xfrm>
              <a:off x="8266458" y="3078748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72</a:t>
              </a: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外形电流端子带螺丝法兰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982743" y="3489639"/>
              <a:ext cx="336306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防止因端子松动导致互感器二次开路引起的危害，产品更加安全可靠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41"/>
          <p:cNvGrpSpPr/>
          <p:nvPr/>
        </p:nvGrpSpPr>
        <p:grpSpPr>
          <a:xfrm>
            <a:off x="6013691" y="3611119"/>
            <a:ext cx="2923629" cy="586750"/>
            <a:chOff x="7985918" y="4814832"/>
            <a:chExt cx="3363062" cy="782334"/>
          </a:xfrm>
        </p:grpSpPr>
        <p:sp>
          <p:nvSpPr>
            <p:cNvPr id="117" name="文本框 116"/>
            <p:cNvSpPr txBox="1"/>
            <p:nvPr/>
          </p:nvSpPr>
          <p:spPr>
            <a:xfrm>
              <a:off x="8266456" y="4814832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满足插件机，机器手生产工艺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7985918" y="5221250"/>
              <a:ext cx="3363062" cy="37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提高生产效率和产能，降低人工成本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3898076" y="2382714"/>
            <a:ext cx="1347851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22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1" grpId="0" bldLvl="0" animBg="1"/>
      <p:bldP spid="92" grpId="0" bldLvl="0" animBg="1"/>
      <p:bldP spid="94" grpId="0" bldLvl="0" animBg="1"/>
      <p:bldP spid="95" grpId="0" bldLvl="0" animBg="1"/>
      <p:bldP spid="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9865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系列多功能表（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70165"/>
              </p:ext>
            </p:extLst>
          </p:nvPr>
        </p:nvGraphicFramePr>
        <p:xfrm>
          <a:off x="513715" y="692785"/>
          <a:ext cx="8110855" cy="4206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3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仪表型号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基本功能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可选配功能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能共选功能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AMC72-E4/*C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AMC72L-E4/*C</a:t>
                      </a:r>
                      <a:endParaRPr lang="zh-CN" altLang="en-US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三相电压、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零序电压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三相电流、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零序电流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三相有功功率、总有功功率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三相无功功率、总无功功率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三相视在功率、总视在功率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三相功率因数、总功率因数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频率、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电压相角</a:t>
                      </a:r>
                      <a:endParaRPr lang="en-US" altLang="zh-CN" sz="135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电压电流不平衡度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四象限电能计量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路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RS485 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接口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Modbus-RTU 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协议和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DLT645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 2DI+2DO+1Ep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 4DI+2DO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③ 事件记录（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SOE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需量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极值记录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④ 总谐波测量（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①③④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②③④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AMC96-E3/*C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AMC96L-E3/*C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 4DI+2DO+1Ep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 2DI+2DO+1Ep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③ 事件记录（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SOE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需量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极值记录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④ 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2-31 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次谐波测量（</a:t>
                      </a: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⑤ </a:t>
                      </a:r>
                      <a:r>
                        <a:rPr lang="en-US" altLang="zh-CN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路模拟量输出（</a:t>
                      </a:r>
                      <a:r>
                        <a:rPr lang="en-US" altLang="zh-CN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zh-CN" altLang="en-US" sz="1600" b="1" i="0" u="none" strike="noStrike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①③④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②③④⑤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AMC96-E4/*C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AMC96L-E4/*C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APM830电能质量监测仪表</a:t>
            </a:r>
          </a:p>
        </p:txBody>
      </p:sp>
      <p:sp>
        <p:nvSpPr>
          <p:cNvPr id="2" name="TextBox 53"/>
          <p:cNvSpPr txBox="1"/>
          <p:nvPr/>
        </p:nvSpPr>
        <p:spPr>
          <a:xfrm>
            <a:off x="5476431" y="2552352"/>
            <a:ext cx="3131840" cy="2755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模块化功能选配，灵活丰富</a:t>
            </a:r>
          </a:p>
        </p:txBody>
      </p:sp>
      <p:sp>
        <p:nvSpPr>
          <p:cNvPr id="3" name="矩形 2"/>
          <p:cNvSpPr/>
          <p:nvPr/>
        </p:nvSpPr>
        <p:spPr>
          <a:xfrm>
            <a:off x="5476431" y="2252707"/>
            <a:ext cx="134367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辅助功能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5484051" y="3559117"/>
            <a:ext cx="3131840" cy="82994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故障录波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定时录波</a:t>
            </a:r>
          </a:p>
          <a:p>
            <a:pPr algn="just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触发录波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手动录波</a:t>
            </a:r>
          </a:p>
        </p:txBody>
      </p:sp>
      <p:sp>
        <p:nvSpPr>
          <p:cNvPr id="8" name="矩形 7"/>
          <p:cNvSpPr/>
          <p:nvPr/>
        </p:nvSpPr>
        <p:spPr>
          <a:xfrm>
            <a:off x="5489765" y="3258837"/>
            <a:ext cx="1898859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录波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5482068" y="1582377"/>
            <a:ext cx="3131840" cy="4603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中英文切换显示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矢量图、柱状图</a:t>
            </a:r>
          </a:p>
        </p:txBody>
      </p:sp>
      <p:sp>
        <p:nvSpPr>
          <p:cNvPr id="20" name="矩形 19"/>
          <p:cNvSpPr/>
          <p:nvPr/>
        </p:nvSpPr>
        <p:spPr>
          <a:xfrm>
            <a:off x="5482067" y="1282732"/>
            <a:ext cx="265042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</a:p>
        </p:txBody>
      </p:sp>
      <p:pic>
        <p:nvPicPr>
          <p:cNvPr id="4" name="图片 3" descr="IMG_3368"/>
          <p:cNvPicPr>
            <a:picLocks noChangeAspect="1"/>
          </p:cNvPicPr>
          <p:nvPr/>
        </p:nvPicPr>
        <p:blipFill>
          <a:blip r:embed="rId2"/>
          <a:srcRect l="17354" t="4499" r="14731" b="3498"/>
          <a:stretch>
            <a:fillRect/>
          </a:stretch>
        </p:blipFill>
        <p:spPr>
          <a:xfrm rot="10800000">
            <a:off x="1231265" y="1159510"/>
            <a:ext cx="3319780" cy="337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7" grpId="0"/>
      <p:bldP spid="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7732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APM830电能质量监测仪表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7567" y="3108983"/>
            <a:ext cx="133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波形显示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35277" y="3091731"/>
            <a:ext cx="103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矢量图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38671" y="3105327"/>
            <a:ext cx="133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电压暂升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35221" y="722717"/>
            <a:ext cx="38812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</a:t>
            </a:r>
            <a:r>
              <a:rPr lang="en-US" altLang="zh-CN" sz="1400" dirty="0"/>
              <a:t>0.2S</a:t>
            </a:r>
            <a:r>
              <a:rPr lang="zh-CN" altLang="en-US" sz="1400" dirty="0"/>
              <a:t>级电能精度</a:t>
            </a:r>
            <a:endParaRPr lang="en-US" altLang="zh-CN" sz="1400" dirty="0"/>
          </a:p>
          <a:p>
            <a:r>
              <a:rPr lang="en-US" altLang="zh-CN" sz="1400" dirty="0"/>
              <a:t>2</a:t>
            </a:r>
            <a:r>
              <a:rPr lang="zh-CN" altLang="en-US" sz="1400" dirty="0"/>
              <a:t>、功能覆盖</a:t>
            </a:r>
            <a:r>
              <a:rPr lang="en-US" altLang="zh-CN" sz="1400" dirty="0"/>
              <a:t>APM801, APM810</a:t>
            </a:r>
            <a:r>
              <a:rPr lang="zh-CN" altLang="en-US" sz="1400" dirty="0"/>
              <a:t>仪表</a:t>
            </a:r>
            <a:endParaRPr lang="en-US" altLang="zh-CN" sz="1400" dirty="0"/>
          </a:p>
          <a:p>
            <a:r>
              <a:rPr lang="en-US" altLang="zh-CN" sz="1400" dirty="0"/>
              <a:t>3</a:t>
            </a:r>
            <a:r>
              <a:rPr lang="zh-CN" altLang="en-US" sz="1400" dirty="0"/>
              <a:t>、</a:t>
            </a:r>
            <a:r>
              <a:rPr lang="zh-CN" alt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点阵液晶</a:t>
            </a:r>
            <a:r>
              <a:rPr lang="zh-CN" altLang="en-US" sz="1400" dirty="0"/>
              <a:t>、全中英文切换</a:t>
            </a:r>
            <a:endParaRPr lang="en-US" altLang="zh-CN" sz="1400" dirty="0"/>
          </a:p>
          <a:p>
            <a:r>
              <a:rPr lang="en-US" altLang="zh-CN" sz="1400" dirty="0"/>
              <a:t>4</a:t>
            </a:r>
            <a:r>
              <a:rPr lang="zh-CN" altLang="en-US" sz="1400" dirty="0"/>
              <a:t>、电压暂升、电压暂降、电压中断、冲击电流</a:t>
            </a:r>
          </a:p>
          <a:p>
            <a:r>
              <a:rPr lang="en-US" altLang="zh-CN" sz="1400" dirty="0"/>
              <a:t>5</a:t>
            </a:r>
            <a:r>
              <a:rPr lang="zh-CN" altLang="en-US" sz="1400" dirty="0"/>
              <a:t>、故障录波、手动录波</a:t>
            </a:r>
            <a:endParaRPr lang="en-US" altLang="zh-CN" sz="1400" dirty="0"/>
          </a:p>
          <a:p>
            <a:r>
              <a:rPr lang="en-US" altLang="zh-CN" sz="1400" dirty="0"/>
              <a:t>6</a:t>
            </a:r>
            <a:r>
              <a:rPr lang="zh-CN" altLang="en-US" sz="1400" dirty="0"/>
              <a:t>、测试标准：</a:t>
            </a:r>
            <a:endParaRPr lang="en-US" altLang="zh-CN" sz="1400" dirty="0"/>
          </a:p>
          <a:p>
            <a:r>
              <a:rPr lang="en-US" altLang="zh-CN" sz="1400" dirty="0"/>
              <a:t>      IEC 61000-4-30 </a:t>
            </a:r>
            <a:r>
              <a:rPr lang="zh-CN" altLang="zh-CN" sz="1400" dirty="0"/>
              <a:t>电能质量测量方法</a:t>
            </a:r>
            <a:endParaRPr lang="en-US" altLang="zh-CN" sz="1400" dirty="0"/>
          </a:p>
          <a:p>
            <a:r>
              <a:rPr lang="en-US" altLang="zh-CN" sz="1400" dirty="0"/>
              <a:t>      IEC 61557-12-2007  </a:t>
            </a:r>
            <a:r>
              <a:rPr lang="zh-CN" altLang="en-US" sz="1400" dirty="0"/>
              <a:t>第</a:t>
            </a:r>
            <a:r>
              <a:rPr lang="en-US" altLang="zh-CN" sz="1400" dirty="0"/>
              <a:t>12</a:t>
            </a:r>
            <a:r>
              <a:rPr lang="zh-CN" altLang="en-US" sz="1400" dirty="0"/>
              <a:t>部分：性能测量   </a:t>
            </a:r>
            <a:endParaRPr lang="en-US" altLang="zh-CN" sz="1400" dirty="0"/>
          </a:p>
          <a:p>
            <a:r>
              <a:rPr lang="en-US" altLang="zh-CN" sz="1400" dirty="0"/>
              <a:t>      </a:t>
            </a:r>
            <a:r>
              <a:rPr lang="zh-CN" altLang="en-US" sz="1400" dirty="0"/>
              <a:t>和监测装置</a:t>
            </a:r>
            <a:r>
              <a:rPr lang="en-US" altLang="zh-CN" sz="1400" dirty="0"/>
              <a:t>(PMD)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4" t="16776" r="23852" b="14132"/>
          <a:stretch>
            <a:fillRect/>
          </a:stretch>
        </p:blipFill>
        <p:spPr>
          <a:xfrm rot="5400000">
            <a:off x="5727767" y="3375359"/>
            <a:ext cx="1541687" cy="1747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4" t="16123" r="28877" b="14500"/>
          <a:stretch>
            <a:fillRect/>
          </a:stretch>
        </p:blipFill>
        <p:spPr>
          <a:xfrm rot="5400000">
            <a:off x="3574488" y="3360254"/>
            <a:ext cx="1548823" cy="17504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1" t="15089" r="26269" b="15313"/>
          <a:stretch>
            <a:fillRect/>
          </a:stretch>
        </p:blipFill>
        <p:spPr>
          <a:xfrm rot="5400000">
            <a:off x="1490154" y="580689"/>
            <a:ext cx="1971781" cy="22556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3" t="17938" r="23944" b="14300"/>
          <a:stretch>
            <a:fillRect/>
          </a:stretch>
        </p:blipFill>
        <p:spPr>
          <a:xfrm rot="5400000">
            <a:off x="1448695" y="3377726"/>
            <a:ext cx="1541038" cy="1742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7732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ACR10R导轨系列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54803" y="612351"/>
            <a:ext cx="3256294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</a:t>
            </a:r>
            <a:r>
              <a:rPr lang="en-US" altLang="zh-CN" sz="1400" dirty="0"/>
              <a:t>1</a:t>
            </a:r>
            <a:r>
              <a:rPr lang="zh-CN" altLang="en-US" sz="1400" dirty="0"/>
              <a:t>级电能精度</a:t>
            </a:r>
            <a:endParaRPr lang="en-US" altLang="zh-CN" sz="1400" dirty="0"/>
          </a:p>
          <a:p>
            <a:r>
              <a:rPr lang="en-US" altLang="zh-CN" sz="1400" dirty="0"/>
              <a:t>2</a:t>
            </a:r>
            <a:r>
              <a:rPr lang="zh-CN" altLang="en-US" sz="1400" dirty="0"/>
              <a:t>、四象限全电参量</a:t>
            </a:r>
            <a:endParaRPr lang="en-US" altLang="zh-CN" sz="1400" dirty="0"/>
          </a:p>
          <a:p>
            <a:r>
              <a:rPr lang="en-US" altLang="zh-CN" sz="1400" dirty="0"/>
              <a:t>3</a:t>
            </a:r>
            <a:r>
              <a:rPr lang="zh-CN" altLang="en-US" sz="1400" dirty="0"/>
              <a:t>、标配</a:t>
            </a:r>
            <a:r>
              <a:rPr lang="en-US" altLang="zh-CN" sz="1400" dirty="0"/>
              <a:t>RS485</a:t>
            </a:r>
            <a:r>
              <a:rPr lang="zh-CN" altLang="en-US" sz="1400" dirty="0"/>
              <a:t>通讯</a:t>
            </a:r>
            <a:endParaRPr lang="en-US" altLang="zh-CN" sz="1400" dirty="0"/>
          </a:p>
          <a:p>
            <a:r>
              <a:rPr lang="en-US" altLang="zh-CN" sz="1400" dirty="0"/>
              <a:t>4</a:t>
            </a:r>
            <a:r>
              <a:rPr lang="zh-CN" altLang="en-US" sz="1400" dirty="0"/>
              <a:t>、谐波测量</a:t>
            </a:r>
            <a:r>
              <a:rPr lang="en-US" altLang="zh-CN" sz="1400" dirty="0"/>
              <a:t>2~63th</a:t>
            </a:r>
          </a:p>
          <a:p>
            <a:r>
              <a:rPr lang="en-US" altLang="zh-CN" sz="1400" dirty="0"/>
              <a:t>5</a:t>
            </a:r>
            <a:r>
              <a:rPr lang="zh-CN" altLang="en-US" sz="1400" dirty="0"/>
              <a:t>、大电流测量</a:t>
            </a:r>
            <a:r>
              <a:rPr lang="en-US" altLang="zh-CN" sz="1400" dirty="0"/>
              <a:t>1000A~20KA</a:t>
            </a:r>
          </a:p>
          <a:p>
            <a:r>
              <a:rPr lang="en-US" altLang="zh-CN" sz="1400" dirty="0"/>
              <a:t>6</a:t>
            </a:r>
            <a:r>
              <a:rPr lang="zh-CN" altLang="en-US" sz="1400" dirty="0"/>
              <a:t>、适合大电流能耗终端改造中安装空间狭小</a:t>
            </a:r>
            <a:endParaRPr lang="en-US" altLang="zh-CN" sz="1400" dirty="0"/>
          </a:p>
          <a:p>
            <a:r>
              <a:rPr lang="en-US" altLang="zh-CN" sz="1400" dirty="0"/>
              <a:t>7</a:t>
            </a:r>
            <a:r>
              <a:rPr lang="zh-CN" altLang="en-US" sz="1400" dirty="0"/>
              <a:t>、开口式柔性线圈安装方便可以不需要断开负载回路，可实现不停电安装</a:t>
            </a:r>
            <a:endParaRPr lang="en-US" altLang="zh-CN" sz="1400" dirty="0"/>
          </a:p>
          <a:p>
            <a:r>
              <a:rPr lang="en-US" altLang="zh-CN" sz="1400" dirty="0"/>
              <a:t>8</a:t>
            </a:r>
            <a:r>
              <a:rPr lang="zh-CN" altLang="en-US" sz="1400" dirty="0"/>
              <a:t>、能效终端</a:t>
            </a:r>
            <a:endParaRPr lang="en-US" altLang="zh-CN" sz="1600" dirty="0"/>
          </a:p>
          <a:p>
            <a:endParaRPr lang="en-US" altLang="zh-CN" sz="1600" dirty="0"/>
          </a:p>
        </p:txBody>
      </p:sp>
      <p:pic>
        <p:nvPicPr>
          <p:cNvPr id="44033" name="Picture 1" descr="IMG_34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22" y="3010686"/>
            <a:ext cx="1575225" cy="211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产品照片\ACR10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1809" y="542041"/>
            <a:ext cx="2171700" cy="2120197"/>
          </a:xfrm>
          <a:prstGeom prst="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69" y="2990097"/>
            <a:ext cx="2234470" cy="1802814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021080" y="2586990"/>
            <a:ext cx="2536190" cy="40322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dist="23000" dir="5400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rgbClr val="006286"/>
              </a:buClr>
              <a:buSzPct val="70000"/>
              <a:buFont typeface="Wingdings 2" panose="05020102010507070707" pitchFamily="18" charset="2"/>
              <a:buChar char=""/>
              <a:defRPr sz="24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 sz="20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导轨安装开口式互感器表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021080" y="4719955"/>
            <a:ext cx="2536190" cy="40322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dist="23000" dir="5400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rgbClr val="006286"/>
              </a:buClr>
              <a:buSzPct val="70000"/>
              <a:buFont typeface="Wingdings 2" panose="05020102010507070707" pitchFamily="18" charset="2"/>
              <a:buChar char=""/>
              <a:defRPr sz="24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 sz="20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导轨安装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罗氏线圈表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  <a:endParaRPr lang="en-US" altLang="zh-CN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543" y="1829425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485551" y="1986215"/>
            <a:ext cx="89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727002" y="762690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多功能表分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AMC/AMC(II)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336146" y="182244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3408154" y="1979230"/>
            <a:ext cx="89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278130" y="3249930"/>
            <a:ext cx="2486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 AMC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系列多功能仪表能分别测量电网中的电流、电压、功率、功率因数和电能等参数，可配置</a:t>
            </a:r>
            <a:r>
              <a:rPr lang="en-US" sz="1200" dirty="0">
                <a:latin typeface="Arial" panose="020B0604020202020204" pitchFamily="34" charset="0"/>
                <a:sym typeface="+mn-ea"/>
              </a:rPr>
              <a:t>RS485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通讯，开关量输入输出功能。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9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372" y="1465580"/>
            <a:ext cx="1508760" cy="1402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158086" y="182244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1"/>
          <p:cNvSpPr txBox="1"/>
          <p:nvPr/>
        </p:nvSpPr>
        <p:spPr>
          <a:xfrm>
            <a:off x="6230094" y="1979230"/>
            <a:ext cx="89913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7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482" y="1464945"/>
            <a:ext cx="1496695" cy="140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5"/>
          <p:cNvSpPr txBox="1"/>
          <p:nvPr/>
        </p:nvSpPr>
        <p:spPr>
          <a:xfrm>
            <a:off x="3264535" y="3249930"/>
            <a:ext cx="24860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PZ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系列多功能仪表能分别测量电网中的电流、电压、功率、功率因数和电能等参数，可配置</a:t>
            </a:r>
            <a:r>
              <a:rPr lang="en-US" sz="1200" dirty="0">
                <a:latin typeface="Arial" panose="020B0604020202020204" pitchFamily="34" charset="0"/>
                <a:sym typeface="+mn-ea"/>
              </a:rPr>
              <a:t>RS485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通讯，模拟量输出，开关量输入输出功能。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6376200" y="3249627"/>
            <a:ext cx="24860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ACR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系列网络电力仪表，具备全面的电能监测，四象限电能、分时复费率电能统计、</a:t>
            </a: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12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月历史电能记录、实时时钟显示，最大需量等功能。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 descr="AMC72L-E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450" y="1233170"/>
            <a:ext cx="1822450" cy="182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/>
      <p:bldP spid="10" grpId="0"/>
      <p:bldP spid="11" grpId="0" bldLvl="0" animBg="1"/>
      <p:bldP spid="13" grpId="0"/>
      <p:bldP spid="17" grpId="0"/>
      <p:bldP spid="2" grpId="0" bldLvl="0" animBg="1"/>
      <p:bldP spid="3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</a:p>
        </p:txBody>
      </p:sp>
      <p:sp>
        <p:nvSpPr>
          <p:cNvPr id="7" name="矩形 6"/>
          <p:cNvSpPr/>
          <p:nvPr/>
        </p:nvSpPr>
        <p:spPr>
          <a:xfrm>
            <a:off x="442118" y="195706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514126" y="2113850"/>
            <a:ext cx="89913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755577" y="871910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多功能表分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42595" y="3369310"/>
            <a:ext cx="3196590" cy="1268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 APM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系列网络电力仪表按照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IEC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标准设计，功能比</a:t>
            </a: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ACR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谐波更丰富。采用功能模块化设计，便于客户二次采购功能扩展。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zh-CN" altLang="en-US" sz="13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辅助电源</a:t>
            </a:r>
            <a:r>
              <a:rPr lang="en-US" altLang="zh-CN" sz="13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AC/DC 85~265V</a:t>
            </a:r>
            <a:r>
              <a:rPr lang="zh-CN" altLang="en-US" sz="13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或</a:t>
            </a:r>
            <a:r>
              <a:rPr lang="en-US" altLang="zh-CN" sz="13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115~415V</a:t>
            </a:r>
          </a:p>
        </p:txBody>
      </p:sp>
      <p:sp>
        <p:nvSpPr>
          <p:cNvPr id="12" name="TextBox 15"/>
          <p:cNvSpPr txBox="1"/>
          <p:nvPr/>
        </p:nvSpPr>
        <p:spPr>
          <a:xfrm>
            <a:off x="3950335" y="3369310"/>
            <a:ext cx="12820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b="1" dirty="0">
                <a:latin typeface="Arial" panose="020B0604020202020204" pitchFamily="34" charset="0"/>
                <a:sym typeface="+mn-ea"/>
              </a:rPr>
              <a:t>MD82+MLOG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8DI+2DO(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转换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Micro SD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卡存储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856" y="1406517"/>
            <a:ext cx="2065750" cy="20364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19268" b="29268"/>
          <a:stretch>
            <a:fillRect/>
          </a:stretch>
        </p:blipFill>
        <p:spPr>
          <a:xfrm rot="16200000">
            <a:off x="6884670" y="1700530"/>
            <a:ext cx="1936750" cy="13912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" t="27408" r="4255" b="21481"/>
          <a:stretch>
            <a:fillRect/>
          </a:stretch>
        </p:blipFill>
        <p:spPr>
          <a:xfrm rot="16200000">
            <a:off x="5241290" y="1701800"/>
            <a:ext cx="1905000" cy="1389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" t="27408" r="4255" b="21481"/>
          <a:stretch>
            <a:fillRect/>
          </a:stretch>
        </p:blipFill>
        <p:spPr>
          <a:xfrm rot="16200000">
            <a:off x="3619500" y="1701800"/>
            <a:ext cx="1905000" cy="1389380"/>
          </a:xfrm>
          <a:prstGeom prst="rect">
            <a:avLst/>
          </a:prstGeom>
        </p:spPr>
      </p:pic>
      <p:sp>
        <p:nvSpPr>
          <p:cNvPr id="20" name="TextBox 15"/>
          <p:cNvSpPr txBox="1"/>
          <p:nvPr/>
        </p:nvSpPr>
        <p:spPr>
          <a:xfrm>
            <a:off x="5776595" y="3369310"/>
            <a:ext cx="1282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b="1" dirty="0">
                <a:latin typeface="Arial" panose="020B0604020202020204" pitchFamily="34" charset="0"/>
                <a:sym typeface="+mn-ea"/>
              </a:rPr>
              <a:t>MA84</a:t>
            </a:r>
            <a:endParaRPr lang="en-US" sz="1200" dirty="0">
              <a:latin typeface="Arial" panose="020B0604020202020204" pitchFamily="34" charset="0"/>
              <a:sym typeface="+mn-ea"/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8AI+4AO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7157720" y="3369310"/>
            <a:ext cx="1704975" cy="152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b="1" dirty="0">
                <a:latin typeface="Arial" panose="020B0604020202020204" pitchFamily="34" charset="0"/>
                <a:sym typeface="+mn-ea"/>
              </a:rPr>
              <a:t>MCP+MCM+MCE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Profibus-DP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Modbus-RTU</a:t>
            </a: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以太网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Modbus-TCP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zh-CN" altLang="en-US" sz="1400" b="1" dirty="0">
                <a:solidFill>
                  <a:srgbClr val="FF0000"/>
                </a:solidFill>
              </a:rPr>
              <a:t>可以做串口服务器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/>
      <p:bldP spid="10" grpId="0"/>
      <p:bldP spid="17" grpId="0"/>
      <p:bldP spid="12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137263"/>
              </p:ext>
            </p:extLst>
          </p:nvPr>
        </p:nvGraphicFramePr>
        <p:xfrm>
          <a:off x="97155" y="593725"/>
          <a:ext cx="8943975" cy="441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4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60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38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1020"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功能指标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AMC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系列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AMC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PZ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系列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ACR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系列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APM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系列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/>
                        <a:t>有功电能精度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</a:rPr>
                        <a:t>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>
                          <a:solidFill>
                            <a:schemeClr val="tx1"/>
                          </a:solidFill>
                        </a:rPr>
                        <a:t>0.5</a:t>
                      </a:r>
                      <a:r>
                        <a:rPr lang="zh-CN" altLang="en-US" sz="1300" dirty="0">
                          <a:solidFill>
                            <a:schemeClr val="tx1"/>
                          </a:solidFill>
                        </a:rPr>
                        <a:t>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>
                          <a:solidFill>
                            <a:schemeClr val="tx1"/>
                          </a:solidFill>
                        </a:rPr>
                        <a:t>0.5</a:t>
                      </a:r>
                      <a:r>
                        <a:rPr lang="zh-CN" altLang="en-US" sz="1300" dirty="0">
                          <a:solidFill>
                            <a:schemeClr val="tx1"/>
                          </a:solidFill>
                        </a:rPr>
                        <a:t>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/>
                        <a:t>0.5</a:t>
                      </a:r>
                      <a:r>
                        <a:rPr lang="zh-CN" altLang="en-US" sz="1300" dirty="0"/>
                        <a:t>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b="1" dirty="0">
                          <a:solidFill>
                            <a:srgbClr val="FF0000"/>
                          </a:solidFill>
                        </a:rPr>
                        <a:t>0.2s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</a:rPr>
                        <a:t>级（</a:t>
                      </a:r>
                      <a:r>
                        <a:rPr lang="en-US" altLang="zh-CN" sz="1300" b="1" dirty="0">
                          <a:solidFill>
                            <a:srgbClr val="FF0000"/>
                          </a:solidFill>
                        </a:rPr>
                        <a:t>APM801/830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</a:rPr>
                        <a:t>）</a:t>
                      </a:r>
                      <a:endParaRPr lang="zh-CN" altLang="en-US" sz="1300" dirty="0"/>
                    </a:p>
                    <a:p>
                      <a:pPr algn="ctr">
                        <a:buNone/>
                      </a:pPr>
                      <a:r>
                        <a:rPr lang="en-US" altLang="zh-CN" sz="1300" dirty="0"/>
                        <a:t>0.5s</a:t>
                      </a:r>
                      <a:r>
                        <a:rPr lang="zh-CN" altLang="en-US" sz="1300" dirty="0"/>
                        <a:t>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6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/>
                        <a:t>线电压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/>
                        <a:t>AC 380V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olidFill>
                            <a:schemeClr val="tx1"/>
                          </a:solidFill>
                        </a:rPr>
                        <a:t>AMC72:AC 380V</a:t>
                      </a:r>
                      <a:endParaRPr lang="en-US" altLang="zh-CN" sz="13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AMC96:AC 660V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/>
                        <a:t>AC 380V</a:t>
                      </a:r>
                      <a:r>
                        <a:rPr lang="zh-CN" altLang="en-US" sz="1300" baseline="0" dirty="0"/>
                        <a:t> </a:t>
                      </a:r>
                      <a:endParaRPr lang="en-US" altLang="zh-CN" sz="13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PZ96-E3/G*</a:t>
                      </a:r>
                      <a:r>
                        <a:rPr lang="zh-CN" altLang="en-US" sz="1300" dirty="0">
                          <a:solidFill>
                            <a:srgbClr val="FF0000"/>
                          </a:solidFill>
                        </a:rPr>
                        <a:t>：</a:t>
                      </a: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660V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/>
                        <a:t>AC 380V</a:t>
                      </a:r>
                      <a:r>
                        <a:rPr lang="zh-CN" altLang="en-US" sz="1300" baseline="0" dirty="0"/>
                        <a:t> </a:t>
                      </a:r>
                      <a:endParaRPr lang="en-US" altLang="zh-CN" sz="13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320/330ELH</a:t>
                      </a:r>
                      <a:r>
                        <a:rPr lang="zh-CN" altLang="en-US" sz="1300" dirty="0">
                          <a:solidFill>
                            <a:srgbClr val="FF0000"/>
                          </a:solidFill>
                        </a:rPr>
                        <a:t>：</a:t>
                      </a: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660V</a:t>
                      </a:r>
                      <a:r>
                        <a:rPr lang="zh-CN" altLang="en-US" sz="1300" dirty="0">
                          <a:solidFill>
                            <a:srgbClr val="FF0000"/>
                          </a:solidFill>
                        </a:rPr>
                        <a:t>  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</a:rPr>
                        <a:t>AC 660V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/>
                        <a:t>数码管显示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/>
                        <a:t>谐波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有（</a:t>
                      </a:r>
                      <a:r>
                        <a:rPr lang="en-US" altLang="zh-CN" sz="1300" dirty="0">
                          <a:sym typeface="+mn-ea"/>
                        </a:rPr>
                        <a:t>31</a:t>
                      </a:r>
                      <a:r>
                        <a:rPr lang="zh-CN" altLang="en-US" sz="1300" dirty="0">
                          <a:sym typeface="+mn-ea"/>
                        </a:rPr>
                        <a:t>次）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有（</a:t>
                      </a:r>
                      <a:r>
                        <a:rPr lang="en-US" altLang="zh-CN" sz="1300" dirty="0"/>
                        <a:t>21</a:t>
                      </a:r>
                      <a:r>
                        <a:rPr lang="zh-CN" altLang="en-US" sz="1300" dirty="0"/>
                        <a:t>次）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有</a:t>
                      </a:r>
                      <a:r>
                        <a:rPr lang="zh-CN" altLang="en-US" sz="1300" dirty="0">
                          <a:sym typeface="+mn-ea"/>
                        </a:rPr>
                        <a:t>（</a:t>
                      </a:r>
                      <a:r>
                        <a:rPr lang="en-US" altLang="zh-CN" sz="1300" dirty="0">
                          <a:sym typeface="+mn-ea"/>
                        </a:rPr>
                        <a:t>63</a:t>
                      </a:r>
                      <a:r>
                        <a:rPr lang="zh-CN" altLang="en-US" sz="1300" dirty="0">
                          <a:sym typeface="+mn-ea"/>
                        </a:rPr>
                        <a:t>次）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sym typeface="+mn-ea"/>
                        </a:rPr>
                        <a:t>有（</a:t>
                      </a:r>
                      <a:r>
                        <a:rPr lang="en-US" altLang="zh-CN" sz="1300" dirty="0">
                          <a:sym typeface="+mn-ea"/>
                        </a:rPr>
                        <a:t>63</a:t>
                      </a:r>
                      <a:r>
                        <a:rPr lang="zh-CN" altLang="en-US" sz="1300" dirty="0">
                          <a:sym typeface="+mn-ea"/>
                        </a:rPr>
                        <a:t>次）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/>
                        <a:t>事件记录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sym typeface="+mn-ea"/>
                        </a:rPr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/>
                        <a:t>数据记录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>
                          <a:solidFill>
                            <a:srgbClr val="FF0000"/>
                          </a:solidFill>
                        </a:rPr>
                        <a:t>有（</a:t>
                      </a:r>
                      <a:r>
                        <a:rPr lang="en-US" altLang="zh-CN" sz="1300" b="1" dirty="0">
                          <a:solidFill>
                            <a:srgbClr val="FF0000"/>
                          </a:solidFill>
                        </a:rPr>
                        <a:t>SD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</a:rPr>
                        <a:t>卡）</a:t>
                      </a:r>
                      <a:endParaRPr lang="en-US" altLang="zh-CN" sz="13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/>
                        <a:t>波形跟踪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>
                          <a:solidFill>
                            <a:schemeClr val="tx1"/>
                          </a:solidFill>
                          <a:sym typeface="+mn-ea"/>
                        </a:rPr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>
                          <a:sym typeface="+mn-ea"/>
                        </a:rPr>
                        <a:t>定时</a:t>
                      </a:r>
                      <a:r>
                        <a:rPr lang="en-US" altLang="zh-CN" sz="1300" b="1" dirty="0">
                          <a:sym typeface="+mn-ea"/>
                        </a:rPr>
                        <a:t>/</a:t>
                      </a:r>
                      <a:r>
                        <a:rPr lang="zh-CN" altLang="en-US" sz="1300" b="1" dirty="0"/>
                        <a:t>故障录波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有（</a:t>
                      </a:r>
                      <a:r>
                        <a:rPr lang="en-US" altLang="zh-CN" sz="1300" b="1" dirty="0">
                          <a:solidFill>
                            <a:srgbClr val="FF0000"/>
                          </a:solidFill>
                          <a:sym typeface="+mn-ea"/>
                        </a:rPr>
                        <a:t>APM830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54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/>
                        <a:t>复费率</a:t>
                      </a:r>
                      <a:r>
                        <a:rPr lang="en-US" altLang="zh-CN" sz="1300" b="1" dirty="0"/>
                        <a:t>/</a:t>
                      </a:r>
                      <a:r>
                        <a:rPr lang="zh-CN" altLang="en-US" sz="1300" b="1" dirty="0"/>
                        <a:t>最大需量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/>
                        <a:t>无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/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sym typeface="+mn-ea"/>
                        </a:rPr>
                        <a:t>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300" b="1" dirty="0"/>
                        <a:t>IP</a:t>
                      </a:r>
                      <a:r>
                        <a:rPr lang="zh-CN" altLang="en-US" sz="1300" b="1" dirty="0"/>
                        <a:t>防护等级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/>
                        <a:t>IP52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>
                          <a:sym typeface="+mn-ea"/>
                        </a:rPr>
                        <a:t>IP54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300" b="1" dirty="0">
                          <a:solidFill>
                            <a:srgbClr val="FF0000"/>
                          </a:solidFill>
                          <a:sym typeface="+mn-ea"/>
                        </a:rPr>
                        <a:t>IP</a:t>
                      </a:r>
                      <a:r>
                        <a:rPr 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65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（下单备注）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>
                          <a:sym typeface="+mn-ea"/>
                        </a:rPr>
                        <a:t>IP52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ym typeface="+mn-ea"/>
                        </a:rPr>
                        <a:t>IP52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ym typeface="+mn-ea"/>
                        </a:rPr>
                        <a:t>IP54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51836" y="91818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575718" y="108954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75718" y="4076459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104081" y="338387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04081" y="178450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275441" y="258419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275455" y="918210"/>
            <a:ext cx="465179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电流端子小，接入的线径多大？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目前都是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2.5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方线，更大建议选择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APM8xx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，有计划今年在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APM8xx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开发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4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方线的产品</a:t>
            </a:r>
            <a:endParaRPr lang="en-US" altLang="zh-CN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65763" y="1785779"/>
            <a:ext cx="3771265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多功能表的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RS485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通讯能否支持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DL/T645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规约？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可以，与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MODBUS-RTU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自适应</a:t>
            </a: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787264" y="2564130"/>
            <a:ext cx="3284137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那些多功能表能满足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660V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线电压输入？</a:t>
            </a: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57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PZ96(L)-E4/G*    AMC96(II)                    ACR320/330ELH  APM8xx</a:t>
            </a: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592955" y="3415030"/>
            <a:ext cx="395478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PZ/ACR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表能否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DC24V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供电？</a:t>
            </a:r>
          </a:p>
          <a:p>
            <a:pPr eaLnBrk="1" hangingPunct="1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DC24/48V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都可以，辅助功能有限制</a:t>
            </a: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24020" y="4121785"/>
            <a:ext cx="4801235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哪款多功能表能否显示视在功率？</a:t>
            </a:r>
          </a:p>
          <a:p>
            <a:pPr eaLnBrk="1" hangingPunct="1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AMC(II)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、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ACR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谐波表和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APM</a:t>
            </a:r>
            <a:endParaRPr lang="zh-CN" altLang="en-US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669726" y="112286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98207" y="1351347"/>
            <a:ext cx="2881002" cy="2879813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42315" y="339339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858936" y="353143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  _1"/>
          <p:cNvSpPr/>
          <p:nvPr/>
        </p:nvSpPr>
        <p:spPr>
          <a:xfrm>
            <a:off x="0" y="744"/>
            <a:ext cx="2790730" cy="5142013"/>
          </a:xfrm>
          <a:prstGeom prst="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原创设计师QQ598969553            _2"/>
          <p:cNvSpPr/>
          <p:nvPr/>
        </p:nvSpPr>
        <p:spPr>
          <a:xfrm>
            <a:off x="4361781" y="698878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原创设计师QQ598969553            _3"/>
          <p:cNvGrpSpPr/>
          <p:nvPr/>
        </p:nvGrpSpPr>
        <p:grpSpPr>
          <a:xfrm>
            <a:off x="5036543" y="698878"/>
            <a:ext cx="2805024" cy="383428"/>
            <a:chOff x="6339097" y="1573726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8" name="圆角矩形 7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623892" y="1615582"/>
              <a:ext cx="2653076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数显表选型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原创设计师QQ598969553            _4"/>
          <p:cNvSpPr/>
          <p:nvPr/>
        </p:nvSpPr>
        <p:spPr>
          <a:xfrm>
            <a:off x="4361781" y="1370141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1" name="原创设计师QQ598969553            _5"/>
          <p:cNvGrpSpPr/>
          <p:nvPr/>
        </p:nvGrpSpPr>
        <p:grpSpPr>
          <a:xfrm>
            <a:off x="5036543" y="1370141"/>
            <a:ext cx="2805024" cy="383428"/>
            <a:chOff x="6315199" y="2410178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12" name="圆角矩形 11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99994" y="2452034"/>
              <a:ext cx="2653076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多功能仪表选型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原创设计师QQ598969553            _6"/>
          <p:cNvSpPr/>
          <p:nvPr/>
        </p:nvSpPr>
        <p:spPr>
          <a:xfrm>
            <a:off x="4361780" y="2041404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5" name="原创设计师QQ598969553            _7"/>
          <p:cNvGrpSpPr/>
          <p:nvPr/>
        </p:nvGrpSpPr>
        <p:grpSpPr>
          <a:xfrm>
            <a:off x="5036543" y="2041404"/>
            <a:ext cx="2805024" cy="383428"/>
            <a:chOff x="6339097" y="3296031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16" name="圆角矩形 15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623892" y="3325202"/>
              <a:ext cx="3213281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温湿度控制器选型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原创设计师QQ598969553            _8"/>
          <p:cNvSpPr/>
          <p:nvPr/>
        </p:nvSpPr>
        <p:spPr>
          <a:xfrm>
            <a:off x="4361779" y="2712667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" name="原创设计师QQ598969553            _10"/>
          <p:cNvSpPr/>
          <p:nvPr/>
        </p:nvSpPr>
        <p:spPr>
          <a:xfrm>
            <a:off x="4361408" y="3383930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3" name="原创设计师QQ598969553            _11"/>
          <p:cNvGrpSpPr/>
          <p:nvPr/>
        </p:nvGrpSpPr>
        <p:grpSpPr>
          <a:xfrm>
            <a:off x="5036543" y="2712667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24" name="圆角矩形 23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623892" y="5091427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网关</a:t>
              </a:r>
              <a:r>
                <a:rPr lang="en-US" altLang="zh-CN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/DTU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原创设计师QQ598969553            _12"/>
          <p:cNvSpPr txBox="1"/>
          <p:nvPr/>
        </p:nvSpPr>
        <p:spPr>
          <a:xfrm>
            <a:off x="253769" y="1664553"/>
            <a:ext cx="2103768" cy="1015134"/>
          </a:xfrm>
          <a:prstGeom prst="rect">
            <a:avLst/>
          </a:prstGeom>
          <a:noFill/>
        </p:spPr>
        <p:txBody>
          <a:bodyPr wrap="square" lIns="91362" tIns="45680" rIns="91362" bIns="45680">
            <a:spAutoFit/>
          </a:bodyPr>
          <a:lstStyle/>
          <a:p>
            <a:pPr algn="r">
              <a:defRPr/>
            </a:pPr>
            <a:r>
              <a:rPr lang="zh-CN" altLang="en-US" sz="3600" b="1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3600" b="1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en-US" altLang="zh-CN" sz="2400" b="1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原创设计师QQ598969553            _13"/>
          <p:cNvSpPr/>
          <p:nvPr/>
        </p:nvSpPr>
        <p:spPr>
          <a:xfrm rot="16200000">
            <a:off x="3479056" y="646784"/>
            <a:ext cx="431823" cy="509274"/>
          </a:xfrm>
          <a:prstGeom prst="downArrow">
            <a:avLst/>
          </a:prstGeom>
          <a:solidFill>
            <a:srgbClr val="05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3" rIns="68505" bIns="34253" rtlCol="0" anchor="ctr"/>
          <a:lstStyle/>
          <a:p>
            <a:pPr algn="ctr"/>
            <a:endParaRPr lang="zh-CN" altLang="en-US" sz="1350"/>
          </a:p>
        </p:txBody>
      </p:sp>
      <p:grpSp>
        <p:nvGrpSpPr>
          <p:cNvPr id="29" name="原创设计师QQ598969553            _11"/>
          <p:cNvGrpSpPr/>
          <p:nvPr/>
        </p:nvGrpSpPr>
        <p:grpSpPr>
          <a:xfrm>
            <a:off x="5036543" y="3383930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30" name="圆角矩形 29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623892" y="5101401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定制</a:t>
              </a:r>
              <a:r>
                <a:rPr lang="en-US" altLang="zh-CN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/</a:t>
              </a: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新品介绍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原创设计师QQ598969553            _10">
            <a:extLst>
              <a:ext uri="{FF2B5EF4-FFF2-40B4-BE49-F238E27FC236}">
                <a16:creationId xmlns:a16="http://schemas.microsoft.com/office/drawing/2014/main" id="{798B2AE7-38A6-4278-BF1A-526A3A87427E}"/>
              </a:ext>
            </a:extLst>
          </p:cNvPr>
          <p:cNvSpPr/>
          <p:nvPr/>
        </p:nvSpPr>
        <p:spPr>
          <a:xfrm>
            <a:off x="4361408" y="4055191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2" name="原创设计师QQ598969553            _11">
            <a:extLst>
              <a:ext uri="{FF2B5EF4-FFF2-40B4-BE49-F238E27FC236}">
                <a16:creationId xmlns:a16="http://schemas.microsoft.com/office/drawing/2014/main" id="{6135CE73-49AA-410C-89F2-6872A65E79BE}"/>
              </a:ext>
            </a:extLst>
          </p:cNvPr>
          <p:cNvGrpSpPr/>
          <p:nvPr/>
        </p:nvGrpSpPr>
        <p:grpSpPr>
          <a:xfrm>
            <a:off x="5036543" y="4055191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33" name="圆角矩形 29">
              <a:extLst>
                <a:ext uri="{FF2B5EF4-FFF2-40B4-BE49-F238E27FC236}">
                  <a16:creationId xmlns:a16="http://schemas.microsoft.com/office/drawing/2014/main" id="{3AFE958C-13AD-4D00-A59D-B4D149841B35}"/>
                </a:ext>
              </a:extLst>
            </p:cNvPr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E48DFFD-D137-4F8E-B1E2-265DA2194740}"/>
                </a:ext>
              </a:extLst>
            </p:cNvPr>
            <p:cNvSpPr/>
            <p:nvPr/>
          </p:nvSpPr>
          <p:spPr>
            <a:xfrm>
              <a:off x="6623892" y="5099339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zh-CN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联系方式</a:t>
              </a:r>
            </a:p>
          </p:txBody>
        </p:sp>
      </p:grpSp>
    </p:spTree>
  </p:cSld>
  <p:clrMapOvr>
    <a:masterClrMapping/>
  </p:clrMapOvr>
  <p:transition spd="med" advTm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73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6" grpId="1" bldLvl="0" animBg="1"/>
      <p:bldP spid="6" grpId="2" bldLvl="0" animBg="1"/>
      <p:bldP spid="10" grpId="0" bldLvl="0" animBg="1"/>
      <p:bldP spid="10" grpId="1" bldLvl="0" animBg="1"/>
      <p:bldP spid="14" grpId="0" bldLvl="0" animBg="1"/>
      <p:bldP spid="14" grpId="1" bldLvl="0" animBg="1"/>
      <p:bldP spid="18" grpId="0" bldLvl="0" animBg="1"/>
      <p:bldP spid="18" grpId="1" bldLvl="0" animBg="1"/>
      <p:bldP spid="22" grpId="0" bldLvl="0" animBg="1"/>
      <p:bldP spid="22" grpId="1" bldLvl="0" animBg="1"/>
      <p:bldP spid="26" grpId="0"/>
      <p:bldP spid="27" grpId="0" bldLvl="0" animBg="1"/>
      <p:bldP spid="28" grpId="0" bldLvl="0" animBg="1"/>
      <p:bldP spid="28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2936" y="117853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486818" y="134989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486785" y="4337050"/>
            <a:ext cx="439420" cy="440055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015181" y="364422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015181" y="204485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186541" y="284454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3761105" y="762000"/>
            <a:ext cx="5139690" cy="102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哪款仪表带有以太网功能（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RJ45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接口）。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ACR220ELH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，扩展功能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CE</a:t>
            </a:r>
          </a:p>
          <a:p>
            <a:pPr eaLnBrk="1" hangingPunct="1"/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 APM8xx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，扩展模块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MCE</a:t>
            </a:r>
          </a:p>
          <a:p>
            <a:pPr eaLnBrk="1" hangingPunct="1"/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通讯协议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Modbus-TCP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，地址表同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Modbus-RTU</a:t>
            </a: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565015" y="1966595"/>
            <a:ext cx="3771265" cy="74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DP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通讯（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profibus-DP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）价格本上已经取消，是否还可以做？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可以，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PZ/ACR/APM</a:t>
            </a:r>
            <a:endParaRPr lang="zh-CN" altLang="en-US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698365" y="2824480"/>
            <a:ext cx="436118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仪表显示的电能是一次侧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实际用电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的值吗？</a:t>
            </a: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目前都已经默认显示一次侧电能</a:t>
            </a: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565015" y="3521710"/>
            <a:ext cx="4335780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一些价格本已经取消的型号是否还可以做，交期如何？</a:t>
            </a:r>
          </a:p>
          <a:p>
            <a:pPr eaLnBrk="1" hangingPunct="1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已取消型号咨询订单审核人员：姜海涛</a:t>
            </a:r>
          </a:p>
          <a:p>
            <a:pPr eaLnBrk="1" hangingPunct="1"/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交期咨询生产主管：赵静</a:t>
            </a: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3954971" y="4337050"/>
            <a:ext cx="5104574" cy="5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AMC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带不带复费率功能？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不带复费率，只有</a:t>
            </a:r>
            <a:r>
              <a:rPr lang="en-US" altLang="zh-CN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ACR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、</a:t>
            </a:r>
            <a:r>
              <a:rPr lang="en-US" altLang="zh-CN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APM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两个系列具备复费率</a:t>
            </a:r>
            <a:endParaRPr lang="zh-CN" altLang="en-US" sz="1600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580826" y="138321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09307" y="1611697"/>
            <a:ext cx="2881002" cy="2879813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653415" y="365374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770036" y="379178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2936" y="117853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486818" y="134989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B1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486785" y="4337050"/>
            <a:ext cx="439420" cy="440055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015181" y="364422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015181" y="204485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186541" y="284454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3917324" y="762016"/>
            <a:ext cx="5298440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输入电压和输入电流是否可调，如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380V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改为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屏蔽值大小不一样，会影响测量精度</a:t>
            </a:r>
            <a:endParaRPr lang="en-US" altLang="zh-CN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原则上不建议调整，在客户同意下大量程可以套小量程使用</a:t>
            </a:r>
            <a:endParaRPr lang="en-US" altLang="zh-CN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</a:t>
            </a: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572000" y="1829757"/>
            <a:ext cx="377126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新外壳液晶显示看不清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72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外形的液晶已经更换液晶材质开模，预计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2-3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月份完成测试更换。</a:t>
            </a: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698243" y="2701047"/>
            <a:ext cx="436118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72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外形多功能表不能用于高压？</a:t>
            </a: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出于安全考虑，不用于高压</a:t>
            </a: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585273" y="3298816"/>
            <a:ext cx="4474149" cy="102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中文显示的仪表有哪些？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目前在售的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APM830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、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ACR230/330ELH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、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PZ80L-E4/HZKC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、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PZ96L-E4/HZKC</a:t>
            </a:r>
          </a:p>
          <a:p>
            <a:pPr eaLnBrk="1" hangingPunct="1"/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还在开发中的</a:t>
            </a:r>
            <a:r>
              <a:rPr lang="en-US" altLang="zh-CN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AMC72/96L-E4/HZKC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（国网定制）</a:t>
            </a: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135120" y="4382135"/>
            <a:ext cx="4924302" cy="54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APM8xx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SD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卡数据记录哪些，容量多大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保存</a:t>
            </a:r>
            <a:r>
              <a:rPr lang="zh-CN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时间多久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标配</a:t>
            </a:r>
            <a:r>
              <a:rPr lang="en-US" altLang="zh-CN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4G Micro SD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卡，时间</a:t>
            </a:r>
            <a:r>
              <a:rPr 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年，数据</a:t>
            </a:r>
            <a:r>
              <a:rPr lang="zh-CN" altLang="en-US" sz="1600" b="1" dirty="0">
                <a:solidFill>
                  <a:srgbClr val="FF0000"/>
                </a:solidFill>
                <a:sym typeface="微软雅黑" panose="020B0503020204020204" pitchFamily="34" charset="-122"/>
              </a:rPr>
              <a:t>详细见下</a:t>
            </a: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580826" y="138321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09307" y="1611697"/>
            <a:ext cx="2881002" cy="2879813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653415" y="365374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770036" y="379178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</a:p>
        </p:txBody>
      </p:sp>
    </p:spTree>
    <p:extLst>
      <p:ext uri="{BB962C8B-B14F-4D97-AF65-F5344CB8AC3E}">
        <p14:creationId xmlns:p14="http://schemas.microsoft.com/office/powerpoint/2010/main" val="265102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049020"/>
            <a:ext cx="3161030" cy="3874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825" y="1056005"/>
            <a:ext cx="3054350" cy="3874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205" y="1049655"/>
            <a:ext cx="3058795" cy="3874135"/>
          </a:xfrm>
          <a:prstGeom prst="rect">
            <a:avLst/>
          </a:prstGeom>
        </p:spPr>
      </p:pic>
      <p:sp>
        <p:nvSpPr>
          <p:cNvPr id="23" name="TextBox 8"/>
          <p:cNvSpPr txBox="1"/>
          <p:nvPr/>
        </p:nvSpPr>
        <p:spPr>
          <a:xfrm>
            <a:off x="725097" y="54234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APM8xx  SD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卡数据记录说明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1890395" y="191516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报警记录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1891665" y="210502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电能记录</a:t>
            </a:r>
          </a:p>
        </p:txBody>
      </p:sp>
      <p:sp>
        <p:nvSpPr>
          <p:cNvPr id="19" name="矩形标注 18"/>
          <p:cNvSpPr/>
          <p:nvPr/>
        </p:nvSpPr>
        <p:spPr>
          <a:xfrm>
            <a:off x="1891665" y="230060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谐波记录</a:t>
            </a:r>
          </a:p>
        </p:txBody>
      </p:sp>
      <p:sp>
        <p:nvSpPr>
          <p:cNvPr id="20" name="矩形标注 19"/>
          <p:cNvSpPr/>
          <p:nvPr/>
        </p:nvSpPr>
        <p:spPr>
          <a:xfrm>
            <a:off x="1892935" y="249047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设置记录</a:t>
            </a:r>
          </a:p>
        </p:txBody>
      </p:sp>
      <p:sp>
        <p:nvSpPr>
          <p:cNvPr id="21" name="矩形标注 20"/>
          <p:cNvSpPr/>
          <p:nvPr/>
        </p:nvSpPr>
        <p:spPr>
          <a:xfrm>
            <a:off x="1891665" y="267779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数据记录</a:t>
            </a:r>
          </a:p>
        </p:txBody>
      </p:sp>
      <p:sp>
        <p:nvSpPr>
          <p:cNvPr id="24" name="矩形标注 23"/>
          <p:cNvSpPr/>
          <p:nvPr/>
        </p:nvSpPr>
        <p:spPr>
          <a:xfrm>
            <a:off x="1892935" y="286766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事件记录</a:t>
            </a:r>
          </a:p>
        </p:txBody>
      </p:sp>
      <p:sp>
        <p:nvSpPr>
          <p:cNvPr id="25" name="矩形标注 24"/>
          <p:cNvSpPr/>
          <p:nvPr/>
        </p:nvSpPr>
        <p:spPr>
          <a:xfrm>
            <a:off x="1892935" y="3454400"/>
            <a:ext cx="1127125" cy="191135"/>
          </a:xfrm>
          <a:prstGeom prst="wedgeRectCallout">
            <a:avLst>
              <a:gd name="adj1" fmla="val -40873"/>
              <a:gd name="adj2" fmla="val -174916"/>
            </a:avLst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*</a:t>
            </a:r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配置信息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*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7" grpId="0" animBg="1"/>
      <p:bldP spid="9" grpId="0" animBg="1"/>
      <p:bldP spid="19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58289" y="1912883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399161" y="2029855"/>
            <a:ext cx="5760720" cy="75565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产品介绍</a:t>
            </a:r>
            <a:r>
              <a:rPr lang="en-US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---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温湿度控制器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725420" y="2785745"/>
            <a:ext cx="5662295" cy="9525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WHD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系列温湿度控制器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(II)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805940"/>
            <a:ext cx="2040890" cy="2068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3" descr="10R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865" y="1693545"/>
            <a:ext cx="2927350" cy="2461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" descr="6"/>
          <p:cNvPicPr>
            <a:picLocks noChangeAspect="1"/>
          </p:cNvPicPr>
          <p:nvPr/>
        </p:nvPicPr>
        <p:blipFill>
          <a:blip r:embed="rId4"/>
          <a:srcRect l="1649"/>
          <a:stretch>
            <a:fillRect/>
          </a:stretch>
        </p:blipFill>
        <p:spPr>
          <a:xfrm>
            <a:off x="2840990" y="1525270"/>
            <a:ext cx="2578100" cy="2630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1870" y="4229735"/>
            <a:ext cx="9398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WHD48(II)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60140" y="4229735"/>
            <a:ext cx="9398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WHD72(II)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04965" y="4229735"/>
            <a:ext cx="10737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WHD20R(II)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791137" y="62489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采用全新外壳，外形有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WHD20R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温湿度控制器对比</a:t>
            </a:r>
            <a:endParaRPr lang="en-US" altLang="zh-CN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758752" y="670615"/>
            <a:ext cx="7560839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三款仪表面板安装：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WHD48/WHD72/WHD96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（取消，用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代替）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/WHD46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一款仪表导轨安装：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WHD10R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（取消，用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WHD20R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代替）</a:t>
            </a:r>
          </a:p>
        </p:txBody>
      </p:sp>
      <p:pic>
        <p:nvPicPr>
          <p:cNvPr id="18435" name="图片 1" descr="4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40" y="2122805"/>
            <a:ext cx="1669415" cy="169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3" descr="10R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520" y="2068195"/>
            <a:ext cx="2142490" cy="180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3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090" y="1960880"/>
            <a:ext cx="1252220" cy="2016125"/>
          </a:xfrm>
          <a:prstGeom prst="rect">
            <a:avLst/>
          </a:prstGeom>
        </p:spPr>
      </p:pic>
      <p:pic>
        <p:nvPicPr>
          <p:cNvPr id="23555" name="图片 1" descr="6"/>
          <p:cNvPicPr>
            <a:picLocks noChangeAspect="1"/>
          </p:cNvPicPr>
          <p:nvPr/>
        </p:nvPicPr>
        <p:blipFill>
          <a:blip r:embed="rId6"/>
          <a:srcRect l="1649"/>
          <a:stretch>
            <a:fillRect/>
          </a:stretch>
        </p:blipFill>
        <p:spPr>
          <a:xfrm>
            <a:off x="2628900" y="2039620"/>
            <a:ext cx="1821180" cy="1858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7604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温湿度控制器型号差异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84414"/>
              </p:ext>
            </p:extLst>
          </p:nvPr>
        </p:nvGraphicFramePr>
        <p:xfrm>
          <a:off x="277495" y="839470"/>
          <a:ext cx="8593461" cy="3983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2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36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86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867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46455">
                <a:tc>
                  <a:txBody>
                    <a:bodyPr/>
                    <a:lstStyle/>
                    <a:p>
                      <a:r>
                        <a:rPr lang="zh-CN" altLang="en-US" sz="1400" dirty="0"/>
                        <a:t>      功能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WHD48</a:t>
                      </a:r>
                      <a:endParaRPr lang="zh-CN" altLang="en-US" sz="1400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WHD48(II)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WHD72</a:t>
                      </a:r>
                      <a:endParaRPr lang="zh-CN" altLang="en-US" sz="1400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WHD72(II)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WHD96</a:t>
                      </a:r>
                      <a:endParaRPr lang="zh-CN" altLang="en-US" sz="1400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WHD46(II)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WHD10R</a:t>
                      </a:r>
                      <a:endParaRPr lang="zh-CN" altLang="en-US" sz="1400" dirty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WHD20R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7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/>
                        <a:t>温湿度路数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1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zh-CN" altLang="en-US" sz="1600" b="1" dirty="0">
                          <a:solidFill>
                            <a:srgbClr val="FF0000"/>
                          </a:solidFill>
                        </a:rPr>
                        <a:t>路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3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1</a:t>
                      </a:r>
                      <a:r>
                        <a:rPr lang="zh-CN" altLang="en-US" sz="1400" dirty="0"/>
                        <a:t>路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1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zh-CN" altLang="en-US" sz="1600" b="1" dirty="0">
                          <a:solidFill>
                            <a:srgbClr val="FF0000"/>
                          </a:solidFill>
                        </a:rPr>
                        <a:t>路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6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/>
                        <a:t>辅助功能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无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 dirty="0">
                          <a:solidFill>
                            <a:srgbClr val="FF0000"/>
                          </a:solidFill>
                        </a:rPr>
                        <a:t>C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可选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C/M/J</a:t>
                      </a:r>
                      <a:r>
                        <a:rPr lang="zh-CN" altLang="en-US" sz="1400" dirty="0"/>
                        <a:t>三选一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 C</a:t>
                      </a:r>
                      <a:r>
                        <a:rPr lang="en-US" altLang="zh-CN" sz="1400" b="1" dirty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/M</a:t>
                      </a:r>
                      <a:r>
                        <a:rPr lang="en-US" altLang="zh-CN" sz="1400" b="1" dirty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二选一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C/M/J</a:t>
                      </a:r>
                      <a:r>
                        <a:rPr lang="zh-CN" altLang="en-US" sz="1400" dirty="0"/>
                        <a:t>三选一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sym typeface="+mn-ea"/>
                        </a:rPr>
                        <a:t>C/M/J</a:t>
                      </a:r>
                      <a:r>
                        <a:rPr lang="zh-CN" altLang="en-US" sz="1400" dirty="0">
                          <a:sym typeface="+mn-ea"/>
                        </a:rPr>
                        <a:t>三选一</a:t>
                      </a:r>
                      <a:endParaRPr lang="zh-CN" altLang="en-US" sz="14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C/J</a:t>
                      </a:r>
                      <a:r>
                        <a:rPr lang="zh-CN" altLang="en-US" sz="1400" dirty="0"/>
                        <a:t>可共选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C/J可共选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64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 dirty="0"/>
                        <a:t>处理建议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>
                          <a:solidFill>
                            <a:srgbClr val="FFFF00"/>
                          </a:solidFill>
                          <a:sym typeface="+mn-ea"/>
                        </a:rPr>
                        <a:t>WHD48(II)</a:t>
                      </a: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dirty="0"/>
                        <a:t>最新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>
                          <a:solidFill>
                            <a:srgbClr val="FFFF00"/>
                          </a:solidFill>
                          <a:sym typeface="+mn-ea"/>
                        </a:rPr>
                        <a:t>WHD72(II)</a:t>
                      </a: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dirty="0"/>
                        <a:t>最新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>
                          <a:solidFill>
                            <a:srgbClr val="FFFF00"/>
                          </a:solidFill>
                          <a:sym typeface="+mn-ea"/>
                        </a:rPr>
                        <a:t>WHD72(II)</a:t>
                      </a:r>
                      <a:r>
                        <a:rPr lang="zh-CN" altLang="en-US" sz="1400" dirty="0">
                          <a:solidFill>
                            <a:srgbClr val="FFFF00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最新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>
                          <a:solidFill>
                            <a:srgbClr val="FFFF00"/>
                          </a:solidFill>
                        </a:rPr>
                        <a:t>用</a:t>
                      </a:r>
                      <a:r>
                        <a:rPr lang="en-US" altLang="zh-CN" sz="1400" dirty="0">
                          <a:solidFill>
                            <a:srgbClr val="FFFF00"/>
                          </a:solidFill>
                        </a:rPr>
                        <a:t>WHD20R</a:t>
                      </a:r>
                      <a:r>
                        <a:rPr lang="zh-CN" altLang="en-US" sz="1400" dirty="0">
                          <a:solidFill>
                            <a:srgbClr val="FFFF00"/>
                          </a:solidFill>
                        </a:rPr>
                        <a:t>替代</a:t>
                      </a: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最新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45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/>
                        <a:t>安装方式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r>
                        <a:rPr lang="zh-CN" altLang="en-US" sz="1400" dirty="0"/>
                        <a:t>面板安装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/>
                        <a:t>导轨安装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6899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常见温湿度控制器售前问题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55646" y="878180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579528" y="1049541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79528" y="4036454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227906" y="293683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07891" y="1744504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279265" y="878205"/>
            <a:ext cx="402590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Font typeface="Wingdings" panose="05000000000000000000" pitchFamily="2" charset="2"/>
              <a:buNone/>
            </a:pP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传感器是否需要单独报价。</a:t>
            </a:r>
            <a:endParaRPr lang="en-US" altLang="zh-CN" sz="1350" dirty="0">
              <a:latin typeface="Arial" panose="020B0604020202020204" pitchFamily="34" charset="0"/>
              <a:ea typeface="新宋体" panose="02010609030101010101" charset="-122"/>
            </a:endParaRPr>
          </a:p>
          <a:p>
            <a:pPr algn="l" eaLnBrk="1" hangingPunct="1"/>
            <a:r>
              <a:rPr lang="en-US" altLang="zh-CN" sz="1350" dirty="0">
                <a:ea typeface="新宋体" panose="02010609030101010101" charset="-122"/>
                <a:sym typeface="+mn-ea"/>
              </a:rPr>
              <a:t>     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------ </a:t>
            </a:r>
            <a:r>
              <a:rPr lang="zh-CN" altLang="en-US" sz="1575" b="1" dirty="0">
                <a:solidFill>
                  <a:srgbClr val="FF0000"/>
                </a:solidFill>
                <a:sym typeface="+mn-ea"/>
              </a:rPr>
              <a:t>控制器报价里已包含传感器价钱。</a:t>
            </a: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57725" y="1666240"/>
            <a:ext cx="3771265" cy="123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传感器和控制器之间连线客户可以配吗，最长多少米?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+mn-ea"/>
              </a:rPr>
              <a:t>客户可以配线，但要求使用4芯屏蔽线，出厂附赠2.5米屏蔽线。</a:t>
            </a:r>
            <a:endParaRPr lang="zh-CN" altLang="en-US" sz="1575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eaLnBrk="1" hangingPunct="1"/>
            <a:r>
              <a:rPr lang="zh-CN" altLang="en-US" sz="1575" b="1" dirty="0">
                <a:solidFill>
                  <a:srgbClr val="FF0000"/>
                </a:solidFill>
                <a:sym typeface="+mn-ea"/>
              </a:rPr>
              <a:t>传感器和控制器之间最长20米。</a:t>
            </a: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723765" y="2948940"/>
            <a:ext cx="4231005" cy="54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Font typeface="Wingdings" panose="05000000000000000000" pitchFamily="2" charset="2"/>
              <a:buNone/>
            </a:pP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WHD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能否手自切换控制？</a:t>
            </a:r>
            <a:endParaRPr lang="en-US" altLang="zh-CN" sz="1350" dirty="0">
              <a:latin typeface="Arial" panose="020B0604020202020204" pitchFamily="34" charset="0"/>
              <a:ea typeface="新宋体" panose="02010609030101010101" charset="-122"/>
            </a:endParaRPr>
          </a:p>
          <a:p>
            <a:pPr algn="l" eaLnBrk="1" hangingPunct="1">
              <a:buFont typeface="Wingdings" panose="05000000000000000000" pitchFamily="2" charset="2"/>
              <a:buNone/>
            </a:pP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575" b="1" dirty="0">
                <a:solidFill>
                  <a:srgbClr val="FF0000"/>
                </a:solidFill>
                <a:sym typeface="+mn-ea"/>
              </a:rPr>
              <a:t>WHD(II)</a:t>
            </a:r>
            <a:r>
              <a:rPr lang="zh-CN" altLang="en-US" sz="1575" b="1" dirty="0">
                <a:solidFill>
                  <a:srgbClr val="FF0000"/>
                </a:solidFill>
                <a:sym typeface="+mn-ea"/>
              </a:rPr>
              <a:t>新方案可以满足</a:t>
            </a: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28080" y="4081674"/>
            <a:ext cx="4077720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客户自己有传感器，能否买控制器去配合使用?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eaLnBrk="1" hangingPunct="1">
              <a:buFont typeface="Wingdings" panose="05000000000000000000" pitchFamily="2" charset="2"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+mn-ea"/>
              </a:rPr>
              <a:t>不可以，传感器和控制器需要配套使 用，2个都不能单独卖</a:t>
            </a: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673536" y="1082861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902017" y="1311342"/>
            <a:ext cx="2881002" cy="2879813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46125" y="3353391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862746" y="3491432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3" grpId="0" bldLvl="0" autoUpdateAnimBg="0"/>
      <p:bldP spid="14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2734659" cy="70076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网关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/DTU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AWT100无线通信终端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2C7B228-61F1-4ED0-856B-C207702AE0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5" t="5873" r="20552" b="4920"/>
          <a:stretch/>
        </p:blipFill>
        <p:spPr>
          <a:xfrm>
            <a:off x="617191" y="644094"/>
            <a:ext cx="2774767" cy="43015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4ECD63A-8547-4316-9F7E-C790B69B1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958" y="1775813"/>
            <a:ext cx="5311775" cy="203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9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" y="1574433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4117340" cy="64516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产品介绍</a:t>
            </a:r>
            <a:r>
              <a:rPr lang="en-US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数显表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5075" y="2782570"/>
            <a:ext cx="4029075" cy="508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AWT100无线通信终端</a:t>
            </a: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4F2465E-FEA8-458F-95C2-1E7B3ABF60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4703109"/>
              </p:ext>
            </p:extLst>
          </p:nvPr>
        </p:nvGraphicFramePr>
        <p:xfrm>
          <a:off x="496358" y="1039480"/>
          <a:ext cx="3327400" cy="304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Document" r:id="rId3" imgW="2129490" imgH="1954952" progId="Word.Document.12">
                  <p:embed/>
                </p:oleObj>
              </mc:Choice>
              <mc:Fallback>
                <p:oleObj name="Document" r:id="rId3" imgW="2129490" imgH="1954952" progId="Word.Document.12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4F2465E-FEA8-458F-95C2-1E7B3ABF6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6358" y="1039480"/>
                        <a:ext cx="3327400" cy="304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12272C26-214D-4B54-BEEA-D44FF1304131}"/>
              </a:ext>
            </a:extLst>
          </p:cNvPr>
          <p:cNvSpPr txBox="1"/>
          <p:nvPr/>
        </p:nvSpPr>
        <p:spPr>
          <a:xfrm>
            <a:off x="4213014" y="877208"/>
            <a:ext cx="4360122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         AWT100</a:t>
            </a:r>
            <a:r>
              <a:rPr lang="zh-CN" altLang="en-US" sz="1600" dirty="0"/>
              <a:t>，本体支持</a:t>
            </a:r>
            <a:r>
              <a:rPr lang="en-US" altLang="zh-CN" sz="1600" dirty="0"/>
              <a:t>DC12V-24V</a:t>
            </a:r>
            <a:r>
              <a:rPr lang="zh-CN" altLang="en-US" sz="1600" dirty="0"/>
              <a:t>供电，所以需要搭配</a:t>
            </a:r>
            <a:r>
              <a:rPr lang="en-US" altLang="zh-CN" sz="1600" dirty="0"/>
              <a:t>220V</a:t>
            </a:r>
            <a:r>
              <a:rPr lang="zh-CN" altLang="en-US" sz="1600" dirty="0"/>
              <a:t>转</a:t>
            </a:r>
            <a:r>
              <a:rPr lang="en-US" altLang="zh-CN" sz="1600" dirty="0"/>
              <a:t>12-24V</a:t>
            </a:r>
            <a:r>
              <a:rPr lang="zh-CN" altLang="en-US" sz="1600" dirty="0"/>
              <a:t>的电源，推荐选配</a:t>
            </a:r>
            <a:r>
              <a:rPr lang="en-US" altLang="zh-CN" sz="1600" dirty="0"/>
              <a:t>AWT100-POWER</a:t>
            </a:r>
            <a:r>
              <a:rPr lang="zh-CN" altLang="en-US" sz="1600" dirty="0"/>
              <a:t>电源模块，也是</a:t>
            </a:r>
            <a:r>
              <a:rPr lang="en-US" altLang="zh-CN" sz="1600" dirty="0"/>
              <a:t>1P</a:t>
            </a:r>
            <a:r>
              <a:rPr lang="zh-CN" altLang="en-US" sz="1600" dirty="0"/>
              <a:t>体积安装，可以拼在一起。也可以自己买适配器或者用现有的开关电源供电。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   有一些产品是原生支持的，比如</a:t>
            </a:r>
            <a:r>
              <a:rPr lang="en-US" altLang="zh-CN" sz="1600" dirty="0"/>
              <a:t>ADW200</a:t>
            </a:r>
            <a:r>
              <a:rPr lang="zh-CN" altLang="en-US" sz="1600" dirty="0"/>
              <a:t>，就不需要选配电源，可以直接供电。</a:t>
            </a:r>
            <a:r>
              <a:rPr lang="en-US" altLang="zh-CN" sz="1600" dirty="0"/>
              <a:t>AWT100</a:t>
            </a:r>
            <a:r>
              <a:rPr lang="zh-CN" altLang="en-US" sz="1600" dirty="0"/>
              <a:t>下行的</a:t>
            </a:r>
            <a:r>
              <a:rPr lang="en-US" altLang="zh-CN" sz="1600" dirty="0"/>
              <a:t>485</a:t>
            </a:r>
            <a:r>
              <a:rPr lang="zh-CN" altLang="en-US" sz="1600" dirty="0"/>
              <a:t>接口是网口或者端子形式，一般来说网口就是给原生支持</a:t>
            </a:r>
            <a:r>
              <a:rPr lang="en-US" altLang="zh-CN" sz="1600" dirty="0"/>
              <a:t>ADW200</a:t>
            </a:r>
            <a:r>
              <a:rPr lang="zh-CN" altLang="en-US" sz="1600" dirty="0"/>
              <a:t>用的。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63C622B-6A62-442C-AAC9-1365E4587304}"/>
              </a:ext>
            </a:extLst>
          </p:cNvPr>
          <p:cNvCxnSpPr/>
          <p:nvPr/>
        </p:nvCxnSpPr>
        <p:spPr>
          <a:xfrm flipV="1">
            <a:off x="1219200" y="3616960"/>
            <a:ext cx="277707" cy="634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D82C4AB5-4550-434D-8242-317B2072BF16}"/>
              </a:ext>
            </a:extLst>
          </p:cNvPr>
          <p:cNvSpPr txBox="1"/>
          <p:nvPr/>
        </p:nvSpPr>
        <p:spPr>
          <a:xfrm>
            <a:off x="496358" y="4286175"/>
            <a:ext cx="15510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AWT100-POWER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AC 220V</a:t>
            </a:r>
            <a:r>
              <a:rPr lang="zh-CN" altLang="en-US" dirty="0">
                <a:solidFill>
                  <a:srgbClr val="FF0000"/>
                </a:solidFill>
              </a:rPr>
              <a:t>转</a:t>
            </a:r>
            <a:r>
              <a:rPr lang="en-US" altLang="zh-CN" dirty="0">
                <a:solidFill>
                  <a:srgbClr val="FF0000"/>
                </a:solidFill>
              </a:rPr>
              <a:t>DC 12V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AWT100无线通信终端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791137" y="624895"/>
            <a:ext cx="7560839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T100无线通信终端通过RS485/Modbus-RTU采集本地设备的状态信息，然后通过无线传输的方式将信息传送至终端设备、服务器、云平台等，实现无线互联。用户不需要重新架设通讯网络结构，用户使用更加方便，同时降低了成本。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上行通讯：2G、4G、NB-IoT、LoRa、LoRaWAN；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下行通讯：RS485；（后续扩展LoRa）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多种硬件接口方式：RJ45网口、绿色端子、插针硬连接方式; 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1400" b="1" dirty="0" err="1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可扩展AC</a:t>
            </a:r>
            <a:r>
              <a:rPr 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/DC </a:t>
            </a: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220V单模电源模块 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产品具有丰富的通信协议：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1）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sz="1400" b="1" dirty="0" err="1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用电无线协议</a:t>
            </a: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2）预付费无线协议；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3）MQTT协议；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4）通用模式（主动轮抄，定时上报）；</a:t>
            </a: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5）透传模式；</a:t>
            </a:r>
          </a:p>
        </p:txBody>
      </p:sp>
    </p:spTree>
    <p:extLst>
      <p:ext uri="{BB962C8B-B14F-4D97-AF65-F5344CB8AC3E}">
        <p14:creationId xmlns:p14="http://schemas.microsoft.com/office/powerpoint/2010/main" val="34949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AF-GSM300/400  DTU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数据转换模块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AC6659-003A-465E-B14E-5CD17E25BA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t="5190" r="14583" b="5226"/>
          <a:stretch/>
        </p:blipFill>
        <p:spPr>
          <a:xfrm>
            <a:off x="737900" y="625616"/>
            <a:ext cx="1930794" cy="24418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F2B62CD-AC8D-4379-885C-AB5710905A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" t="15120" r="5193" b="15606"/>
          <a:stretch/>
        </p:blipFill>
        <p:spPr>
          <a:xfrm>
            <a:off x="576102" y="3067503"/>
            <a:ext cx="2519312" cy="19477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1946506-814E-44BB-9309-2773AEF16A97}"/>
              </a:ext>
            </a:extLst>
          </p:cNvPr>
          <p:cNvSpPr/>
          <p:nvPr/>
        </p:nvSpPr>
        <p:spPr>
          <a:xfrm>
            <a:off x="3476108" y="884685"/>
            <a:ext cx="5281812" cy="3743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AF-GSM300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，下行</a:t>
            </a:r>
            <a:r>
              <a:rPr lang="en-US" altLang="zh-CN" sz="1600" b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LoRa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通讯，上行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4G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通讯，能够将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ADW400/AEW100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终端数据通过</a:t>
            </a:r>
            <a:r>
              <a:rPr lang="en-US" altLang="zh-CN" sz="1600" b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LoRa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采集后通过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4G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上传至云平台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AF-GSM400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，下行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RS485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通讯，上行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2G/4G/NB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无线通讯，或者上行以太网通讯，能够辅助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RS485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设备无线通讯或者以太网通讯。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DC 12-24V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供电，出厂默认配电源适配器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AC220V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DC12V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产品支持底板安装以及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  <a:cs typeface="+mn-ea"/>
                <a:sym typeface="+mn-lt"/>
              </a:rPr>
              <a:t>35mm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  <a:cs typeface="+mn-ea"/>
                <a:sym typeface="+mn-lt"/>
              </a:rPr>
              <a:t>标准的导轨安装（下单备注）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261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AF-GSM500-4G 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无线通讯模块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49AABC8-FF5B-48D2-81A5-AF86C6EFCB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t="995" r="8002" b="5584"/>
          <a:stretch/>
        </p:blipFill>
        <p:spPr>
          <a:xfrm>
            <a:off x="2537348" y="1330402"/>
            <a:ext cx="2640984" cy="30496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3661281-B452-43E5-87D7-B144F69220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9" t="4446" r="13962" b="3333"/>
          <a:stretch/>
        </p:blipFill>
        <p:spPr>
          <a:xfrm>
            <a:off x="293521" y="1328305"/>
            <a:ext cx="2243827" cy="304964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BDECD26-6E5D-400E-952C-63EACDA4ABC7}"/>
              </a:ext>
            </a:extLst>
          </p:cNvPr>
          <p:cNvSpPr/>
          <p:nvPr/>
        </p:nvSpPr>
        <p:spPr>
          <a:xfrm>
            <a:off x="5357132" y="796731"/>
            <a:ext cx="3493347" cy="411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点阵液晶显示，能够通过按键切换查看配置信息以及采集数据；</a:t>
            </a: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具备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路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RS485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通讯、</a:t>
            </a:r>
            <a:r>
              <a:rPr lang="en-US" altLang="zh-CN" sz="1600" b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LoRa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通讯、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4G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无线通讯。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断电数据上传、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盘拷贝、内置</a:t>
            </a:r>
            <a:r>
              <a:rPr lang="en-US" altLang="zh-CN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8G SD</a:t>
            </a:r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卡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存储、支持以太网网页配置。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DC 12-24V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供电，出厂配电源适配器，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4P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导轨安装</a:t>
            </a: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132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选型表  环保用电网关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1E1630B-FC3B-499F-AF5C-8920BC996C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06455"/>
              </p:ext>
            </p:extLst>
          </p:nvPr>
        </p:nvGraphicFramePr>
        <p:xfrm>
          <a:off x="508000" y="765402"/>
          <a:ext cx="8114454" cy="3555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227">
                  <a:extLst>
                    <a:ext uri="{9D8B030D-6E8A-4147-A177-3AD203B41FA5}">
                      <a16:colId xmlns:a16="http://schemas.microsoft.com/office/drawing/2014/main" val="1707913891"/>
                    </a:ext>
                  </a:extLst>
                </a:gridCol>
                <a:gridCol w="1334346">
                  <a:extLst>
                    <a:ext uri="{9D8B030D-6E8A-4147-A177-3AD203B41FA5}">
                      <a16:colId xmlns:a16="http://schemas.microsoft.com/office/drawing/2014/main" val="1624156664"/>
                    </a:ext>
                  </a:extLst>
                </a:gridCol>
                <a:gridCol w="4406459">
                  <a:extLst>
                    <a:ext uri="{9D8B030D-6E8A-4147-A177-3AD203B41FA5}">
                      <a16:colId xmlns:a16="http://schemas.microsoft.com/office/drawing/2014/main" val="2415438001"/>
                    </a:ext>
                  </a:extLst>
                </a:gridCol>
                <a:gridCol w="1872422">
                  <a:extLst>
                    <a:ext uri="{9D8B030D-6E8A-4147-A177-3AD203B41FA5}">
                      <a16:colId xmlns:a16="http://schemas.microsoft.com/office/drawing/2014/main" val="3741970960"/>
                    </a:ext>
                  </a:extLst>
                </a:gridCol>
              </a:tblGrid>
              <a:tr h="5606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序号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型号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功能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外形尺寸安装方式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5429340"/>
                  </a:ext>
                </a:extLst>
              </a:tr>
              <a:tr h="35414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环保网关</a:t>
                      </a:r>
                      <a:r>
                        <a:rPr lang="en-US" sz="1400" kern="100">
                          <a:effectLst/>
                        </a:rPr>
                        <a:t>DTU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328418"/>
                  </a:ext>
                </a:extLst>
              </a:tr>
              <a:tr h="12394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AF-GSM300-4G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LORA</a:t>
                      </a:r>
                      <a:r>
                        <a:rPr lang="zh-CN" altLang="en-US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</a:rPr>
                        <a:t>（仅用于数据转发或接触摸屏）</a:t>
                      </a:r>
                      <a:endParaRPr lang="en-US" altLang="zh-CN" sz="1400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路上行</a:t>
                      </a:r>
                      <a:r>
                        <a:rPr lang="en-US" sz="1400" kern="100" dirty="0">
                          <a:effectLst/>
                        </a:rPr>
                        <a:t>4G</a:t>
                      </a:r>
                      <a:r>
                        <a:rPr lang="zh-CN" sz="1400" kern="100" dirty="0">
                          <a:effectLst/>
                        </a:rPr>
                        <a:t>，支持环保协议</a:t>
                      </a:r>
                      <a:endParaRPr lang="en-US" alt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不支持显示和历史数据存储</a:t>
                      </a:r>
                      <a:endParaRPr lang="en-US" alt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接入仪表仅为</a:t>
                      </a:r>
                      <a:r>
                        <a:rPr lang="en-US" sz="1400" kern="100" dirty="0">
                          <a:effectLst/>
                        </a:rPr>
                        <a:t>AEW100</a:t>
                      </a:r>
                      <a:r>
                        <a:rPr lang="zh-CN" sz="1400" kern="100" dirty="0">
                          <a:effectLst/>
                        </a:rPr>
                        <a:t>和</a:t>
                      </a:r>
                      <a:r>
                        <a:rPr lang="en-US" sz="1400" kern="100" dirty="0">
                          <a:effectLst/>
                        </a:rPr>
                        <a:t>ADW400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3057683"/>
                  </a:ext>
                </a:extLst>
              </a:tr>
              <a:tr h="1401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AF-GSM500-4G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</a:t>
                      </a:r>
                      <a:r>
                        <a:rPr lang="en-US" sz="1400" kern="100" dirty="0">
                          <a:effectLst/>
                        </a:rPr>
                        <a:t>LORA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路上行</a:t>
                      </a:r>
                      <a:r>
                        <a:rPr lang="en-US" sz="1400" kern="100" dirty="0">
                          <a:effectLst/>
                        </a:rPr>
                        <a:t>4G</a:t>
                      </a:r>
                      <a:r>
                        <a:rPr lang="zh-CN" sz="1400" kern="100" dirty="0">
                          <a:effectLst/>
                        </a:rPr>
                        <a:t>，支持环保协议。</a:t>
                      </a:r>
                      <a:endParaRPr lang="en-US" alt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支持显示和历史数据存储，断点续传，</a:t>
                      </a:r>
                      <a:endParaRPr lang="en-US" altLang="zh-CN" sz="1400" kern="1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支持除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AEW100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和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ADW400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以外的第三方仪表压力传感器等接入。</a:t>
                      </a:r>
                      <a:endParaRPr lang="zh-CN" sz="14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导轨安装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4503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32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选型表  预付费网关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9FBA31-9085-4840-B919-65165892D6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183714"/>
              </p:ext>
            </p:extLst>
          </p:nvPr>
        </p:nvGraphicFramePr>
        <p:xfrm>
          <a:off x="352213" y="640957"/>
          <a:ext cx="8439573" cy="43742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227">
                  <a:extLst>
                    <a:ext uri="{9D8B030D-6E8A-4147-A177-3AD203B41FA5}">
                      <a16:colId xmlns:a16="http://schemas.microsoft.com/office/drawing/2014/main" val="3176157434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847547720"/>
                    </a:ext>
                  </a:extLst>
                </a:gridCol>
                <a:gridCol w="4588821">
                  <a:extLst>
                    <a:ext uri="{9D8B030D-6E8A-4147-A177-3AD203B41FA5}">
                      <a16:colId xmlns:a16="http://schemas.microsoft.com/office/drawing/2014/main" val="1760393571"/>
                    </a:ext>
                  </a:extLst>
                </a:gridCol>
                <a:gridCol w="1947445">
                  <a:extLst>
                    <a:ext uri="{9D8B030D-6E8A-4147-A177-3AD203B41FA5}">
                      <a16:colId xmlns:a16="http://schemas.microsoft.com/office/drawing/2014/main" val="2266493353"/>
                    </a:ext>
                  </a:extLst>
                </a:gridCol>
              </a:tblGrid>
              <a:tr h="3740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序号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型号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功能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外形尺寸安装方式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680541739"/>
                  </a:ext>
                </a:extLst>
              </a:tr>
              <a:tr h="237884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预付费网关</a:t>
                      </a:r>
                      <a:r>
                        <a:rPr lang="en-US" sz="1400" kern="100" dirty="0">
                          <a:effectLst/>
                        </a:rPr>
                        <a:t>DTU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754801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AF-GSM300-4GY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</a:t>
                      </a:r>
                      <a:r>
                        <a:rPr lang="en-US" sz="1400" kern="100">
                          <a:effectLst/>
                        </a:rPr>
                        <a:t>LORA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4G</a:t>
                      </a:r>
                      <a:r>
                        <a:rPr lang="zh-CN" sz="1400" kern="100">
                          <a:effectLst/>
                        </a:rPr>
                        <a:t>，预付费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3078253543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AF-GSM400-2GY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2G</a:t>
                      </a:r>
                      <a:r>
                        <a:rPr lang="zh-CN" sz="1400" kern="100">
                          <a:effectLst/>
                        </a:rPr>
                        <a:t>，预付费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铁壳，可加配件导轨安装（需订单备注）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4184311384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AF-GSM400-4GY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4G</a:t>
                      </a:r>
                      <a:r>
                        <a:rPr lang="zh-CN" sz="1400" kern="100">
                          <a:effectLst/>
                        </a:rPr>
                        <a:t>，预付费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557953343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AF-GSM400-NBY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NB</a:t>
                      </a:r>
                      <a:r>
                        <a:rPr lang="zh-CN" sz="1400" kern="100">
                          <a:effectLst/>
                        </a:rPr>
                        <a:t>，预付费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1639741430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5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AF-GSM400-CEY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路上行网口，预付费</a:t>
                      </a:r>
                      <a:r>
                        <a:rPr lang="en-US" sz="1400" kern="100" dirty="0">
                          <a:effectLst/>
                        </a:rPr>
                        <a:t>/</a:t>
                      </a:r>
                      <a:r>
                        <a:rPr lang="zh-CN" sz="1400" kern="100" dirty="0">
                          <a:effectLst/>
                        </a:rPr>
                        <a:t>透传协议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4150656047"/>
                  </a:ext>
                </a:extLst>
              </a:tr>
              <a:tr h="6244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AF-GSM500-4GY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</a:t>
                      </a:r>
                      <a:r>
                        <a:rPr lang="en-US" sz="1400" kern="100" dirty="0">
                          <a:effectLst/>
                        </a:rPr>
                        <a:t>LORA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路上行</a:t>
                      </a:r>
                      <a:r>
                        <a:rPr lang="en-US" sz="1400" kern="100" dirty="0">
                          <a:effectLst/>
                        </a:rPr>
                        <a:t>4G</a:t>
                      </a:r>
                      <a:r>
                        <a:rPr lang="zh-CN" sz="1400" kern="100" dirty="0">
                          <a:effectLst/>
                        </a:rPr>
                        <a:t>，预付费</a:t>
                      </a:r>
                      <a:r>
                        <a:rPr lang="en-US" sz="1400" kern="100" dirty="0">
                          <a:effectLst/>
                        </a:rPr>
                        <a:t>/</a:t>
                      </a:r>
                      <a:r>
                        <a:rPr lang="zh-CN" sz="1400" kern="100" dirty="0">
                          <a:effectLst/>
                        </a:rPr>
                        <a:t>透传协议或其他定制协议。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支持显示和数据存储，以及协议定制。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导轨安装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741" marR="47741" marT="0" marB="0" anchor="ctr"/>
                </a:tc>
                <a:extLst>
                  <a:ext uri="{0D108BD9-81ED-4DB2-BD59-A6C34878D82A}">
                    <a16:rowId xmlns:a16="http://schemas.microsoft.com/office/drawing/2014/main" val="2869834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7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选型表  安全用电网关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BFC4207-93A6-4073-BDFF-C95586EE59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04102"/>
              </p:ext>
            </p:extLst>
          </p:nvPr>
        </p:nvGraphicFramePr>
        <p:xfrm>
          <a:off x="345441" y="657028"/>
          <a:ext cx="8453118" cy="4358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9561">
                  <a:extLst>
                    <a:ext uri="{9D8B030D-6E8A-4147-A177-3AD203B41FA5}">
                      <a16:colId xmlns:a16="http://schemas.microsoft.com/office/drawing/2014/main" val="1140659882"/>
                    </a:ext>
                  </a:extLst>
                </a:gridCol>
                <a:gridCol w="1483125">
                  <a:extLst>
                    <a:ext uri="{9D8B030D-6E8A-4147-A177-3AD203B41FA5}">
                      <a16:colId xmlns:a16="http://schemas.microsoft.com/office/drawing/2014/main" val="2594096099"/>
                    </a:ext>
                  </a:extLst>
                </a:gridCol>
                <a:gridCol w="4559863">
                  <a:extLst>
                    <a:ext uri="{9D8B030D-6E8A-4147-A177-3AD203B41FA5}">
                      <a16:colId xmlns:a16="http://schemas.microsoft.com/office/drawing/2014/main" val="222144249"/>
                    </a:ext>
                  </a:extLst>
                </a:gridCol>
                <a:gridCol w="1950569">
                  <a:extLst>
                    <a:ext uri="{9D8B030D-6E8A-4147-A177-3AD203B41FA5}">
                      <a16:colId xmlns:a16="http://schemas.microsoft.com/office/drawing/2014/main" val="1074019836"/>
                    </a:ext>
                  </a:extLst>
                </a:gridCol>
              </a:tblGrid>
              <a:tr h="3647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序号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型号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功能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外形尺寸安装方式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743331332"/>
                  </a:ext>
                </a:extLst>
              </a:tr>
              <a:tr h="25039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安全用电网关</a:t>
                      </a:r>
                      <a:r>
                        <a:rPr lang="en-US" sz="1400" kern="100" dirty="0">
                          <a:effectLst/>
                        </a:rPr>
                        <a:t>DTU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167216"/>
                  </a:ext>
                </a:extLst>
              </a:tr>
              <a:tr h="611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AF-GSM300-4GA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</a:t>
                      </a:r>
                      <a:r>
                        <a:rPr lang="en-US" sz="1400" kern="100">
                          <a:effectLst/>
                        </a:rPr>
                        <a:t>LORA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4G</a:t>
                      </a:r>
                      <a:r>
                        <a:rPr lang="zh-CN" sz="1400" kern="100">
                          <a:effectLst/>
                        </a:rPr>
                        <a:t>，安全用电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912820646"/>
                  </a:ext>
                </a:extLst>
              </a:tr>
              <a:tr h="611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AF-GSM400-2GA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2G</a:t>
                      </a:r>
                      <a:r>
                        <a:rPr lang="zh-CN" sz="1400" kern="100">
                          <a:effectLst/>
                        </a:rPr>
                        <a:t>，安全用电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672074321"/>
                  </a:ext>
                </a:extLst>
              </a:tr>
              <a:tr h="611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AF-GSM400-4GA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4G</a:t>
                      </a:r>
                      <a:r>
                        <a:rPr lang="zh-CN" sz="1400" kern="100">
                          <a:effectLst/>
                        </a:rPr>
                        <a:t>，安全用电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2980537352"/>
                  </a:ext>
                </a:extLst>
              </a:tr>
              <a:tr h="611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AF-GSM400-NBA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</a:t>
                      </a:r>
                      <a:r>
                        <a:rPr lang="en-US" sz="1400" kern="100">
                          <a:effectLst/>
                        </a:rPr>
                        <a:t>NB</a:t>
                      </a:r>
                      <a:r>
                        <a:rPr lang="zh-CN" sz="1400" kern="100">
                          <a:effectLst/>
                        </a:rPr>
                        <a:t>，安全用电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249730295"/>
                  </a:ext>
                </a:extLst>
              </a:tr>
              <a:tr h="6117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5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AF-GSM400-CEA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路下行</a:t>
                      </a:r>
                      <a:r>
                        <a:rPr lang="en-US" sz="1400" kern="100">
                          <a:effectLst/>
                        </a:rPr>
                        <a:t>485</a:t>
                      </a:r>
                      <a:r>
                        <a:rPr lang="zh-CN" sz="1400" kern="100">
                          <a:effectLst/>
                        </a:rPr>
                        <a:t>，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路上行网口，安全用电</a:t>
                      </a:r>
                      <a:r>
                        <a:rPr lang="en-US" sz="1400" kern="100">
                          <a:effectLst/>
                        </a:rPr>
                        <a:t>/</a:t>
                      </a:r>
                      <a:r>
                        <a:rPr lang="zh-CN" sz="1400" kern="100">
                          <a:effectLst/>
                        </a:rPr>
                        <a:t>透传协议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铁壳，可加配件导轨安装（需订单备注）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1935428911"/>
                  </a:ext>
                </a:extLst>
              </a:tr>
              <a:tr h="6843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AF-GSM500-4GA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</a:t>
                      </a:r>
                      <a:r>
                        <a:rPr lang="en-US" sz="1400" kern="100" dirty="0">
                          <a:effectLst/>
                        </a:rPr>
                        <a:t>LORA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路上行</a:t>
                      </a:r>
                      <a:r>
                        <a:rPr lang="en-US" sz="1400" kern="100" dirty="0">
                          <a:effectLst/>
                        </a:rPr>
                        <a:t>4G</a:t>
                      </a:r>
                      <a:r>
                        <a:rPr lang="zh-CN" sz="1400" kern="100" dirty="0">
                          <a:effectLst/>
                        </a:rPr>
                        <a:t>，安全用电</a:t>
                      </a:r>
                      <a:r>
                        <a:rPr lang="en-US" sz="1400" kern="100" dirty="0">
                          <a:effectLst/>
                        </a:rPr>
                        <a:t>/</a:t>
                      </a:r>
                      <a:r>
                        <a:rPr lang="zh-CN" sz="1400" kern="100" dirty="0">
                          <a:effectLst/>
                        </a:rPr>
                        <a:t>透传协议或其他定制协议。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支持显示和数据存储，以及协议定制。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导轨安装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595" marR="26595" marT="0" marB="0" anchor="ctr"/>
                </a:tc>
                <a:extLst>
                  <a:ext uri="{0D108BD9-81ED-4DB2-BD59-A6C34878D82A}">
                    <a16:rowId xmlns:a16="http://schemas.microsoft.com/office/drawing/2014/main" val="937793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73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953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AF-GSM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选型表  海外网关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90D4076-4698-4628-9AE7-BF9157919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687545"/>
              </p:ext>
            </p:extLst>
          </p:nvPr>
        </p:nvGraphicFramePr>
        <p:xfrm>
          <a:off x="650240" y="935495"/>
          <a:ext cx="7904480" cy="24771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1547">
                  <a:extLst>
                    <a:ext uri="{9D8B030D-6E8A-4147-A177-3AD203B41FA5}">
                      <a16:colId xmlns:a16="http://schemas.microsoft.com/office/drawing/2014/main" val="313056879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3395752048"/>
                    </a:ext>
                  </a:extLst>
                </a:gridCol>
                <a:gridCol w="3923943">
                  <a:extLst>
                    <a:ext uri="{9D8B030D-6E8A-4147-A177-3AD203B41FA5}">
                      <a16:colId xmlns:a16="http://schemas.microsoft.com/office/drawing/2014/main" val="181954070"/>
                    </a:ext>
                  </a:extLst>
                </a:gridCol>
                <a:gridCol w="1813070">
                  <a:extLst>
                    <a:ext uri="{9D8B030D-6E8A-4147-A177-3AD203B41FA5}">
                      <a16:colId xmlns:a16="http://schemas.microsoft.com/office/drawing/2014/main" val="3865457905"/>
                    </a:ext>
                  </a:extLst>
                </a:gridCol>
              </a:tblGrid>
              <a:tr h="4816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序号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型号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功能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外形尺寸安装方式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2103993"/>
                  </a:ext>
                </a:extLst>
              </a:tr>
              <a:tr h="550479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海外网关</a:t>
                      </a:r>
                      <a:r>
                        <a:rPr lang="en-US" sz="1400" kern="100">
                          <a:effectLst/>
                        </a:rPr>
                        <a:t>DTU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052741"/>
                  </a:ext>
                </a:extLst>
              </a:tr>
              <a:tr h="14450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AF-GSM300-HW868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路下行</a:t>
                      </a:r>
                      <a:r>
                        <a:rPr lang="en-US" sz="1400" kern="100" dirty="0">
                          <a:effectLst/>
                        </a:rPr>
                        <a:t>485</a:t>
                      </a:r>
                      <a:r>
                        <a:rPr lang="zh-CN" sz="1400" kern="100" dirty="0">
                          <a:effectLst/>
                        </a:rPr>
                        <a:t>，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路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LORA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（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868MH</a:t>
                      </a: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z</a:t>
                      </a:r>
                      <a:r>
                        <a:rPr lang="zh-CN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频段），</a:t>
                      </a:r>
                      <a:endParaRPr lang="en-US" altLang="zh-CN" sz="1400" kern="1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</a:rPr>
                        <a:t>1</a:t>
                      </a:r>
                      <a:r>
                        <a:rPr lang="zh-CN" altLang="en-US" sz="1400" kern="100" dirty="0">
                          <a:effectLst/>
                        </a:rPr>
                        <a:t>路上行</a:t>
                      </a:r>
                      <a:r>
                        <a:rPr lang="en-US" altLang="zh-CN" sz="1400" kern="100" dirty="0">
                          <a:effectLst/>
                        </a:rPr>
                        <a:t>4G</a:t>
                      </a:r>
                      <a:r>
                        <a:rPr lang="zh-CN" altLang="en-US" sz="1400" kern="100" dirty="0">
                          <a:effectLst/>
                        </a:rPr>
                        <a:t>，</a:t>
                      </a:r>
                      <a:r>
                        <a:rPr lang="zh-CN" altLang="en-US" sz="1400" kern="1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海外频段</a:t>
                      </a:r>
                      <a:endParaRPr lang="en-US" altLang="zh-CN" sz="1400" kern="1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MQTT</a:t>
                      </a:r>
                      <a:r>
                        <a:rPr lang="zh-CN" sz="1400" kern="100" dirty="0">
                          <a:effectLst/>
                        </a:rPr>
                        <a:t>协议，</a:t>
                      </a:r>
                      <a:r>
                        <a:rPr lang="en-US" sz="1400" kern="100" dirty="0">
                          <a:effectLst/>
                        </a:rPr>
                        <a:t>JSON</a:t>
                      </a:r>
                      <a:r>
                        <a:rPr lang="zh-CN" sz="1400" kern="100" dirty="0">
                          <a:effectLst/>
                        </a:rPr>
                        <a:t>格式，仅支持</a:t>
                      </a:r>
                      <a:r>
                        <a:rPr lang="en-US" sz="1400" kern="100" dirty="0">
                          <a:effectLst/>
                        </a:rPr>
                        <a:t>AEW100</a:t>
                      </a:r>
                      <a:r>
                        <a:rPr lang="zh-CN" sz="1400" kern="100" dirty="0">
                          <a:effectLst/>
                        </a:rPr>
                        <a:t>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铁壳，可加配件导轨安装（需订单备注）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0028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36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网关后续开发产品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EB844F9-3C31-495D-B7D4-0B0443AF49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20812"/>
              </p:ext>
            </p:extLst>
          </p:nvPr>
        </p:nvGraphicFramePr>
        <p:xfrm>
          <a:off x="1171393" y="1443990"/>
          <a:ext cx="6861386" cy="3251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009">
                  <a:extLst>
                    <a:ext uri="{9D8B030D-6E8A-4147-A177-3AD203B41FA5}">
                      <a16:colId xmlns:a16="http://schemas.microsoft.com/office/drawing/2014/main" val="3144563618"/>
                    </a:ext>
                  </a:extLst>
                </a:gridCol>
                <a:gridCol w="1937931">
                  <a:extLst>
                    <a:ext uri="{9D8B030D-6E8A-4147-A177-3AD203B41FA5}">
                      <a16:colId xmlns:a16="http://schemas.microsoft.com/office/drawing/2014/main" val="470890522"/>
                    </a:ext>
                  </a:extLst>
                </a:gridCol>
                <a:gridCol w="3237654">
                  <a:extLst>
                    <a:ext uri="{9D8B030D-6E8A-4147-A177-3AD203B41FA5}">
                      <a16:colId xmlns:a16="http://schemas.microsoft.com/office/drawing/2014/main" val="3560800008"/>
                    </a:ext>
                  </a:extLst>
                </a:gridCol>
                <a:gridCol w="1069792">
                  <a:extLst>
                    <a:ext uri="{9D8B030D-6E8A-4147-A177-3AD203B41FA5}">
                      <a16:colId xmlns:a16="http://schemas.microsoft.com/office/drawing/2014/main" val="1392857922"/>
                    </a:ext>
                  </a:extLst>
                </a:gridCol>
              </a:tblGrid>
              <a:tr h="650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AWT100-WIFI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路下行</a:t>
                      </a:r>
                      <a:r>
                        <a:rPr lang="en-US" sz="1600" kern="100" dirty="0">
                          <a:effectLst/>
                        </a:rPr>
                        <a:t>485</a:t>
                      </a:r>
                      <a:r>
                        <a:rPr lang="zh-CN" sz="1600" kern="100" dirty="0">
                          <a:effectLst/>
                        </a:rPr>
                        <a:t>，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路上行</a:t>
                      </a:r>
                      <a:r>
                        <a:rPr lang="en-US" sz="1600" kern="100" dirty="0">
                          <a:effectLst/>
                        </a:rPr>
                        <a:t>WIFI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1P</a:t>
                      </a:r>
                      <a:r>
                        <a:rPr lang="zh-CN" sz="1600" kern="100">
                          <a:effectLst/>
                        </a:rPr>
                        <a:t>导轨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6949172"/>
                  </a:ext>
                </a:extLst>
              </a:tr>
              <a:tr h="650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AWT100-GPS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下行</a:t>
                      </a:r>
                      <a:r>
                        <a:rPr lang="en-US" altLang="zh-CN" sz="1600" kern="100" dirty="0">
                          <a:effectLst/>
                        </a:rPr>
                        <a:t>485</a:t>
                      </a:r>
                      <a:r>
                        <a:rPr lang="zh-CN" altLang="en-US" sz="1600" kern="100" dirty="0">
                          <a:effectLst/>
                        </a:rPr>
                        <a:t>，上行</a:t>
                      </a:r>
                      <a:r>
                        <a:rPr lang="en-US" sz="1600" kern="100" dirty="0">
                          <a:effectLst/>
                        </a:rPr>
                        <a:t>GPS</a:t>
                      </a:r>
                      <a:r>
                        <a:rPr lang="zh-CN" sz="1600" kern="100" dirty="0">
                          <a:effectLst/>
                        </a:rPr>
                        <a:t>信号获取，</a:t>
                      </a:r>
                      <a:r>
                        <a:rPr lang="en-US" sz="1600" kern="100" dirty="0" err="1">
                          <a:effectLst/>
                        </a:rPr>
                        <a:t>modbus</a:t>
                      </a:r>
                      <a:r>
                        <a:rPr lang="zh-CN" sz="1600" kern="100" dirty="0">
                          <a:effectLst/>
                        </a:rPr>
                        <a:t>协议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1P</a:t>
                      </a:r>
                      <a:r>
                        <a:rPr lang="zh-CN" sz="1600" kern="100">
                          <a:effectLst/>
                        </a:rPr>
                        <a:t>导轨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1502038"/>
                  </a:ext>
                </a:extLst>
              </a:tr>
              <a:tr h="650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</a:rPr>
                        <a:t>3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AWT100-BT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下行</a:t>
                      </a:r>
                      <a:r>
                        <a:rPr lang="en-US" altLang="zh-CN" sz="1600" kern="100" dirty="0">
                          <a:effectLst/>
                        </a:rPr>
                        <a:t>485</a:t>
                      </a:r>
                      <a:r>
                        <a:rPr lang="zh-CN" altLang="en-US" sz="1600" kern="100" dirty="0">
                          <a:effectLst/>
                        </a:rPr>
                        <a:t>，上行蓝牙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1P</a:t>
                      </a:r>
                      <a:r>
                        <a:rPr lang="zh-CN" altLang="en-US" sz="1600" kern="100" dirty="0">
                          <a:effectLst/>
                        </a:rPr>
                        <a:t>导轨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6097197"/>
                  </a:ext>
                </a:extLst>
              </a:tr>
              <a:tr h="650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AWT100-LoRa868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下行</a:t>
                      </a:r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485</a:t>
                      </a:r>
                      <a:r>
                        <a:rPr lang="zh-CN" alt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，上行</a:t>
                      </a:r>
                      <a:r>
                        <a:rPr lang="en-US" altLang="zh-CN" sz="1600" kern="10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LoRa</a:t>
                      </a:r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868MHz</a:t>
                      </a:r>
                      <a:r>
                        <a:rPr lang="zh-CN" alt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海外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1P</a:t>
                      </a:r>
                      <a:r>
                        <a:rPr lang="zh-CN" alt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导轨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975353"/>
                  </a:ext>
                </a:extLst>
              </a:tr>
              <a:tr h="650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</a:rPr>
                        <a:t>5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AF-GSM500-HPLC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下行</a:t>
                      </a:r>
                      <a:r>
                        <a:rPr lang="en-US" sz="1600" kern="100" dirty="0">
                          <a:effectLst/>
                        </a:rPr>
                        <a:t>485</a:t>
                      </a:r>
                      <a:r>
                        <a:rPr lang="zh-CN" altLang="en-US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HPLC</a:t>
                      </a:r>
                      <a:r>
                        <a:rPr lang="zh-CN" sz="1600" kern="100" dirty="0">
                          <a:effectLst/>
                        </a:rPr>
                        <a:t>，上行</a:t>
                      </a:r>
                      <a:r>
                        <a:rPr lang="en-US" sz="1600" kern="100" dirty="0">
                          <a:effectLst/>
                        </a:rPr>
                        <a:t>4G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4P</a:t>
                      </a:r>
                      <a:r>
                        <a:rPr lang="zh-CN" sz="1600" kern="100" dirty="0">
                          <a:effectLst/>
                        </a:rPr>
                        <a:t>导轨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213162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03D8DCDB-7B8E-4E5E-BB2C-CE110677F048}"/>
              </a:ext>
            </a:extLst>
          </p:cNvPr>
          <p:cNvSpPr txBox="1"/>
          <p:nvPr/>
        </p:nvSpPr>
        <p:spPr>
          <a:xfrm>
            <a:off x="1171393" y="934017"/>
            <a:ext cx="3914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后续规划开发产品：</a:t>
            </a:r>
          </a:p>
        </p:txBody>
      </p:sp>
    </p:spTree>
    <p:extLst>
      <p:ext uri="{BB962C8B-B14F-4D97-AF65-F5344CB8AC3E}">
        <p14:creationId xmlns:p14="http://schemas.microsoft.com/office/powerpoint/2010/main" val="411742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3586238" cy="70076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定制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新品介绍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60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0767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系列数显表（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" name="TextBox 53"/>
          <p:cNvSpPr txBox="1"/>
          <p:nvPr/>
        </p:nvSpPr>
        <p:spPr>
          <a:xfrm>
            <a:off x="5136071" y="2774602"/>
            <a:ext cx="3131840" cy="2755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均采用插拔端子</a:t>
            </a:r>
          </a:p>
        </p:txBody>
      </p:sp>
      <p:sp>
        <p:nvSpPr>
          <p:cNvPr id="3" name="矩形 2"/>
          <p:cNvSpPr/>
          <p:nvPr/>
        </p:nvSpPr>
        <p:spPr>
          <a:xfrm>
            <a:off x="5136071" y="2474957"/>
            <a:ext cx="134367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接线端子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5143691" y="3689927"/>
            <a:ext cx="3131840" cy="2755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功能覆盖现有的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</a:p>
        </p:txBody>
      </p:sp>
      <p:sp>
        <p:nvSpPr>
          <p:cNvPr id="8" name="矩形 7"/>
          <p:cNvSpPr/>
          <p:nvPr/>
        </p:nvSpPr>
        <p:spPr>
          <a:xfrm>
            <a:off x="5136070" y="3352817"/>
            <a:ext cx="1898859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5126468" y="1804627"/>
            <a:ext cx="3131840" cy="64516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液晶和数码管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屏占比大，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外观美观大方</a:t>
            </a:r>
          </a:p>
          <a:p>
            <a:pPr algn="just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26467" y="1504982"/>
            <a:ext cx="265042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791137" y="570920"/>
            <a:ext cx="756083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有数码管和液晶，外形有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913" t="2333" r="2881" b="3665"/>
          <a:stretch>
            <a:fillRect/>
          </a:stretch>
        </p:blipFill>
        <p:spPr>
          <a:xfrm>
            <a:off x="1114425" y="1377950"/>
            <a:ext cx="3201670" cy="3068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49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9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49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49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49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7" grpId="0"/>
      <p:bldP spid="8" grpId="0"/>
      <p:bldP spid="19" grpId="0"/>
      <p:bldP spid="2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54262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双路交流电能表（海外光伏）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---AGF-AE-D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F09EC7-4174-4A3D-843C-A7E8A78BA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3114" y="759915"/>
            <a:ext cx="475456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、光伏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储能系统发电功率控制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、全电量测量，数据高速刷新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、导轨安装</a:t>
            </a:r>
          </a:p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、外置开口互感器方便现场安装施工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/>
          </a:p>
        </p:txBody>
      </p:sp>
      <p:pic>
        <p:nvPicPr>
          <p:cNvPr id="13" name="图片 8" descr="微信图片_20171127103628.jpg">
            <a:extLst>
              <a:ext uri="{FF2B5EF4-FFF2-40B4-BE49-F238E27FC236}">
                <a16:creationId xmlns:a16="http://schemas.microsoft.com/office/drawing/2014/main" id="{3743F680-CD4B-4EA3-9FEC-FFA27264F8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9685" y="2772495"/>
            <a:ext cx="3614401" cy="224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4">
            <a:extLst>
              <a:ext uri="{FF2B5EF4-FFF2-40B4-BE49-F238E27FC236}">
                <a16:creationId xmlns:a16="http://schemas.microsoft.com/office/drawing/2014/main" id="{DCA84113-C316-487C-83DF-E2DBF1A96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3114" y="2112160"/>
            <a:ext cx="45259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应用：电表主要应用于澳洲、欧洲、北美等海外地区，如台达、宁波锦浪、深圳古瑞瓦特、固德威</a:t>
            </a:r>
          </a:p>
        </p:txBody>
      </p:sp>
      <p:pic>
        <p:nvPicPr>
          <p:cNvPr id="15" name="Picture 16" descr="C:\Users\kanpc\AppData\Local\WinEIM\users\331\temp\f8714c35.jpg">
            <a:extLst>
              <a:ext uri="{FF2B5EF4-FFF2-40B4-BE49-F238E27FC236}">
                <a16:creationId xmlns:a16="http://schemas.microsoft.com/office/drawing/2014/main" id="{7AA37407-52B8-4092-B9D9-C8C3E0692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3329" t="16568" r="32095" b="10632"/>
          <a:stretch>
            <a:fillRect/>
          </a:stretch>
        </p:blipFill>
        <p:spPr bwMode="auto">
          <a:xfrm>
            <a:off x="1171393" y="757814"/>
            <a:ext cx="1725612" cy="187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 descr="timg (2).jpg">
            <a:extLst>
              <a:ext uri="{FF2B5EF4-FFF2-40B4-BE49-F238E27FC236}">
                <a16:creationId xmlns:a16="http://schemas.microsoft.com/office/drawing/2014/main" id="{E233611D-8B97-44E9-BACD-C8D15D5A24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1393" y="2772495"/>
            <a:ext cx="2845194" cy="224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938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54262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双路交流电能表（海外光伏）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---AGF-AE-D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6" descr="C:\Users\kanpc\AppData\Local\WinEIM\users\331\temp\f8714c35.jpg">
            <a:extLst>
              <a:ext uri="{FF2B5EF4-FFF2-40B4-BE49-F238E27FC236}">
                <a16:creationId xmlns:a16="http://schemas.microsoft.com/office/drawing/2014/main" id="{3626DAB5-3770-427A-9726-17048742D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23329" t="16568" r="32095" b="10632"/>
          <a:stretch>
            <a:fillRect/>
          </a:stretch>
        </p:blipFill>
        <p:spPr bwMode="auto">
          <a:xfrm>
            <a:off x="552024" y="1520547"/>
            <a:ext cx="2582564" cy="28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4">
            <a:extLst>
              <a:ext uri="{FF2B5EF4-FFF2-40B4-BE49-F238E27FC236}">
                <a16:creationId xmlns:a16="http://schemas.microsoft.com/office/drawing/2014/main" id="{70523C91-E012-47DE-8F11-6B84F798710F}"/>
              </a:ext>
            </a:extLst>
          </p:cNvPr>
          <p:cNvSpPr txBox="1">
            <a:spLocks/>
          </p:cNvSpPr>
          <p:nvPr/>
        </p:nvSpPr>
        <p:spPr bwMode="auto">
          <a:xfrm>
            <a:off x="3517618" y="654185"/>
            <a:ext cx="471079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anchor="ctr"/>
          <a:lstStyle/>
          <a:p>
            <a:pPr eaLnBrk="1" hangingPunct="1"/>
            <a:r>
              <a:rPr lang="en-US" altLang="zh-CN" sz="2000" dirty="0">
                <a:solidFill>
                  <a:srgbClr val="0071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AGF-AE-D/200</a:t>
            </a:r>
            <a:r>
              <a:rPr lang="zh-CN" altLang="en-US" sz="2000" dirty="0">
                <a:solidFill>
                  <a:srgbClr val="0071A1"/>
                </a:solidFill>
                <a:latin typeface="Broadway" pitchFamily="82" charset="0"/>
                <a:ea typeface="微软雅黑" pitchFamily="34" charset="-122"/>
              </a:rPr>
              <a:t>两相交流电表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4EE5F413-7AB3-46A3-AE7C-57CC23AE1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618" y="1239240"/>
            <a:ext cx="5074357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技术参数：</a:t>
            </a:r>
            <a:endParaRPr lang="en-US" altLang="zh-CN" sz="1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额定电压：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 120V/208V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240V(88%~110%)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额定电流：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 200A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额定频率：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60Hz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功耗：≤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1.2W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精度等级：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响应时间：≤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250ms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RS 485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接口，</a:t>
            </a:r>
            <a:r>
              <a:rPr lang="en-US" altLang="zh-CN" sz="1400" dirty="0" err="1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SunSpec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工作环境：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-30~55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℃，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5-95% RH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产品寿命：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年（高可靠性测试，通过双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试验）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E209E926-04E6-422F-8124-4F79441A2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620" y="3678343"/>
            <a:ext cx="5074356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设计标准：</a:t>
            </a:r>
            <a:endParaRPr lang="en-US" altLang="zh-CN" sz="1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 1741 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应用于分布式电源的逆变器、变流器、控制器标准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ANSI C12.20 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电能表：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1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准确度等级标准</a:t>
            </a:r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目前该产品已通过</a:t>
            </a:r>
            <a:r>
              <a:rPr lang="en-US" altLang="zh-CN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</a:t>
            </a:r>
            <a:r>
              <a:rPr lang="zh-CN" altLang="en-US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认证以及</a:t>
            </a:r>
            <a:r>
              <a:rPr lang="en-US" altLang="zh-CN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ANSI</a:t>
            </a:r>
            <a:r>
              <a:rPr lang="zh-CN" altLang="en-US" sz="1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en-US" altLang="zh-CN" sz="1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487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双路直流电能表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---DJSF1352-RN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71BCC85-2280-4630-A954-9C163AE39C63}"/>
              </a:ext>
            </a:extLst>
          </p:cNvPr>
          <p:cNvSpPr txBox="1"/>
          <p:nvPr/>
        </p:nvSpPr>
        <p:spPr>
          <a:xfrm>
            <a:off x="2906776" y="755868"/>
            <a:ext cx="57635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</a:t>
            </a:r>
            <a:r>
              <a:rPr lang="zh-CN" altLang="en-US" sz="1600" dirty="0"/>
              <a:t>、</a:t>
            </a:r>
            <a:r>
              <a:rPr lang="zh-CN" altLang="zh-CN" sz="1600" dirty="0"/>
              <a:t>符合标准 </a:t>
            </a:r>
            <a:r>
              <a:rPr lang="en-US" altLang="zh-CN" sz="1600" dirty="0"/>
              <a:t>GB/T 29318-2012 </a:t>
            </a:r>
            <a:r>
              <a:rPr lang="zh-CN" altLang="zh-CN" sz="1600" dirty="0"/>
              <a:t>电动汽车非车载充电机电能计量</a:t>
            </a:r>
            <a:endParaRPr lang="en-US" altLang="zh-CN" sz="1600" dirty="0"/>
          </a:p>
          <a:p>
            <a:r>
              <a:rPr lang="en-US" altLang="zh-CN" sz="1600" dirty="0"/>
              <a:t>2</a:t>
            </a:r>
            <a:r>
              <a:rPr lang="zh-CN" altLang="en-US" sz="1600" dirty="0"/>
              <a:t>、精度</a:t>
            </a:r>
            <a:r>
              <a:rPr lang="en-US" altLang="zh-CN" sz="1600" dirty="0"/>
              <a:t>1</a:t>
            </a:r>
            <a:r>
              <a:rPr lang="zh-CN" altLang="en-US" sz="1600" dirty="0"/>
              <a:t>级，带</a:t>
            </a:r>
            <a:r>
              <a:rPr lang="en-US" altLang="zh-CN" sz="1600" dirty="0"/>
              <a:t>±12V</a:t>
            </a:r>
            <a:r>
              <a:rPr lang="zh-CN" altLang="en-US" sz="1600" dirty="0">
                <a:solidFill>
                  <a:srgbClr val="0070C0"/>
                </a:solidFill>
                <a:latin typeface="Arial Narrow" panose="020B0606020202030204" pitchFamily="34" charset="0"/>
                <a:sym typeface="华文琥珀" panose="02010800040101010101" pitchFamily="2" charset="-122"/>
              </a:rPr>
              <a:t> </a:t>
            </a:r>
            <a:r>
              <a:rPr lang="zh-CN" altLang="en-US" sz="1600" dirty="0">
                <a:sym typeface="华文琥珀" panose="02010800040101010101" pitchFamily="2" charset="-122"/>
              </a:rPr>
              <a:t>电压输出用于霍尔传感器供电</a:t>
            </a:r>
            <a:endParaRPr lang="en-US" altLang="zh-CN" sz="1600" dirty="0"/>
          </a:p>
          <a:p>
            <a:r>
              <a:rPr lang="en-US" altLang="zh-CN" sz="1600" dirty="0"/>
              <a:t>3</a:t>
            </a:r>
            <a:r>
              <a:rPr lang="zh-CN" altLang="en-US" sz="1600" dirty="0"/>
              <a:t>、</a:t>
            </a:r>
            <a:r>
              <a:rPr lang="zh-CN" altLang="zh-CN" sz="1600" dirty="0"/>
              <a:t>电信基站、直流充电桩、太阳能光伏</a:t>
            </a:r>
            <a:r>
              <a:rPr lang="zh-CN" altLang="en-US" sz="1600" dirty="0"/>
              <a:t>直流侧监测及计量</a:t>
            </a:r>
            <a:endParaRPr lang="en-US" altLang="zh-CN" sz="1600" dirty="0"/>
          </a:p>
          <a:p>
            <a:r>
              <a:rPr lang="en-US" altLang="zh-CN" sz="1600" dirty="0"/>
              <a:t>4</a:t>
            </a:r>
            <a:r>
              <a:rPr lang="zh-CN" altLang="en-US" sz="1600" dirty="0"/>
              <a:t>、</a:t>
            </a:r>
            <a:r>
              <a:rPr lang="zh-CN" altLang="zh-CN" sz="1600" dirty="0"/>
              <a:t>红外通讯接口和</a:t>
            </a:r>
            <a:r>
              <a:rPr lang="en-US" altLang="zh-CN" sz="1600" dirty="0"/>
              <a:t>RS-485</a:t>
            </a:r>
            <a:r>
              <a:rPr lang="zh-CN" altLang="zh-CN" sz="1600" dirty="0"/>
              <a:t>通讯接口</a:t>
            </a:r>
            <a:endParaRPr lang="en-US" altLang="zh-CN" sz="1600" dirty="0"/>
          </a:p>
          <a:p>
            <a:r>
              <a:rPr lang="en-US" altLang="zh-CN" sz="1600" dirty="0"/>
              <a:t>5</a:t>
            </a:r>
            <a:r>
              <a:rPr lang="zh-CN" altLang="en-US" sz="1600" dirty="0"/>
              <a:t>、支持双枪双路直流桩计量</a:t>
            </a:r>
            <a:endParaRPr lang="en-US" altLang="zh-CN" sz="1600" dirty="0"/>
          </a:p>
          <a:p>
            <a:r>
              <a:rPr lang="en-US" altLang="zh-CN" sz="1600" dirty="0"/>
              <a:t>6</a:t>
            </a:r>
            <a:r>
              <a:rPr lang="zh-CN" altLang="en-US" sz="1600" dirty="0"/>
              <a:t>、导轨结构，</a:t>
            </a:r>
            <a:r>
              <a:rPr lang="en-US" altLang="zh-CN" sz="1600" dirty="0"/>
              <a:t>4</a:t>
            </a:r>
            <a:r>
              <a:rPr lang="zh-CN" altLang="en-US" sz="1600" dirty="0"/>
              <a:t>模体积小巧方便安装</a:t>
            </a:r>
            <a:endParaRPr lang="en-US" altLang="zh-CN" sz="1600" dirty="0"/>
          </a:p>
          <a:p>
            <a:r>
              <a:rPr lang="en-US" altLang="zh-CN" sz="1600" dirty="0"/>
              <a:t>7</a:t>
            </a:r>
            <a:r>
              <a:rPr lang="zh-CN" altLang="en-US" sz="1600" dirty="0"/>
              <a:t>、支持分流器或霍尔传感器输入方式</a:t>
            </a:r>
            <a:endParaRPr lang="en-US" altLang="zh-CN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17CB20-2970-4A93-AC67-1851C581ED2F}"/>
              </a:ext>
            </a:extLst>
          </p:cNvPr>
          <p:cNvSpPr txBox="1"/>
          <p:nvPr/>
        </p:nvSpPr>
        <p:spPr>
          <a:xfrm>
            <a:off x="1554616" y="2715583"/>
            <a:ext cx="9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充电桩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BC65D5D-F577-4B73-9D6B-5FCD79DBC4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9" t="21364" r="18096" b="29848"/>
          <a:stretch/>
        </p:blipFill>
        <p:spPr>
          <a:xfrm>
            <a:off x="974966" y="755868"/>
            <a:ext cx="1761320" cy="1723845"/>
          </a:xfrm>
          <a:prstGeom prst="rect">
            <a:avLst/>
          </a:prstGeom>
        </p:spPr>
      </p:pic>
      <p:pic>
        <p:nvPicPr>
          <p:cNvPr id="15" name="图片 14" descr="https://ss0.bdstatic.com/94oJfD_bAAcT8t7mm9GUKT-xh_/timg?image&amp;quality=100&amp;size=b4000_4000&amp;sec=1537326126&amp;di=4a785ea75456740e94b61b2e96052ff0&amp;src=http://www.renhe.cn/offer/pics/1561250.jpg">
            <a:extLst>
              <a:ext uri="{FF2B5EF4-FFF2-40B4-BE49-F238E27FC236}">
                <a16:creationId xmlns:a16="http://schemas.microsoft.com/office/drawing/2014/main" id="{502ABC28-C276-4430-B024-F70F19CB110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11" y="3130418"/>
            <a:ext cx="1389855" cy="1725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2">
            <a:extLst>
              <a:ext uri="{FF2B5EF4-FFF2-40B4-BE49-F238E27FC236}">
                <a16:creationId xmlns:a16="http://schemas.microsoft.com/office/drawing/2014/main" id="{5D9D8E87-9DEB-486C-9A5F-758D961C2A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26" y="3130418"/>
            <a:ext cx="2108506" cy="1629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8D8E069-19EE-43AB-A313-3917BA61A8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192" y="3130417"/>
            <a:ext cx="1956800" cy="1629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820568B-D041-4804-AA42-861F2110A258}"/>
              </a:ext>
            </a:extLst>
          </p:cNvPr>
          <p:cNvSpPr txBox="1"/>
          <p:nvPr/>
        </p:nvSpPr>
        <p:spPr>
          <a:xfrm>
            <a:off x="3217649" y="2715583"/>
            <a:ext cx="2183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光伏</a:t>
            </a:r>
            <a:r>
              <a:rPr lang="en-US" altLang="zh-CN" dirty="0"/>
              <a:t>/</a:t>
            </a:r>
            <a:r>
              <a:rPr lang="zh-CN" altLang="en-US" dirty="0"/>
              <a:t>储能直流系统</a:t>
            </a:r>
          </a:p>
        </p:txBody>
      </p:sp>
    </p:spTree>
    <p:extLst>
      <p:ext uri="{BB962C8B-B14F-4D97-AF65-F5344CB8AC3E}">
        <p14:creationId xmlns:p14="http://schemas.microsoft.com/office/powerpoint/2010/main" val="220060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68878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嵌入式无线表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---PZ72/96LW     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预计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2020.4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1C9F71A5-4D7E-448E-AA79-AD8111F2D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378888"/>
              </p:ext>
            </p:extLst>
          </p:nvPr>
        </p:nvGraphicFramePr>
        <p:xfrm>
          <a:off x="3148797" y="621526"/>
          <a:ext cx="553675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8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80">
                <a:tc gridSpan="2"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技术参数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216">
                <a:tc row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网络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三相三线、三相四线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100V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400V</a:t>
                      </a:r>
                      <a:endParaRPr sz="1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2 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功耗：小于 0.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额定值：AC 1A、5A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10倍额定值持续1秒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 0.2VA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8216">
                <a:tc row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通讯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RS485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LoRa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470MHz</a:t>
                      </a:r>
                      <a:endParaRPr sz="14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谐波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3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温度测量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NTC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3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highlight>
                            <a:srgbClr val="F2F2F2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同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highlight>
                            <a:srgbClr val="F2F2F2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PZ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highlight>
                            <a:srgbClr val="F2F2F2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仪表</a:t>
                      </a:r>
                      <a:endParaRPr lang="en-US" altLang="zh-CN" sz="1400" dirty="0">
                        <a:solidFill>
                          <a:schemeClr val="tx1"/>
                        </a:solidFill>
                        <a:highlight>
                          <a:srgbClr val="F2F2F2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51F7E2A5-5030-480A-950F-9490E81297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1" t="18188" r="20469" b="25267"/>
          <a:stretch/>
        </p:blipFill>
        <p:spPr>
          <a:xfrm>
            <a:off x="458444" y="621526"/>
            <a:ext cx="2300224" cy="210591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0A96FE5-8A28-4073-BC2B-001B63BFF1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4" t="15276" r="16815" b="10110"/>
          <a:stretch/>
        </p:blipFill>
        <p:spPr>
          <a:xfrm>
            <a:off x="458444" y="2868088"/>
            <a:ext cx="2300224" cy="214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8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487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防雷仪表（华为）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---PZ96L-E4/HA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PZ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741" y="787179"/>
            <a:ext cx="1922678" cy="1946253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25579" y="621526"/>
          <a:ext cx="553675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0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80">
                <a:tc gridSpan="2"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技术参数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216">
                <a:tc row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网络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三相三线、三相四线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100V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400V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660V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2 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功耗：小于 0.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额定值：AC 1A、5A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10倍额定值持续1秒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 0.2VA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8216">
                <a:tc row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通讯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RS485接口，Modbus-RTU协议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谐波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73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开关量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路干接点输入，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路继电器常开触点输出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3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防雷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电源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电压信号端口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5KA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（差模）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； 通讯端口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3KA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5" name="图片 14" descr="IMG_20180910_093913"/>
          <p:cNvPicPr>
            <a:picLocks noChangeAspect="1"/>
          </p:cNvPicPr>
          <p:nvPr/>
        </p:nvPicPr>
        <p:blipFill>
          <a:blip r:embed="rId3" cstate="print"/>
          <a:srcRect l="19548" t="5531" r="31343" b="3757"/>
          <a:stretch>
            <a:fillRect/>
          </a:stretch>
        </p:blipFill>
        <p:spPr>
          <a:xfrm>
            <a:off x="607882" y="2839425"/>
            <a:ext cx="1928584" cy="200309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867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617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中文显示仪表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地铁项目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)---PZ80L-E4/HKCZ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25579" y="621526"/>
          <a:ext cx="553675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0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80">
                <a:tc gridSpan="2"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技术参数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216">
                <a:tc row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网络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三相三线、三相四线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AC </a:t>
                      </a:r>
                      <a:r>
                        <a:rPr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660V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2 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功耗：小于 0.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额定值：AC 1A、5A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10倍额定值持续1秒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 0.2VA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8216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输出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通讯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RS485接口，Modbus-RTU协议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8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显示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中文显示；点阵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LCD,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分辨率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128*64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8216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谐波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73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开关量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路干接点输入，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路继电器常开触点输出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图片 6" descr="中文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939" y="1649125"/>
            <a:ext cx="1860161" cy="1844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2419350" cy="64516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联系方式</a:t>
            </a:r>
            <a:endParaRPr lang="zh-CN" altLang="zh-CN" sz="3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99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售前售后技术支持</a:t>
            </a:r>
          </a:p>
        </p:txBody>
      </p:sp>
      <p:graphicFrame>
        <p:nvGraphicFramePr>
          <p:cNvPr id="33" name="表格 32"/>
          <p:cNvGraphicFramePr/>
          <p:nvPr>
            <p:extLst>
              <p:ext uri="{D42A27DB-BD31-4B8C-83A1-F6EECF244321}">
                <p14:modId xmlns:p14="http://schemas.microsoft.com/office/powerpoint/2010/main" val="807472114"/>
              </p:ext>
            </p:extLst>
          </p:nvPr>
        </p:nvGraphicFramePr>
        <p:xfrm>
          <a:off x="176107" y="654699"/>
          <a:ext cx="8785013" cy="4320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5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2666">
                  <a:extLst>
                    <a:ext uri="{9D8B030D-6E8A-4147-A177-3AD203B41FA5}">
                      <a16:colId xmlns:a16="http://schemas.microsoft.com/office/drawing/2014/main" val="533692031"/>
                    </a:ext>
                  </a:extLst>
                </a:gridCol>
                <a:gridCol w="1781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68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产品名称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技术支持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产品问题协调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特价咨询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600" dirty="0"/>
                        <a:t>产品协调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AMC/PZ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系列数显表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王炜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18860995272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张明   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18860995191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马君 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18860995268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WHD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温湿度控制器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buNone/>
                      </a:pPr>
                      <a:r>
                        <a:rPr lang="en-US" altLang="zh-CN" sz="1350" b="1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DXNA</a:t>
                      </a:r>
                      <a:r>
                        <a:rPr lang="zh-CN" altLang="en-US" sz="1350" b="1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高压带电指示器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ACTB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电流互感器过电压保护装置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AMC/PZ/ACR/APM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系列多功能表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盛晓明</a:t>
                      </a:r>
                      <a:endParaRPr lang="en-US" altLang="zh-CN" sz="18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18706167151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AGF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光伏系列产品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338772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ARTU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四遥单元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91972"/>
                  </a:ext>
                </a:extLst>
              </a:tr>
              <a:tr h="4591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DJSF1352-RN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直流电能表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en-US" altLang="zh-CN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67153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售前售后技术支持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357" b="44468"/>
          <a:stretch>
            <a:fillRect/>
          </a:stretch>
        </p:blipFill>
        <p:spPr>
          <a:xfrm>
            <a:off x="1401445" y="686435"/>
            <a:ext cx="6340475" cy="4173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" y="1198880"/>
            <a:ext cx="2757170" cy="279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475105" y="779780"/>
            <a:ext cx="3275330" cy="41910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230" y="2124075"/>
            <a:ext cx="2757170" cy="502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495" y="3038475"/>
            <a:ext cx="2757170" cy="279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" y="3887470"/>
            <a:ext cx="2399665" cy="279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" y="1478280"/>
            <a:ext cx="335915" cy="391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" y="3228340"/>
            <a:ext cx="335915" cy="3911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715" y="4045585"/>
            <a:ext cx="335915" cy="391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售前售后技术支持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45" r="27614"/>
          <a:stretch>
            <a:fillRect/>
          </a:stretch>
        </p:blipFill>
        <p:spPr>
          <a:xfrm>
            <a:off x="1974850" y="758825"/>
            <a:ext cx="5194935" cy="384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数显表对比</a:t>
            </a:r>
          </a:p>
        </p:txBody>
      </p:sp>
      <p:sp>
        <p:nvSpPr>
          <p:cNvPr id="36" name="直接连接符 10"/>
          <p:cNvSpPr>
            <a:spLocks noChangeShapeType="1"/>
          </p:cNvSpPr>
          <p:nvPr/>
        </p:nvSpPr>
        <p:spPr bwMode="auto">
          <a:xfrm>
            <a:off x="5867083" y="746284"/>
            <a:ext cx="1587" cy="3960812"/>
          </a:xfrm>
          <a:prstGeom prst="line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椭圆 11"/>
          <p:cNvSpPr>
            <a:spLocks noChangeArrowheads="1"/>
          </p:cNvSpPr>
          <p:nvPr/>
        </p:nvSpPr>
        <p:spPr bwMode="auto">
          <a:xfrm>
            <a:off x="5443855" y="2085816"/>
            <a:ext cx="847725" cy="847725"/>
          </a:xfrm>
          <a:prstGeom prst="ellipse">
            <a:avLst/>
          </a:prstGeom>
          <a:solidFill>
            <a:srgbClr val="0070C0"/>
          </a:solidFill>
          <a:ln w="25400" cap="flat" cmpd="sng">
            <a:noFill/>
            <a:beve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TextBox 13"/>
          <p:cNvSpPr>
            <a:spLocks noChangeArrowheads="1"/>
          </p:cNvSpPr>
          <p:nvPr/>
        </p:nvSpPr>
        <p:spPr bwMode="auto">
          <a:xfrm>
            <a:off x="2688908" y="74596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AMC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</a:p>
        </p:txBody>
      </p:sp>
      <p:sp>
        <p:nvSpPr>
          <p:cNvPr id="40" name="TextBox 14"/>
          <p:cNvSpPr>
            <a:spLocks noChangeArrowheads="1"/>
          </p:cNvSpPr>
          <p:nvPr/>
        </p:nvSpPr>
        <p:spPr bwMode="auto">
          <a:xfrm>
            <a:off x="6460173" y="75993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PZ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</a:p>
        </p:txBody>
      </p:sp>
      <p:sp>
        <p:nvSpPr>
          <p:cNvPr id="42" name="矩形 16"/>
          <p:cNvSpPr>
            <a:spLocks noChangeArrowheads="1"/>
          </p:cNvSpPr>
          <p:nvPr/>
        </p:nvSpPr>
        <p:spPr bwMode="auto">
          <a:xfrm>
            <a:off x="340296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TextBox 19"/>
          <p:cNvSpPr>
            <a:spLocks noChangeArrowheads="1"/>
          </p:cNvSpPr>
          <p:nvPr/>
        </p:nvSpPr>
        <p:spPr bwMode="auto">
          <a:xfrm>
            <a:off x="340296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白底黑字，视角窄</a:t>
            </a:r>
          </a:p>
        </p:txBody>
      </p:sp>
      <p:sp>
        <p:nvSpPr>
          <p:cNvPr id="54" name="TextBox 28"/>
          <p:cNvSpPr>
            <a:spLocks noChangeArrowheads="1"/>
          </p:cNvSpPr>
          <p:nvPr/>
        </p:nvSpPr>
        <p:spPr bwMode="auto">
          <a:xfrm>
            <a:off x="5610279" y="2248059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方正兰亭粗黑_GBK" charset="-122"/>
              </a:rPr>
              <a:t>VS</a:t>
            </a:r>
          </a:p>
        </p:txBody>
      </p:sp>
      <p:sp>
        <p:nvSpPr>
          <p:cNvPr id="55" name="矩形 16"/>
          <p:cNvSpPr>
            <a:spLocks noChangeArrowheads="1"/>
          </p:cNvSpPr>
          <p:nvPr/>
        </p:nvSpPr>
        <p:spPr bwMode="auto">
          <a:xfrm>
            <a:off x="3402965" y="3730466"/>
            <a:ext cx="1692275" cy="2830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TextBox 19"/>
          <p:cNvSpPr>
            <a:spLocks noChangeArrowheads="1"/>
          </p:cNvSpPr>
          <p:nvPr/>
        </p:nvSpPr>
        <p:spPr bwMode="auto">
          <a:xfrm>
            <a:off x="340296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</a:p>
        </p:txBody>
      </p:sp>
      <p:sp>
        <p:nvSpPr>
          <p:cNvPr id="63" name="TextBox 19"/>
          <p:cNvSpPr>
            <a:spLocks noChangeArrowheads="1"/>
          </p:cNvSpPr>
          <p:nvPr/>
        </p:nvSpPr>
        <p:spPr bwMode="auto">
          <a:xfrm>
            <a:off x="3402965" y="411924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</a:p>
        </p:txBody>
      </p:sp>
      <p:sp>
        <p:nvSpPr>
          <p:cNvPr id="64" name="矩形 16"/>
          <p:cNvSpPr>
            <a:spLocks noChangeArrowheads="1"/>
          </p:cNvSpPr>
          <p:nvPr/>
        </p:nvSpPr>
        <p:spPr bwMode="auto">
          <a:xfrm>
            <a:off x="3402965" y="456295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" name="TextBox 19"/>
          <p:cNvSpPr>
            <a:spLocks noChangeArrowheads="1"/>
          </p:cNvSpPr>
          <p:nvPr/>
        </p:nvSpPr>
        <p:spPr bwMode="auto">
          <a:xfrm>
            <a:off x="3402330" y="4549140"/>
            <a:ext cx="181991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美式拧螺丝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无辅助功能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)</a:t>
            </a:r>
          </a:p>
          <a:p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0" name="矩形 16"/>
          <p:cNvSpPr>
            <a:spLocks noChangeArrowheads="1"/>
          </p:cNvSpPr>
          <p:nvPr/>
        </p:nvSpPr>
        <p:spPr bwMode="auto">
          <a:xfrm>
            <a:off x="657415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" name="TextBox 19"/>
          <p:cNvSpPr>
            <a:spLocks noChangeArrowheads="1"/>
          </p:cNvSpPr>
          <p:nvPr/>
        </p:nvSpPr>
        <p:spPr bwMode="auto">
          <a:xfrm>
            <a:off x="657415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白底黑字，视角窄</a:t>
            </a:r>
          </a:p>
        </p:txBody>
      </p:sp>
      <p:sp>
        <p:nvSpPr>
          <p:cNvPr id="72" name="矩形 16"/>
          <p:cNvSpPr>
            <a:spLocks noChangeArrowheads="1"/>
          </p:cNvSpPr>
          <p:nvPr/>
        </p:nvSpPr>
        <p:spPr bwMode="auto">
          <a:xfrm>
            <a:off x="6574155" y="3730466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3" name="TextBox 19"/>
          <p:cNvSpPr>
            <a:spLocks noChangeArrowheads="1"/>
          </p:cNvSpPr>
          <p:nvPr/>
        </p:nvSpPr>
        <p:spPr bwMode="auto">
          <a:xfrm>
            <a:off x="657415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</a:p>
        </p:txBody>
      </p:sp>
      <p:sp>
        <p:nvSpPr>
          <p:cNvPr id="78" name="矩形 16"/>
          <p:cNvSpPr>
            <a:spLocks noChangeArrowheads="1"/>
          </p:cNvSpPr>
          <p:nvPr/>
        </p:nvSpPr>
        <p:spPr bwMode="auto">
          <a:xfrm>
            <a:off x="6574155" y="4119086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9" name="TextBox 19"/>
          <p:cNvSpPr>
            <a:spLocks noChangeArrowheads="1"/>
          </p:cNvSpPr>
          <p:nvPr/>
        </p:nvSpPr>
        <p:spPr bwMode="auto">
          <a:xfrm>
            <a:off x="6574155" y="411924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</a:p>
        </p:txBody>
      </p:sp>
      <p:sp>
        <p:nvSpPr>
          <p:cNvPr id="85" name="矩形 16"/>
          <p:cNvSpPr>
            <a:spLocks noChangeArrowheads="1"/>
          </p:cNvSpPr>
          <p:nvPr/>
        </p:nvSpPr>
        <p:spPr bwMode="auto">
          <a:xfrm>
            <a:off x="6574155" y="45769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" name="TextBox 19"/>
          <p:cNvSpPr>
            <a:spLocks noChangeArrowheads="1"/>
          </p:cNvSpPr>
          <p:nvPr/>
        </p:nvSpPr>
        <p:spPr bwMode="auto">
          <a:xfrm>
            <a:off x="6574155" y="454660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美式拧螺丝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插拔</a:t>
            </a:r>
          </a:p>
        </p:txBody>
      </p:sp>
      <p:pic>
        <p:nvPicPr>
          <p:cNvPr id="35" name="图片 34" descr="AMC96L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9376" y="1278228"/>
            <a:ext cx="2014502" cy="1876507"/>
          </a:xfrm>
          <a:prstGeom prst="rect">
            <a:avLst/>
          </a:prstGeom>
        </p:spPr>
      </p:pic>
      <p:sp>
        <p:nvSpPr>
          <p:cNvPr id="3" name="矩形 16"/>
          <p:cNvSpPr>
            <a:spLocks noChangeArrowheads="1"/>
          </p:cNvSpPr>
          <p:nvPr/>
        </p:nvSpPr>
        <p:spPr bwMode="auto">
          <a:xfrm>
            <a:off x="85661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19"/>
          <p:cNvSpPr>
            <a:spLocks noChangeArrowheads="1"/>
          </p:cNvSpPr>
          <p:nvPr/>
        </p:nvSpPr>
        <p:spPr bwMode="auto">
          <a:xfrm>
            <a:off x="85661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白底黑字，视角窄</a:t>
            </a:r>
          </a:p>
        </p:txBody>
      </p:sp>
      <p:sp>
        <p:nvSpPr>
          <p:cNvPr id="7" name="矩形 16"/>
          <p:cNvSpPr>
            <a:spLocks noChangeArrowheads="1"/>
          </p:cNvSpPr>
          <p:nvPr/>
        </p:nvSpPr>
        <p:spPr bwMode="auto">
          <a:xfrm>
            <a:off x="856615" y="3730466"/>
            <a:ext cx="1692275" cy="2830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Box 19"/>
          <p:cNvSpPr>
            <a:spLocks noChangeArrowheads="1"/>
          </p:cNvSpPr>
          <p:nvPr/>
        </p:nvSpPr>
        <p:spPr bwMode="auto">
          <a:xfrm>
            <a:off x="85661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</a:p>
        </p:txBody>
      </p:sp>
      <p:sp>
        <p:nvSpPr>
          <p:cNvPr id="9" name="矩形 16"/>
          <p:cNvSpPr>
            <a:spLocks noChangeArrowheads="1"/>
          </p:cNvSpPr>
          <p:nvPr/>
        </p:nvSpPr>
        <p:spPr bwMode="auto">
          <a:xfrm>
            <a:off x="856615" y="4119245"/>
            <a:ext cx="1692275" cy="42735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Box 19"/>
          <p:cNvSpPr>
            <a:spLocks noChangeArrowheads="1"/>
          </p:cNvSpPr>
          <p:nvPr/>
        </p:nvSpPr>
        <p:spPr bwMode="auto">
          <a:xfrm>
            <a:off x="856615" y="4119245"/>
            <a:ext cx="1692275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</a:p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不带辅助功能时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AC220V</a:t>
            </a: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856615" y="456295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l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插拔式端子</a:t>
            </a:r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388938" y="74596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AMC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(II)</a:t>
            </a: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3402330" y="4116705"/>
            <a:ext cx="1692275" cy="4298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</a:p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不带辅助功能时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 220V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2913" t="2333" r="2881" b="3665"/>
          <a:stretch>
            <a:fillRect/>
          </a:stretch>
        </p:blipFill>
        <p:spPr>
          <a:xfrm>
            <a:off x="699135" y="1230630"/>
            <a:ext cx="2007870" cy="1924050"/>
          </a:xfrm>
          <a:prstGeom prst="rect">
            <a:avLst/>
          </a:prstGeom>
        </p:spPr>
      </p:pic>
      <p:pic>
        <p:nvPicPr>
          <p:cNvPr id="38" name="图片 37" descr="AMC96L.bmp">
            <a:extLst>
              <a:ext uri="{FF2B5EF4-FFF2-40B4-BE49-F238E27FC236}">
                <a16:creationId xmlns:a16="http://schemas.microsoft.com/office/drawing/2014/main" id="{3A93C23D-AEE4-477F-8008-CB89D614A78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4028" y="1275686"/>
            <a:ext cx="2014502" cy="1876507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799B1C3-B511-4144-B185-914421041F79}"/>
              </a:ext>
            </a:extLst>
          </p:cNvPr>
          <p:cNvCxnSpPr>
            <a:endCxn id="65" idx="1"/>
          </p:cNvCxnSpPr>
          <p:nvPr/>
        </p:nvCxnSpPr>
        <p:spPr>
          <a:xfrm flipH="1">
            <a:off x="3402330" y="846667"/>
            <a:ext cx="2041525" cy="39174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A917AE2-2700-4159-87A6-B492B63DB47B}"/>
              </a:ext>
            </a:extLst>
          </p:cNvPr>
          <p:cNvCxnSpPr>
            <a:cxnSpLocks/>
            <a:endCxn id="65" idx="3"/>
          </p:cNvCxnSpPr>
          <p:nvPr/>
        </p:nvCxnSpPr>
        <p:spPr>
          <a:xfrm>
            <a:off x="3443785" y="863354"/>
            <a:ext cx="1778455" cy="39007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68863" y="477162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98218" y="339502"/>
            <a:ext cx="4248472" cy="3612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422439" y="1963349"/>
            <a:ext cx="46987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演示完毕，感谢您的聆听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67544" y="1975920"/>
            <a:ext cx="4608512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2597907"/>
            <a:ext cx="4673074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3"/>
          <p:cNvSpPr/>
          <p:nvPr/>
        </p:nvSpPr>
        <p:spPr>
          <a:xfrm flipH="1">
            <a:off x="607646" y="627534"/>
            <a:ext cx="2313454" cy="1413207"/>
          </a:xfrm>
          <a:custGeom>
            <a:avLst/>
            <a:gdLst>
              <a:gd name="connsiteX0" fmla="*/ 0 w 2600392"/>
              <a:gd name="connsiteY0" fmla="*/ 0 h 1677382"/>
              <a:gd name="connsiteX1" fmla="*/ 2600392 w 2600392"/>
              <a:gd name="connsiteY1" fmla="*/ 0 h 1677382"/>
              <a:gd name="connsiteX2" fmla="*/ 2600392 w 2600392"/>
              <a:gd name="connsiteY2" fmla="*/ 1677382 h 1677382"/>
              <a:gd name="connsiteX3" fmla="*/ 0 w 2600392"/>
              <a:gd name="connsiteY3" fmla="*/ 1677382 h 1677382"/>
              <a:gd name="connsiteX4" fmla="*/ 0 w 2600392"/>
              <a:gd name="connsiteY4" fmla="*/ 0 h 1677382"/>
              <a:gd name="connsiteX0-1" fmla="*/ 0 w 2600392"/>
              <a:gd name="connsiteY0-2" fmla="*/ 0 h 1677382"/>
              <a:gd name="connsiteX1-3" fmla="*/ 2600392 w 2600392"/>
              <a:gd name="connsiteY1-4" fmla="*/ 0 h 1677382"/>
              <a:gd name="connsiteX2-5" fmla="*/ 2600392 w 2600392"/>
              <a:gd name="connsiteY2-6" fmla="*/ 1677382 h 1677382"/>
              <a:gd name="connsiteX3-7" fmla="*/ 0 w 2600392"/>
              <a:gd name="connsiteY3-8" fmla="*/ 1677382 h 1677382"/>
              <a:gd name="connsiteX4-9" fmla="*/ 91440 w 2600392"/>
              <a:gd name="connsiteY4-10" fmla="*/ 91440 h 1677382"/>
              <a:gd name="connsiteX0-11" fmla="*/ 0 w 2600392"/>
              <a:gd name="connsiteY0-12" fmla="*/ 124250 h 1801632"/>
              <a:gd name="connsiteX1-13" fmla="*/ 2600392 w 2600392"/>
              <a:gd name="connsiteY1-14" fmla="*/ 124250 h 1801632"/>
              <a:gd name="connsiteX2-15" fmla="*/ 2600392 w 2600392"/>
              <a:gd name="connsiteY2-16" fmla="*/ 1801632 h 1801632"/>
              <a:gd name="connsiteX3-17" fmla="*/ 0 w 2600392"/>
              <a:gd name="connsiteY3-18" fmla="*/ 1801632 h 1801632"/>
              <a:gd name="connsiteX4-19" fmla="*/ 91440 w 2600392"/>
              <a:gd name="connsiteY4-20" fmla="*/ 215690 h 1801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00392" h="1801632">
                <a:moveTo>
                  <a:pt x="0" y="124250"/>
                </a:moveTo>
                <a:cubicBezTo>
                  <a:pt x="866797" y="124250"/>
                  <a:pt x="2166993" y="-155314"/>
                  <a:pt x="2600392" y="124250"/>
                </a:cubicBezTo>
                <a:lnTo>
                  <a:pt x="2600392" y="1801632"/>
                </a:lnTo>
                <a:lnTo>
                  <a:pt x="0" y="1801632"/>
                </a:lnTo>
                <a:cubicBezTo>
                  <a:pt x="0" y="1242505"/>
                  <a:pt x="91440" y="215690"/>
                  <a:pt x="91440" y="215690"/>
                </a:cubicBezTo>
              </a:path>
            </a:pathLst>
          </a:cu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8000" dirty="0">
                <a:solidFill>
                  <a:srgbClr val="41404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endParaRPr lang="en-US" sz="8000" dirty="0">
              <a:solidFill>
                <a:srgbClr val="41404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07256"/>
            <a:ext cx="9143999" cy="155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常见数显表售前问题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95651" y="102994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619533" y="120130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619533" y="4188219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147896" y="349563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47896" y="189626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319256" y="269595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319270" y="1029970"/>
            <a:ext cx="359283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数显表的辅助电源能否支持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DC220V?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都可以满足</a:t>
            </a: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97730" y="1818005"/>
            <a:ext cx="3771265" cy="54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PZ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数显表的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RS485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通讯能否支持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DL/T645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规约？</a:t>
            </a: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35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PZ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系列数显表都已支持</a:t>
            </a: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831080" y="2667635"/>
            <a:ext cx="298577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电压表的最大输入信号是多少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dirty="0">
                <a:solidFill>
                  <a:srgbClr val="FF0000"/>
                </a:solidFill>
              </a:rPr>
              <a:t>PZ</a:t>
            </a:r>
            <a:r>
              <a:rPr lang="zh-CN" altLang="en-US" sz="1575" dirty="0">
                <a:solidFill>
                  <a:srgbClr val="FF0000"/>
                </a:solidFill>
              </a:rPr>
              <a:t>最大输入电压</a:t>
            </a:r>
            <a:r>
              <a:rPr lang="en-US" altLang="zh-CN" sz="1575" dirty="0">
                <a:solidFill>
                  <a:srgbClr val="FF0000"/>
                </a:solidFill>
              </a:rPr>
              <a:t>500V</a:t>
            </a:r>
          </a:p>
          <a:p>
            <a:pPr eaLnBrk="1" hangingPunct="1"/>
            <a:r>
              <a:rPr lang="en-US" altLang="zh-CN" sz="1575" dirty="0">
                <a:solidFill>
                  <a:srgbClr val="FF0000"/>
                </a:solidFill>
              </a:rPr>
              <a:t>            AMC</a:t>
            </a:r>
            <a:r>
              <a:rPr lang="zh-CN" altLang="en-US" sz="1575" dirty="0">
                <a:solidFill>
                  <a:srgbClr val="FF0000"/>
                </a:solidFill>
              </a:rPr>
              <a:t>最大输入电压</a:t>
            </a:r>
            <a:r>
              <a:rPr lang="en-US" altLang="zh-CN" sz="1575" dirty="0">
                <a:solidFill>
                  <a:srgbClr val="FF0000"/>
                </a:solidFill>
              </a:rPr>
              <a:t>690V</a:t>
            </a: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636987" y="3526576"/>
            <a:ext cx="2708452" cy="54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PZ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数显表是否可以两路报警？</a:t>
            </a:r>
          </a:p>
          <a:p>
            <a:pPr eaLnBrk="1" hangingPunct="1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可以，有特殊程序</a:t>
            </a: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68085" y="4233439"/>
            <a:ext cx="4101574" cy="54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PZ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数显表能否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DC24V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供电？</a:t>
            </a:r>
          </a:p>
          <a:p>
            <a:pPr eaLnBrk="1" hangingPunct="1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DC24/48V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都可以，辅助功能有限制</a:t>
            </a: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713541" y="123462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942022" y="1463107"/>
            <a:ext cx="2881002" cy="2879813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86130" y="350515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902751" y="364319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4846320" cy="75565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产品介绍</a:t>
            </a:r>
            <a:r>
              <a:rPr lang="en-US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---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多功能表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5075" y="2782570"/>
            <a:ext cx="4927600" cy="508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9985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系列多功能表（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791137" y="624895"/>
            <a:ext cx="756083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b="1" dirty="0">
                <a:solidFill>
                  <a:srgbClr val="054293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数码管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和液晶，外形有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两种。</a:t>
            </a:r>
          </a:p>
        </p:txBody>
      </p:sp>
      <p:pic>
        <p:nvPicPr>
          <p:cNvPr id="2" name="图片 1" descr="AMC72-E4-正面"/>
          <p:cNvPicPr>
            <a:picLocks noChangeAspect="1"/>
          </p:cNvPicPr>
          <p:nvPr/>
        </p:nvPicPr>
        <p:blipFill>
          <a:blip r:embed="rId2"/>
          <a:srcRect l="12652" t="10128" r="13289" b="15062"/>
          <a:stretch>
            <a:fillRect/>
          </a:stretch>
        </p:blipFill>
        <p:spPr>
          <a:xfrm>
            <a:off x="791210" y="1253490"/>
            <a:ext cx="3484880" cy="3520440"/>
          </a:xfrm>
          <a:prstGeom prst="rect">
            <a:avLst/>
          </a:prstGeom>
        </p:spPr>
      </p:pic>
      <p:pic>
        <p:nvPicPr>
          <p:cNvPr id="3" name="图片 2" descr="AMC72L-E4-正面"/>
          <p:cNvPicPr>
            <a:picLocks noChangeAspect="1"/>
          </p:cNvPicPr>
          <p:nvPr/>
        </p:nvPicPr>
        <p:blipFill>
          <a:blip r:embed="rId3"/>
          <a:srcRect l="12854" t="11273" r="13482" b="13966"/>
          <a:stretch>
            <a:fillRect/>
          </a:stretch>
        </p:blipFill>
        <p:spPr>
          <a:xfrm>
            <a:off x="4815205" y="1253490"/>
            <a:ext cx="3536950" cy="358965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295900" y="2313305"/>
            <a:ext cx="509270" cy="90487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034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系列多功能表（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428750" y="3966845"/>
            <a:ext cx="1819910" cy="1126412"/>
            <a:chOff x="5549564" y="2915860"/>
            <a:chExt cx="1819664" cy="1532269"/>
          </a:xfrm>
        </p:grpSpPr>
        <p:sp>
          <p:nvSpPr>
            <p:cNvPr id="35" name="文本框 25"/>
            <p:cNvSpPr txBox="1"/>
            <p:nvPr/>
          </p:nvSpPr>
          <p:spPr>
            <a:xfrm>
              <a:off x="5549564" y="3276820"/>
              <a:ext cx="1819664" cy="1171309"/>
            </a:xfrm>
            <a:prstGeom prst="rect">
              <a:avLst/>
            </a:prstGeom>
            <a:noFill/>
          </p:spPr>
          <p:txBody>
            <a:bodyPr wrap="square" lIns="86404" tIns="43202" rIns="86404" bIns="43202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电流信号端子带法兰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外接端子固定一种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端子定义固定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007337" y="2915860"/>
              <a:ext cx="904753" cy="458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6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72</a:t>
              </a:r>
              <a:r>
                <a:rPr lang="zh-CN" altLang="en-US" sz="16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背面</a:t>
              </a:r>
            </a:p>
          </p:txBody>
        </p:sp>
      </p:grpSp>
      <p:sp>
        <p:nvSpPr>
          <p:cNvPr id="11" name="TextBox 8"/>
          <p:cNvSpPr txBox="1"/>
          <p:nvPr/>
        </p:nvSpPr>
        <p:spPr>
          <a:xfrm>
            <a:off x="791137" y="57917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后面板替换成激光丝印，上下接入线缆。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480050" y="3966845"/>
            <a:ext cx="1933575" cy="1126426"/>
            <a:chOff x="5549564" y="2915860"/>
            <a:chExt cx="1819664" cy="1532201"/>
          </a:xfrm>
        </p:grpSpPr>
        <p:sp>
          <p:nvSpPr>
            <p:cNvPr id="3" name="文本框 25"/>
            <p:cNvSpPr txBox="1"/>
            <p:nvPr/>
          </p:nvSpPr>
          <p:spPr>
            <a:xfrm>
              <a:off x="5549564" y="3276820"/>
              <a:ext cx="1819664" cy="1171241"/>
            </a:xfrm>
            <a:prstGeom prst="rect">
              <a:avLst/>
            </a:prstGeom>
            <a:noFill/>
          </p:spPr>
          <p:txBody>
            <a:bodyPr wrap="square" lIns="86404" tIns="43202" rIns="86404" bIns="43202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660V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线电压输入端子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外接端子固定一种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端子定义固定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6007337" y="2915860"/>
              <a:ext cx="904753" cy="458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6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96</a:t>
              </a:r>
              <a:r>
                <a:rPr lang="zh-CN" altLang="en-US" sz="16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背面</a:t>
              </a:r>
            </a:p>
          </p:txBody>
        </p:sp>
      </p:grpSp>
      <p:pic>
        <p:nvPicPr>
          <p:cNvPr id="8" name="图片 7" descr="图片1(04-23-09-20-39)"/>
          <p:cNvPicPr>
            <a:picLocks noChangeAspect="1"/>
          </p:cNvPicPr>
          <p:nvPr/>
        </p:nvPicPr>
        <p:blipFill>
          <a:blip r:embed="rId2"/>
          <a:srcRect l="15961" t="1316" r="12067" b="3099"/>
          <a:stretch>
            <a:fillRect/>
          </a:stretch>
        </p:blipFill>
        <p:spPr>
          <a:xfrm>
            <a:off x="5059680" y="1057910"/>
            <a:ext cx="2861310" cy="2844165"/>
          </a:xfrm>
          <a:prstGeom prst="rect">
            <a:avLst/>
          </a:prstGeom>
        </p:spPr>
      </p:pic>
      <p:pic>
        <p:nvPicPr>
          <p:cNvPr id="9" name="图片 8" descr="图片2(04-23-09-20-39)"/>
          <p:cNvPicPr>
            <a:picLocks noChangeAspect="1"/>
          </p:cNvPicPr>
          <p:nvPr/>
        </p:nvPicPr>
        <p:blipFill>
          <a:blip r:embed="rId3"/>
          <a:srcRect l="12594" t="3238" r="15688" b="2745"/>
          <a:stretch>
            <a:fillRect/>
          </a:stretch>
        </p:blipFill>
        <p:spPr>
          <a:xfrm>
            <a:off x="998855" y="1091565"/>
            <a:ext cx="2830195" cy="2777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</TotalTime>
  <Words>3968</Words>
  <Application>Microsoft Office PowerPoint</Application>
  <PresentationFormat>全屏显示(16:9)</PresentationFormat>
  <Paragraphs>717</Paragraphs>
  <Slides>50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黑体</vt:lpstr>
      <vt:lpstr>宋体</vt:lpstr>
      <vt:lpstr>微软雅黑</vt:lpstr>
      <vt:lpstr>Arial</vt:lpstr>
      <vt:lpstr>Arial Narrow</vt:lpstr>
      <vt:lpstr>Broadway</vt:lpstr>
      <vt:lpstr>Calibri</vt:lpstr>
      <vt:lpstr>Calibri Light</vt:lpstr>
      <vt:lpstr>Impact</vt:lpstr>
      <vt:lpstr>Times New Roman</vt:lpstr>
      <vt:lpstr>Wingdings</vt:lpstr>
      <vt:lpstr>第一PPT，www.1ppt.com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user</dc:creator>
  <cp:keywords>user</cp:keywords>
  <cp:lastModifiedBy>zhang ming</cp:lastModifiedBy>
  <cp:revision>358</cp:revision>
  <dcterms:created xsi:type="dcterms:W3CDTF">2016-11-19T08:32:00Z</dcterms:created>
  <dcterms:modified xsi:type="dcterms:W3CDTF">2020-01-31T06:38:07Z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2052-11.1.0.8919</vt:lpwstr>
  </property>
</Properties>
</file>