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0" r:id="rId3"/>
    <p:sldId id="321" r:id="rId5"/>
    <p:sldId id="322" r:id="rId6"/>
    <p:sldId id="398" r:id="rId7"/>
    <p:sldId id="399" r:id="rId8"/>
    <p:sldId id="444" r:id="rId9"/>
    <p:sldId id="400" r:id="rId10"/>
    <p:sldId id="402" r:id="rId11"/>
    <p:sldId id="403" r:id="rId12"/>
    <p:sldId id="404" r:id="rId13"/>
    <p:sldId id="405" r:id="rId14"/>
    <p:sldId id="406" r:id="rId15"/>
    <p:sldId id="407" r:id="rId16"/>
    <p:sldId id="408" r:id="rId17"/>
    <p:sldId id="409" r:id="rId18"/>
    <p:sldId id="411" r:id="rId19"/>
    <p:sldId id="412" r:id="rId20"/>
    <p:sldId id="413" r:id="rId21"/>
    <p:sldId id="414" r:id="rId22"/>
    <p:sldId id="415" r:id="rId23"/>
    <p:sldId id="416" r:id="rId24"/>
    <p:sldId id="417" r:id="rId25"/>
    <p:sldId id="418" r:id="rId26"/>
    <p:sldId id="419" r:id="rId27"/>
    <p:sldId id="420" r:id="rId28"/>
    <p:sldId id="422" r:id="rId29"/>
    <p:sldId id="423" r:id="rId30"/>
    <p:sldId id="424" r:id="rId31"/>
    <p:sldId id="425" r:id="rId32"/>
    <p:sldId id="426" r:id="rId33"/>
    <p:sldId id="427" r:id="rId34"/>
    <p:sldId id="428" r:id="rId35"/>
    <p:sldId id="429" r:id="rId36"/>
    <p:sldId id="430" r:id="rId37"/>
    <p:sldId id="431" r:id="rId38"/>
    <p:sldId id="432" r:id="rId39"/>
    <p:sldId id="433" r:id="rId40"/>
    <p:sldId id="434" r:id="rId41"/>
    <p:sldId id="435" r:id="rId42"/>
    <p:sldId id="436" r:id="rId43"/>
    <p:sldId id="437" r:id="rId44"/>
    <p:sldId id="438" r:id="rId45"/>
    <p:sldId id="439" r:id="rId46"/>
    <p:sldId id="440" r:id="rId47"/>
    <p:sldId id="441" r:id="rId48"/>
    <p:sldId id="442" r:id="rId49"/>
    <p:sldId id="486" r:id="rId50"/>
    <p:sldId id="488" r:id="rId51"/>
    <p:sldId id="487" r:id="rId52"/>
    <p:sldId id="489" r:id="rId53"/>
    <p:sldId id="490" r:id="rId54"/>
    <p:sldId id="491" r:id="rId55"/>
    <p:sldId id="492" r:id="rId56"/>
    <p:sldId id="493" r:id="rId57"/>
    <p:sldId id="494" r:id="rId58"/>
    <p:sldId id="495" r:id="rId59"/>
    <p:sldId id="496" r:id="rId60"/>
    <p:sldId id="359" r:id="rId61"/>
  </p:sldIdLst>
  <p:sldSz cx="12195175"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626"/>
    <a:srgbClr val="3366FF"/>
    <a:srgbClr val="477CE7"/>
    <a:srgbClr val="DAF2FC"/>
    <a:srgbClr val="1089C1"/>
    <a:srgbClr val="406C93"/>
    <a:srgbClr val="4478EE"/>
    <a:srgbClr val="8BA7EF"/>
    <a:srgbClr val="3D82F5"/>
    <a:srgbClr val="0009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49" autoAdjust="0"/>
    <p:restoredTop sz="94660"/>
  </p:normalViewPr>
  <p:slideViewPr>
    <p:cSldViewPr showGuides="1">
      <p:cViewPr>
        <p:scale>
          <a:sx n="60" d="100"/>
          <a:sy n="60" d="100"/>
        </p:scale>
        <p:origin x="1158" y="342"/>
      </p:cViewPr>
      <p:guideLst>
        <p:guide orient="horz" pos="2207"/>
        <p:guide pos="6962"/>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10.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印品黑体" panose="00000500000000000000" pitchFamily="2" charset="-122"/>
              </a:defRPr>
            </a:lvl1pPr>
          </a:lstStyle>
          <a:p>
            <a:fld id="{45501A41-A85B-4BA3-A58B-5DF29B5ACF2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DC788F8D-94BC-43CD-A0DF-0660451385C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EFF44CF-BF84-4EB0-8B51-D93BB99A60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609759" y="1600201"/>
            <a:ext cx="10975658" cy="4525963"/>
          </a:xfrm>
          <a:prstGeom prst="rect">
            <a:avLst/>
          </a:prstGeom>
        </p:spPr>
        <p:txBody>
          <a:bodyPr vert="eaVert"/>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5" name="页脚占位符 4"/>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37409" y="516467"/>
            <a:ext cx="7520358" cy="471365"/>
          </a:xfrm>
          <a:prstGeom prst="rect">
            <a:avLst/>
          </a:prstGeom>
        </p:spPr>
        <p:txBody>
          <a:bodyPr wrap="none" lIns="0" tIns="0" rIns="0" bIns="0" anchor="ctr">
            <a:noAutofit/>
          </a:bodyPr>
          <a:lstStyle>
            <a:lvl1pPr algn="ctr">
              <a:defRPr sz="2665" b="1" baseline="0">
                <a:solidFill>
                  <a:schemeClr val="tx1">
                    <a:lumMod val="50000"/>
                    <a:lumOff val="50000"/>
                  </a:schemeClr>
                </a:solidFill>
                <a:latin typeface="印品黑体" panose="00000500000000000000" pitchFamily="2" charset="-122"/>
                <a:ea typeface="印品黑体" panose="00000500000000000000" pitchFamily="2" charset="-122"/>
              </a:defRPr>
            </a:lvl1pPr>
          </a:lstStyle>
          <a:p>
            <a:r>
              <a:rPr lang="en-US" dirty="0"/>
              <a:t>Click To Edit Master Title Style</a:t>
            </a:r>
            <a:endParaRPr lang="en-US" dirty="0"/>
          </a:p>
        </p:txBody>
      </p:sp>
      <p:sp>
        <p:nvSpPr>
          <p:cNvPr id="15" name="Text Placeholder 3"/>
          <p:cNvSpPr>
            <a:spLocks noGrp="1"/>
          </p:cNvSpPr>
          <p:nvPr>
            <p:ph type="body" sz="half" idx="2" hasCustomPrompt="1"/>
          </p:nvPr>
        </p:nvSpPr>
        <p:spPr>
          <a:xfrm>
            <a:off x="3353673" y="985788"/>
            <a:ext cx="5487829"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latin typeface="印品黑体" panose="00000500000000000000" pitchFamily="2" charset="-122"/>
                <a:ea typeface="印品黑体" panose="00000500000000000000" pitchFamily="2" charset="-122"/>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endParaRPr lang="en-US" dirty="0"/>
          </a:p>
        </p:txBody>
      </p:sp>
      <p:sp>
        <p:nvSpPr>
          <p:cNvPr id="22" name="Round Same Side Corner Rectangle 21"/>
          <p:cNvSpPr/>
          <p:nvPr userDrawn="1"/>
        </p:nvSpPr>
        <p:spPr>
          <a:xfrm rot="16200000" flipH="1">
            <a:off x="11734249" y="6331838"/>
            <a:ext cx="384047" cy="53780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50000"/>
                  <a:lumOff val="50000"/>
                </a:schemeClr>
              </a:solidFill>
              <a:latin typeface="印品黑体" panose="00000500000000000000" pitchFamily="2" charset="-122"/>
              <a:ea typeface="印品黑体" panose="00000500000000000000" pitchFamily="2" charset="-122"/>
            </a:endParaRPr>
          </a:p>
        </p:txBody>
      </p:sp>
      <p:sp>
        <p:nvSpPr>
          <p:cNvPr id="23" name="Slide Number Placeholder 4"/>
          <p:cNvSpPr>
            <a:spLocks noGrp="1"/>
          </p:cNvSpPr>
          <p:nvPr>
            <p:ph type="sldNum" sz="quarter" idx="12"/>
          </p:nvPr>
        </p:nvSpPr>
        <p:spPr>
          <a:xfrm>
            <a:off x="11665479" y="6408717"/>
            <a:ext cx="508134" cy="366183"/>
          </a:xfrm>
          <a:prstGeom prst="rect">
            <a:avLst/>
          </a:prstGeom>
        </p:spPr>
        <p:txBody>
          <a:bodyPr anchor="ctr"/>
          <a:lstStyle>
            <a:lvl1pPr algn="ctr">
              <a:defRPr sz="1200" b="1">
                <a:solidFill>
                  <a:schemeClr val="tx1">
                    <a:lumMod val="50000"/>
                    <a:lumOff val="50000"/>
                  </a:schemeClr>
                </a:solidFill>
                <a:latin typeface="印品黑体" panose="00000500000000000000" pitchFamily="2" charset="-122"/>
                <a:ea typeface="印品黑体" panose="00000500000000000000" pitchFamily="2" charset="-122"/>
              </a:defRPr>
            </a:lvl1pPr>
          </a:lstStyle>
          <a:p>
            <a:fld id="{C136B7D2-B98C-44FD-8D04-7EC62A564975}" type="slidenum">
              <a:rPr lang="en-US" smtClean="0"/>
            </a:fld>
            <a:endParaRPr lang="en-US"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latin typeface="印品黑体" panose="00000500000000000000" pitchFamily="2" charset="-122"/>
                <a:ea typeface="印品黑体" panose="00000500000000000000"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5" name="页脚占位符 4"/>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09759" y="1600201"/>
            <a:ext cx="10975658" cy="4525963"/>
          </a:xfrm>
          <a:prstGeom prst="rect">
            <a:avLst/>
          </a:prstGeom>
        </p:spPr>
        <p:txBody>
          <a:bodyPr/>
          <a:lstStyle>
            <a:lvl1pPr>
              <a:defRPr>
                <a:latin typeface="印品黑体" panose="00000500000000000000" pitchFamily="2" charset="-122"/>
                <a:ea typeface="印品黑体" panose="00000500000000000000" pitchFamily="2" charset="-122"/>
              </a:defRPr>
            </a:lvl1pPr>
            <a:lvl2pPr>
              <a:defRPr>
                <a:latin typeface="印品黑体" panose="00000500000000000000" pitchFamily="2" charset="-122"/>
                <a:ea typeface="印品黑体" panose="00000500000000000000" pitchFamily="2" charset="-122"/>
              </a:defRPr>
            </a:lvl2pPr>
            <a:lvl3pPr>
              <a:defRPr>
                <a:latin typeface="印品黑体" panose="00000500000000000000" pitchFamily="2" charset="-122"/>
                <a:ea typeface="印品黑体" panose="00000500000000000000" pitchFamily="2" charset="-122"/>
              </a:defRPr>
            </a:lvl3pPr>
            <a:lvl4pPr>
              <a:defRPr>
                <a:latin typeface="印品黑体" panose="00000500000000000000" pitchFamily="2" charset="-122"/>
                <a:ea typeface="印品黑体" panose="00000500000000000000" pitchFamily="2" charset="-122"/>
              </a:defRPr>
            </a:lvl4pPr>
            <a:lvl5pPr>
              <a:defRPr>
                <a:latin typeface="印品黑体" panose="00000500000000000000" pitchFamily="2" charset="-122"/>
                <a:ea typeface="印品黑体" panose="00000500000000000000"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5" name="页脚占位符 4"/>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latin typeface="印品黑体" panose="00000500000000000000" pitchFamily="2" charset="-122"/>
                <a:ea typeface="印品黑体" panose="00000500000000000000" pitchFamily="2"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5" name="页脚占位符 4"/>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atin typeface="印品黑体" panose="00000500000000000000" pitchFamily="2" charset="-122"/>
                <a:ea typeface="印品黑体" panose="00000500000000000000" pitchFamily="2" charset="-122"/>
              </a:defRPr>
            </a:lvl1pPr>
            <a:lvl2pPr>
              <a:defRPr sz="2400">
                <a:latin typeface="印品黑体" panose="00000500000000000000" pitchFamily="2" charset="-122"/>
                <a:ea typeface="印品黑体" panose="00000500000000000000" pitchFamily="2" charset="-122"/>
              </a:defRPr>
            </a:lvl2pPr>
            <a:lvl3pPr>
              <a:defRPr sz="2000">
                <a:latin typeface="印品黑体" panose="00000500000000000000" pitchFamily="2" charset="-122"/>
                <a:ea typeface="印品黑体" panose="00000500000000000000" pitchFamily="2" charset="-122"/>
              </a:defRPr>
            </a:lvl3pPr>
            <a:lvl4pPr>
              <a:defRPr sz="1800">
                <a:latin typeface="印品黑体" panose="00000500000000000000" pitchFamily="2" charset="-122"/>
                <a:ea typeface="印品黑体" panose="00000500000000000000" pitchFamily="2" charset="-122"/>
              </a:defRPr>
            </a:lvl4pPr>
            <a:lvl5pPr>
              <a:defRPr sz="1800">
                <a:latin typeface="印品黑体" panose="00000500000000000000" pitchFamily="2" charset="-122"/>
                <a:ea typeface="印品黑体" panose="00000500000000000000" pitchFamily="2"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atin typeface="印品黑体" panose="00000500000000000000" pitchFamily="2" charset="-122"/>
                <a:ea typeface="印品黑体" panose="00000500000000000000" pitchFamily="2" charset="-122"/>
              </a:defRPr>
            </a:lvl1pPr>
            <a:lvl2pPr>
              <a:defRPr sz="2400">
                <a:latin typeface="印品黑体" panose="00000500000000000000" pitchFamily="2" charset="-122"/>
                <a:ea typeface="印品黑体" panose="00000500000000000000" pitchFamily="2" charset="-122"/>
              </a:defRPr>
            </a:lvl2pPr>
            <a:lvl3pPr>
              <a:defRPr sz="2000">
                <a:latin typeface="印品黑体" panose="00000500000000000000" pitchFamily="2" charset="-122"/>
                <a:ea typeface="印品黑体" panose="00000500000000000000" pitchFamily="2" charset="-122"/>
              </a:defRPr>
            </a:lvl3pPr>
            <a:lvl4pPr>
              <a:defRPr sz="1800">
                <a:latin typeface="印品黑体" panose="00000500000000000000" pitchFamily="2" charset="-122"/>
                <a:ea typeface="印品黑体" panose="00000500000000000000" pitchFamily="2" charset="-122"/>
              </a:defRPr>
            </a:lvl4pPr>
            <a:lvl5pPr>
              <a:defRPr sz="1800">
                <a:latin typeface="印品黑体" panose="00000500000000000000" pitchFamily="2" charset="-122"/>
                <a:ea typeface="印品黑体" panose="00000500000000000000" pitchFamily="2"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6" name="页脚占位符 5"/>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atin typeface="印品黑体" panose="00000500000000000000" pitchFamily="2" charset="-122"/>
                <a:ea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atin typeface="印品黑体" panose="00000500000000000000" pitchFamily="2" charset="-122"/>
                <a:ea typeface="印品黑体" panose="00000500000000000000" pitchFamily="2" charset="-122"/>
              </a:defRPr>
            </a:lvl1pPr>
            <a:lvl2pPr>
              <a:defRPr sz="2000">
                <a:latin typeface="印品黑体" panose="00000500000000000000" pitchFamily="2" charset="-122"/>
                <a:ea typeface="印品黑体" panose="00000500000000000000" pitchFamily="2" charset="-122"/>
              </a:defRPr>
            </a:lvl2pPr>
            <a:lvl3pPr>
              <a:defRPr sz="1800">
                <a:latin typeface="印品黑体" panose="00000500000000000000" pitchFamily="2" charset="-122"/>
                <a:ea typeface="印品黑体" panose="00000500000000000000" pitchFamily="2" charset="-122"/>
              </a:defRPr>
            </a:lvl3pPr>
            <a:lvl4pPr>
              <a:defRPr sz="1600">
                <a:latin typeface="印品黑体" panose="00000500000000000000" pitchFamily="2" charset="-122"/>
                <a:ea typeface="印品黑体" panose="00000500000000000000" pitchFamily="2" charset="-122"/>
              </a:defRPr>
            </a:lvl4pPr>
            <a:lvl5pPr>
              <a:defRPr sz="1600">
                <a:latin typeface="印品黑体" panose="00000500000000000000" pitchFamily="2" charset="-122"/>
                <a:ea typeface="印品黑体" panose="00000500000000000000" pitchFamily="2"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atin typeface="印品黑体" panose="00000500000000000000" pitchFamily="2" charset="-122"/>
                <a:ea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atin typeface="印品黑体" panose="00000500000000000000" pitchFamily="2" charset="-122"/>
                <a:ea typeface="印品黑体" panose="00000500000000000000" pitchFamily="2" charset="-122"/>
              </a:defRPr>
            </a:lvl1pPr>
            <a:lvl2pPr>
              <a:defRPr sz="2000">
                <a:latin typeface="印品黑体" panose="00000500000000000000" pitchFamily="2" charset="-122"/>
                <a:ea typeface="印品黑体" panose="00000500000000000000" pitchFamily="2" charset="-122"/>
              </a:defRPr>
            </a:lvl2pPr>
            <a:lvl3pPr>
              <a:defRPr sz="1800">
                <a:latin typeface="印品黑体" panose="00000500000000000000" pitchFamily="2" charset="-122"/>
                <a:ea typeface="印品黑体" panose="00000500000000000000" pitchFamily="2" charset="-122"/>
              </a:defRPr>
            </a:lvl3pPr>
            <a:lvl4pPr>
              <a:defRPr sz="1600">
                <a:latin typeface="印品黑体" panose="00000500000000000000" pitchFamily="2" charset="-122"/>
                <a:ea typeface="印品黑体" panose="00000500000000000000" pitchFamily="2" charset="-122"/>
              </a:defRPr>
            </a:lvl4pPr>
            <a:lvl5pPr>
              <a:defRPr sz="1600">
                <a:latin typeface="印品黑体" panose="00000500000000000000" pitchFamily="2" charset="-122"/>
                <a:ea typeface="印品黑体" panose="00000500000000000000" pitchFamily="2"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8" name="页脚占位符 7"/>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4" name="页脚占位符 3"/>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3" name="页脚占位符 2"/>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a:prstGeom prst="rect">
            <a:avLst/>
          </a:prstGeom>
        </p:spPr>
        <p:txBody>
          <a:bodyPr anchor="b"/>
          <a:lstStyle>
            <a:lvl1pPr algn="l">
              <a:defRPr sz="2000" b="1">
                <a:latin typeface="印品黑体" panose="00000500000000000000" pitchFamily="2" charset="-122"/>
                <a:ea typeface="印品黑体" panose="00000500000000000000" pitchFamily="2"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90340" y="612775"/>
            <a:ext cx="7317105" cy="4114800"/>
          </a:xfrm>
          <a:prstGeom prst="rect">
            <a:avLst/>
          </a:prstGeom>
        </p:spPr>
        <p:txBody>
          <a:bodyPr/>
          <a:lstStyle>
            <a:lvl1pPr marL="0" indent="0">
              <a:buNone/>
              <a:defRPr sz="3200">
                <a:latin typeface="印品黑体" panose="00000500000000000000" pitchFamily="2" charset="-122"/>
                <a:ea typeface="印品黑体" panose="00000500000000000000" pitchFamily="2"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2390340" y="5367338"/>
            <a:ext cx="7317105" cy="804862"/>
          </a:xfrm>
          <a:prstGeom prst="rect">
            <a:avLst/>
          </a:prstGeom>
        </p:spPr>
        <p:txBody>
          <a:bodyPr/>
          <a:lstStyle>
            <a:lvl1pPr marL="0" indent="0">
              <a:buNone/>
              <a:defRPr sz="1400">
                <a:latin typeface="印品黑体" panose="00000500000000000000" pitchFamily="2" charset="-122"/>
                <a:ea typeface="印品黑体" panose="00000500000000000000" pitchFamily="2"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609759"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FC8A9CF0-91C9-42F9-83C2-B72FF9A18BA5}" type="datetimeFigureOut">
              <a:rPr lang="zh-CN" altLang="en-US" smtClean="0"/>
            </a:fld>
            <a:endParaRPr lang="zh-CN" altLang="en-US" dirty="0"/>
          </a:p>
        </p:txBody>
      </p:sp>
      <p:sp>
        <p:nvSpPr>
          <p:cNvPr id="6" name="页脚占位符 5"/>
          <p:cNvSpPr>
            <a:spLocks noGrp="1"/>
          </p:cNvSpPr>
          <p:nvPr>
            <p:ph type="ftr" sz="quarter" idx="11"/>
          </p:nvPr>
        </p:nvSpPr>
        <p:spPr>
          <a:xfrm>
            <a:off x="4166685" y="6356351"/>
            <a:ext cx="3861805"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lvl1pPr>
              <a:defRPr>
                <a:latin typeface="印品黑体" panose="00000500000000000000" pitchFamily="2" charset="-122"/>
                <a:ea typeface="印品黑体" panose="00000500000000000000" pitchFamily="2" charset="-122"/>
              </a:defRPr>
            </a:lvl1pPr>
          </a:lstStyle>
          <a:p>
            <a:fld id="{A7F1AA27-B7A4-475F-8430-0E6442A33CF0}" type="slidenum">
              <a:rPr lang="zh-CN" altLang="en-US" smtClean="0"/>
            </a:fld>
            <a:endParaRPr lang="zh-CN" altLang="en-US" dirty="0"/>
          </a:p>
        </p:txBody>
      </p:sp>
    </p:spTree>
  </p:cSld>
  <p:clrMapOvr>
    <a:masterClrMapping/>
  </p:clrMapOvr>
  <p:transition spd="slow">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0000">
              <a:srgbClr val="00091A"/>
            </a:gs>
            <a:gs pos="0">
              <a:srgbClr val="002060"/>
            </a:gs>
          </a:gsLst>
          <a:lin ang="54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8.xml"/><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xml"/><Relationship Id="rId2" Type="http://schemas.openxmlformats.org/officeDocument/2006/relationships/image" Target="../media/image26.jpe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8.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8.xml"/><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6.png"/><Relationship Id="rId1" Type="http://schemas.openxmlformats.org/officeDocument/2006/relationships/image" Target="../media/image45.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51.jpeg"/><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3.png"/><Relationship Id="rId1" Type="http://schemas.openxmlformats.org/officeDocument/2006/relationships/image" Target="../media/image5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59.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4.jpeg"/><Relationship Id="rId1" Type="http://schemas.openxmlformats.org/officeDocument/2006/relationships/image" Target="../media/image6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5.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6.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8.png"/><Relationship Id="rId1" Type="http://schemas.openxmlformats.org/officeDocument/2006/relationships/image" Target="../media/image67.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3.png"/><Relationship Id="rId1"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4.png"/><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6.png"/><Relationship Id="rId1" Type="http://schemas.openxmlformats.org/officeDocument/2006/relationships/image" Target="../media/image75.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7.png"/><Relationship Id="rId1" Type="http://schemas.openxmlformats.org/officeDocument/2006/relationships/tags" Target="../tags/tag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9.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0.png"/><Relationship Id="rId1" Type="http://schemas.openxmlformats.org/officeDocument/2006/relationships/image" Target="../media/image7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2.png"/><Relationship Id="rId1" Type="http://schemas.openxmlformats.org/officeDocument/2006/relationships/image" Target="../media/image81.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4.jpeg"/><Relationship Id="rId1" Type="http://schemas.openxmlformats.org/officeDocument/2006/relationships/image" Target="../media/image83.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19800" y="1372235"/>
            <a:ext cx="4500245" cy="3116580"/>
          </a:xfrm>
          <a:prstGeom prst="rect">
            <a:avLst/>
          </a:prstGeom>
        </p:spPr>
      </p:pic>
      <p:sp>
        <p:nvSpPr>
          <p:cNvPr id="13" name="文本框 12"/>
          <p:cNvSpPr txBox="1"/>
          <p:nvPr/>
        </p:nvSpPr>
        <p:spPr>
          <a:xfrm>
            <a:off x="11398250" y="1235710"/>
            <a:ext cx="459740" cy="4137660"/>
          </a:xfrm>
          <a:prstGeom prst="rect">
            <a:avLst/>
          </a:prstGeom>
          <a:noFill/>
        </p:spPr>
        <p:txBody>
          <a:bodyPr vert="eaVert" wrap="square" rtlCol="0">
            <a:spAutoFit/>
          </a:bodyPr>
          <a:p>
            <a:r>
              <a:rPr lang="zh-CN" altLang="en-US">
                <a:solidFill>
                  <a:srgbClr val="DAF2FC"/>
                </a:solidFill>
                <a:latin typeface="黑体" panose="02010609060101010101" charset="-122"/>
                <a:ea typeface="黑体" panose="02010609060101010101" charset="-122"/>
              </a:rPr>
              <a:t>安科瑞电气股份有限公司</a:t>
            </a:r>
            <a:endParaRPr lang="zh-CN" altLang="en-US">
              <a:solidFill>
                <a:srgbClr val="DAF2FC"/>
              </a:solidFill>
              <a:latin typeface="黑体" panose="02010609060101010101" charset="-122"/>
              <a:ea typeface="黑体" panose="02010609060101010101" charset="-122"/>
            </a:endParaRPr>
          </a:p>
        </p:txBody>
      </p:sp>
      <p:sp>
        <p:nvSpPr>
          <p:cNvPr id="16" name="文本框 15"/>
          <p:cNvSpPr txBox="1"/>
          <p:nvPr/>
        </p:nvSpPr>
        <p:spPr>
          <a:xfrm>
            <a:off x="454660" y="1935480"/>
            <a:ext cx="5664200" cy="3014980"/>
          </a:xfrm>
          <a:prstGeom prst="rect">
            <a:avLst/>
          </a:prstGeom>
          <a:noFill/>
        </p:spPr>
        <p:txBody>
          <a:bodyPr wrap="square" rtlCol="0">
            <a:spAutoFit/>
          </a:bodyPr>
          <a:p>
            <a:pPr algn="l" eaLnBrk="1" hangingPunct="1">
              <a:buClrTx/>
              <a:buSzTx/>
              <a:buFontTx/>
            </a:pPr>
            <a:r>
              <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rPr>
              <a:t>预付费 智慧安全用电 </a:t>
            </a:r>
            <a:endPar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endParaRPr>
          </a:p>
          <a:p>
            <a:pPr algn="l" eaLnBrk="1" hangingPunct="1">
              <a:buClrTx/>
              <a:buSzTx/>
              <a:buFontTx/>
            </a:pPr>
            <a:r>
              <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rPr>
              <a:t>环保用电 电瓶车充电桩 </a:t>
            </a:r>
            <a:endPar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endParaRPr>
          </a:p>
          <a:p>
            <a:pPr algn="l" eaLnBrk="1" hangingPunct="1">
              <a:buClrTx/>
              <a:buSzTx/>
              <a:buFontTx/>
            </a:pPr>
            <a:r>
              <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rPr>
              <a:t>智慧消防 工业能耗 </a:t>
            </a:r>
            <a:endPar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endParaRPr>
          </a:p>
          <a:p>
            <a:pPr algn="l" eaLnBrk="1" hangingPunct="1">
              <a:buClrTx/>
              <a:buSzTx/>
              <a:buFontTx/>
            </a:pPr>
            <a:r>
              <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rPr>
              <a:t>油烟监测</a:t>
            </a:r>
            <a:endPar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endParaRPr>
          </a:p>
          <a:p>
            <a:pPr algn="l" eaLnBrk="1" hangingPunct="1">
              <a:buClrTx/>
              <a:buSzTx/>
              <a:buFontTx/>
            </a:pPr>
            <a:r>
              <a:rPr lang="zh-CN" altLang="en-US" sz="38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ea"/>
              </a:rPr>
              <a:t>云平台解决方案</a:t>
            </a:r>
            <a:endParaRPr lang="zh-CN" altLang="en-US" sz="3800"/>
          </a:p>
        </p:txBody>
      </p:sp>
      <p:sp>
        <p:nvSpPr>
          <p:cNvPr id="17" name="文本框 16"/>
          <p:cNvSpPr txBox="1"/>
          <p:nvPr/>
        </p:nvSpPr>
        <p:spPr>
          <a:xfrm>
            <a:off x="664445" y="4888230"/>
            <a:ext cx="5921375" cy="368300"/>
          </a:xfrm>
          <a:prstGeom prst="rect">
            <a:avLst/>
          </a:prstGeom>
          <a:noFill/>
        </p:spPr>
        <p:txBody>
          <a:bodyPr wrap="square" rtlCol="0">
            <a:spAutoFit/>
          </a:bodyPr>
          <a:p>
            <a:r>
              <a:rPr lang="zh-CN" altLang="en-US" dirty="0">
                <a:solidFill>
                  <a:schemeClr val="bg1"/>
                </a:solidFill>
                <a:latin typeface="印品黑体" panose="00000500000000000000" pitchFamily="2" charset="-122"/>
                <a:ea typeface="印品黑体" panose="00000500000000000000" pitchFamily="2" charset="-122"/>
                <a:cs typeface="+mn-ea"/>
                <a:sym typeface="+mn-lt"/>
              </a:rPr>
              <a:t>Big data</a:t>
            </a:r>
            <a:r>
              <a:rPr lang="en-US" altLang="zh-CN" dirty="0">
                <a:solidFill>
                  <a:schemeClr val="bg1"/>
                </a:solidFill>
                <a:latin typeface="印品黑体" panose="00000500000000000000" pitchFamily="2" charset="-122"/>
                <a:ea typeface="印品黑体" panose="00000500000000000000" pitchFamily="2" charset="-122"/>
                <a:cs typeface="+mn-ea"/>
                <a:sym typeface="+mn-lt"/>
              </a:rPr>
              <a:t>/</a:t>
            </a:r>
            <a:r>
              <a:rPr lang="zh-CN" altLang="en-US" dirty="0">
                <a:solidFill>
                  <a:schemeClr val="bg1"/>
                </a:solidFill>
                <a:latin typeface="印品黑体" panose="00000500000000000000" pitchFamily="2" charset="-122"/>
                <a:ea typeface="印品黑体" panose="00000500000000000000" pitchFamily="2" charset="-122"/>
                <a:cs typeface="+mn-ea"/>
                <a:sym typeface="+mn-lt"/>
              </a:rPr>
              <a:t>Cloud computing/Inte</a:t>
            </a:r>
            <a:r>
              <a:rPr dirty="0">
                <a:solidFill>
                  <a:schemeClr val="bg1"/>
                </a:solidFill>
                <a:latin typeface="印品黑体" panose="00000500000000000000" pitchFamily="2" charset="-122"/>
                <a:ea typeface="印品黑体" panose="00000500000000000000" pitchFamily="2" charset="-122"/>
                <a:cs typeface="+mn-ea"/>
                <a:sym typeface="+mn-lt"/>
              </a:rPr>
              <a:t>rnet plus</a:t>
            </a:r>
            <a:r>
              <a:rPr lang="en-US" altLang="zh-CN" dirty="0">
                <a:solidFill>
                  <a:schemeClr val="bg1"/>
                </a:solidFill>
                <a:latin typeface="印品黑体" panose="00000500000000000000" pitchFamily="2" charset="-122"/>
                <a:ea typeface="印品黑体" panose="00000500000000000000" pitchFamily="2" charset="-122"/>
                <a:cs typeface="+mn-ea"/>
                <a:sym typeface="+mn-lt"/>
              </a:rPr>
              <a:t>/</a:t>
            </a:r>
            <a:endParaRPr lang="zh-CN" altLang="en-US"/>
          </a:p>
        </p:txBody>
      </p:sp>
      <p:sp>
        <p:nvSpPr>
          <p:cNvPr id="18" name="矩形 17"/>
          <p:cNvSpPr/>
          <p:nvPr/>
        </p:nvSpPr>
        <p:spPr>
          <a:xfrm>
            <a:off x="5737225" y="1935480"/>
            <a:ext cx="4248785" cy="2952750"/>
          </a:xfrm>
          <a:prstGeom prst="rect">
            <a:avLst/>
          </a:prstGeom>
          <a:gradFill>
            <a:gsLst>
              <a:gs pos="100000">
                <a:srgbClr val="4478EE"/>
              </a:gs>
              <a:gs pos="0">
                <a:schemeClr val="accent1">
                  <a:lumMod val="40000"/>
                  <a:lumOff val="60000"/>
                  <a:alpha val="9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0" name="图片 19" descr="logo-01"/>
          <p:cNvPicPr>
            <a:picLocks noChangeAspect="1"/>
          </p:cNvPicPr>
          <p:nvPr/>
        </p:nvPicPr>
        <p:blipFill>
          <a:blip r:embed="rId2"/>
          <a:stretch>
            <a:fillRect/>
          </a:stretch>
        </p:blipFill>
        <p:spPr>
          <a:xfrm>
            <a:off x="10991850" y="240665"/>
            <a:ext cx="944880" cy="2470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869950" y="346075"/>
            <a:ext cx="1043940" cy="9620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itle 6"/>
          <p:cNvSpPr txBox="1"/>
          <p:nvPr>
            <p:custDataLst>
              <p:tags r:id="rId1"/>
            </p:custDataLst>
          </p:nvPr>
        </p:nvSpPr>
        <p:spPr>
          <a:xfrm>
            <a:off x="2200910" y="719455"/>
            <a:ext cx="1654175" cy="588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40000"/>
              </a:lnSpc>
              <a:spcBef>
                <a:spcPts val="1000"/>
              </a:spcBef>
              <a:spcAft>
                <a:spcPts val="0"/>
              </a:spcAft>
              <a:buSzPct val="100000"/>
              <a:buNone/>
            </a:pPr>
            <a:r>
              <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系统特点</a:t>
            </a:r>
            <a:endPar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rot="5400000" flipH="1">
            <a:off x="10031730" y="2584450"/>
            <a:ext cx="4137025" cy="4064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628755" y="1503045"/>
            <a:ext cx="551815" cy="2783840"/>
          </a:xfrm>
          <a:prstGeom prst="rect">
            <a:avLst/>
          </a:prstGeom>
          <a:noFill/>
        </p:spPr>
        <p:txBody>
          <a:bodyPr vert="eaVert" wrap="none" rtlCol="0">
            <a:spAutoFit/>
          </a:bodyPr>
          <a:p>
            <a:pPr algn="l"/>
            <a:r>
              <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预付费水电云平台</a:t>
            </a:r>
            <a:endPar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46" name="矩形 30"/>
          <p:cNvSpPr/>
          <p:nvPr/>
        </p:nvSpPr>
        <p:spPr>
          <a:xfrm>
            <a:off x="869950" y="1687830"/>
            <a:ext cx="10366375" cy="3969385"/>
          </a:xfrm>
          <a:prstGeom prst="rect">
            <a:avLst/>
          </a:prstGeom>
          <a:noFill/>
          <a:ln w="9525">
            <a:noFill/>
          </a:ln>
        </p:spPr>
        <p:txBody>
          <a:bodyPr wrap="square" anchor="t">
            <a:spAutoFit/>
          </a:bodyPr>
          <a:p>
            <a:pPr algn="l">
              <a:lnSpc>
                <a:spcPct val="200000"/>
              </a:lnSpc>
              <a:buClr>
                <a:srgbClr val="036EB8"/>
              </a:buClr>
              <a:buSzTx/>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8.</a:t>
            </a:r>
            <a:r>
              <a:rPr lang="zh-CN" altLang="en-US" sz="1800" dirty="0">
                <a:solidFill>
                  <a:schemeClr val="bg1"/>
                </a:solidFill>
                <a:latin typeface="微软雅黑" panose="020B0503020204020204" charset="-122"/>
                <a:ea typeface="微软雅黑" panose="020B0503020204020204" charset="-122"/>
              </a:rPr>
              <a:t>能耗分析报表</a:t>
            </a:r>
            <a:r>
              <a:rPr lang="zh-CN" altLang="en-US" sz="1800" b="0" dirty="0">
                <a:solidFill>
                  <a:schemeClr val="bg1"/>
                </a:solidFill>
                <a:latin typeface="微软雅黑" panose="020B0503020204020204" charset="-122"/>
                <a:ea typeface="微软雅黑" panose="020B0503020204020204" charset="-122"/>
              </a:rPr>
              <a:t>：用户和管理员都可查询预付费表或管控表每天的用能状况；可提供能耗分析+财务轨迹一体式综合管理报表，包含用户表的能耗、财务数据、能耗和财务的期初期末值等数据；</a:t>
            </a:r>
            <a:endParaRPr lang="zh-CN" altLang="en-US" sz="1800" b="0" dirty="0">
              <a:solidFill>
                <a:schemeClr val="bg1"/>
              </a:solidFill>
              <a:latin typeface="微软雅黑" panose="020B0503020204020204" charset="-122"/>
              <a:ea typeface="微软雅黑" panose="020B0503020204020204" charset="-122"/>
            </a:endParaRPr>
          </a:p>
          <a:p>
            <a:pPr algn="l">
              <a:lnSpc>
                <a:spcPct val="200000"/>
              </a:lnSpc>
              <a:buClr>
                <a:srgbClr val="036EB8"/>
              </a:buClr>
              <a:buSzTx/>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9.</a:t>
            </a:r>
            <a:r>
              <a:rPr lang="zh-CN" altLang="en-US" sz="1800" dirty="0">
                <a:solidFill>
                  <a:schemeClr val="bg1"/>
                </a:solidFill>
                <a:latin typeface="微软雅黑" panose="020B0503020204020204" charset="-122"/>
                <a:ea typeface="微软雅黑" panose="020B0503020204020204" charset="-122"/>
              </a:rPr>
              <a:t>无人值守售电和查询</a:t>
            </a:r>
            <a:r>
              <a:rPr lang="zh-CN" altLang="en-US" sz="1800" b="0" dirty="0">
                <a:solidFill>
                  <a:schemeClr val="bg1"/>
                </a:solidFill>
                <a:latin typeface="微软雅黑" panose="020B0503020204020204" charset="-122"/>
                <a:ea typeface="微软雅黑" panose="020B0503020204020204" charset="-122"/>
              </a:rPr>
              <a:t>：可提供微信和支付宝无人值守，自助支付售电，用户能查询自己的充值记录和用电记录，预留用户对自己的租户远程分合闸的功能。</a:t>
            </a:r>
            <a:endParaRPr lang="zh-CN" altLang="en-US" sz="1800" b="0" dirty="0">
              <a:solidFill>
                <a:schemeClr val="bg1"/>
              </a:solidFill>
              <a:latin typeface="微软雅黑" panose="020B0503020204020204" charset="-122"/>
              <a:ea typeface="微软雅黑" panose="020B0503020204020204" charset="-122"/>
            </a:endParaRPr>
          </a:p>
          <a:p>
            <a:pPr algn="l">
              <a:lnSpc>
                <a:spcPct val="200000"/>
              </a:lnSpc>
              <a:buClr>
                <a:srgbClr val="036EB8"/>
              </a:buClr>
              <a:buSzTx/>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10.</a:t>
            </a:r>
            <a:r>
              <a:rPr lang="zh-CN" altLang="en-US" sz="1800" dirty="0">
                <a:solidFill>
                  <a:schemeClr val="bg1"/>
                </a:solidFill>
                <a:latin typeface="微软雅黑" panose="020B0503020204020204" charset="-122"/>
                <a:ea typeface="微软雅黑" panose="020B0503020204020204" charset="-122"/>
              </a:rPr>
              <a:t>电站电能管理</a:t>
            </a:r>
            <a:r>
              <a:rPr lang="zh-CN" altLang="en-US" sz="1800" b="0" dirty="0">
                <a:solidFill>
                  <a:schemeClr val="bg1"/>
                </a:solidFill>
                <a:latin typeface="微软雅黑" panose="020B0503020204020204" charset="-122"/>
                <a:ea typeface="微软雅黑" panose="020B0503020204020204" charset="-122"/>
              </a:rPr>
              <a:t>：提供变电所或楼层、大楼总表的远程自动抄表，以及相关能耗分析报表的功能；</a:t>
            </a:r>
            <a:endParaRPr lang="zh-CN" altLang="en-US" sz="1800" b="0" dirty="0">
              <a:solidFill>
                <a:schemeClr val="bg1"/>
              </a:solidFill>
              <a:latin typeface="微软雅黑" panose="020B0503020204020204" charset="-122"/>
              <a:ea typeface="微软雅黑" panose="020B0503020204020204" charset="-122"/>
            </a:endParaRPr>
          </a:p>
          <a:p>
            <a:pPr algn="l">
              <a:lnSpc>
                <a:spcPct val="200000"/>
              </a:lnSpc>
              <a:buClr>
                <a:srgbClr val="036EB8"/>
              </a:buClr>
              <a:buSzTx/>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11.</a:t>
            </a:r>
            <a:r>
              <a:rPr lang="zh-CN" altLang="en-US" sz="1800" dirty="0">
                <a:solidFill>
                  <a:schemeClr val="bg1"/>
                </a:solidFill>
                <a:latin typeface="微软雅黑" panose="020B0503020204020204" charset="-122"/>
                <a:ea typeface="微软雅黑" panose="020B0503020204020204" charset="-122"/>
              </a:rPr>
              <a:t>水表预付费系统</a:t>
            </a:r>
            <a:r>
              <a:rPr lang="zh-CN" altLang="en-US" sz="1800" b="0" dirty="0">
                <a:solidFill>
                  <a:schemeClr val="bg1"/>
                </a:solidFill>
                <a:latin typeface="微软雅黑" panose="020B0503020204020204" charset="-122"/>
                <a:ea typeface="微软雅黑" panose="020B0503020204020204" charset="-122"/>
              </a:rPr>
              <a:t>：提供与预付费电表相类似的所有售水相关功能，预付水量用完自动关阀，如远程售水、水耗报表、远程开关阀等，并与电表集成一体化系统；</a:t>
            </a:r>
            <a:endParaRPr lang="zh-CN" altLang="en-US" sz="1800" b="0"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Click="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260985" y="262890"/>
            <a:ext cx="1224915" cy="113284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rot="5400000" flipH="1">
            <a:off x="10031730" y="2584450"/>
            <a:ext cx="4137025" cy="4064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628755" y="1503045"/>
            <a:ext cx="551815" cy="2783840"/>
          </a:xfrm>
          <a:prstGeom prst="rect">
            <a:avLst/>
          </a:prstGeom>
          <a:noFill/>
        </p:spPr>
        <p:txBody>
          <a:bodyPr vert="eaVert" wrap="none" rtlCol="0">
            <a:spAutoFit/>
          </a:bodyPr>
          <a:p>
            <a:pPr algn="l"/>
            <a:r>
              <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预付费水电云平台</a:t>
            </a:r>
            <a:endPar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937260" y="923925"/>
            <a:ext cx="10396855" cy="5222875"/>
          </a:xfrm>
          <a:prstGeom prst="rect">
            <a:avLst/>
          </a:prstGeom>
        </p:spPr>
      </p:pic>
    </p:spTree>
  </p:cSld>
  <p:clrMapOvr>
    <a:masterClrMapping/>
  </p:clrMapOvr>
  <p:transition spd="slow" advClick="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0756900" y="2292350"/>
            <a:ext cx="30861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4034" name="Picture 2"/>
          <p:cNvPicPr>
            <a:picLocks noChangeAspect="1" noChangeArrowheads="1"/>
          </p:cNvPicPr>
          <p:nvPr/>
        </p:nvPicPr>
        <p:blipFill>
          <a:blip r:embed="rId1"/>
          <a:srcRect/>
          <a:stretch>
            <a:fillRect/>
          </a:stretch>
        </p:blipFill>
        <p:spPr bwMode="auto">
          <a:xfrm>
            <a:off x="6353175" y="2292350"/>
            <a:ext cx="4339590" cy="2892425"/>
          </a:xfrm>
          <a:prstGeom prst="rect">
            <a:avLst/>
          </a:prstGeom>
          <a:noFill/>
          <a:ln w="9525">
            <a:noFill/>
            <a:miter lim="800000"/>
            <a:headEnd/>
            <a:tailEnd/>
          </a:ln>
          <a:effectLst/>
        </p:spPr>
      </p:pic>
      <p:sp>
        <p:nvSpPr>
          <p:cNvPr id="30724" name="文本框 1"/>
          <p:cNvSpPr txBox="1"/>
          <p:nvPr/>
        </p:nvSpPr>
        <p:spPr>
          <a:xfrm>
            <a:off x="1719580" y="2580005"/>
            <a:ext cx="3837305" cy="2501265"/>
          </a:xfrm>
          <a:prstGeom prst="rect">
            <a:avLst/>
          </a:prstGeom>
          <a:noFill/>
          <a:ln w="9525">
            <a:noFill/>
          </a:ln>
        </p:spPr>
        <p:txBody>
          <a:bodyPr wrap="square" anchor="t">
            <a:spAutoFit/>
          </a:bodyPr>
          <a:p>
            <a:pPr>
              <a:lnSpc>
                <a:spcPct val="140000"/>
              </a:lnSpc>
            </a:pPr>
            <a:r>
              <a:rPr lang="zh-CN" altLang="en-US" sz="1600" dirty="0">
                <a:solidFill>
                  <a:schemeClr val="bg1"/>
                </a:solidFill>
                <a:latin typeface="黑体" panose="02010609060101010101" charset="-122"/>
                <a:ea typeface="黑体" panose="02010609060101010101" charset="-122"/>
              </a:rPr>
              <a:t>系统针对商铺开户不仅支持一户一表，也支持一户挂多表的需要；同时支持和解决了项目改造后新老表切换时，老表金额转入的问题；支持峰谷电价，支持一表一电价；可对单表设置功率过载的阈值，也支持设置单表金额报警的两级阈值。</a:t>
            </a:r>
            <a:endParaRPr lang="zh-CN" altLang="en-US" sz="1600" dirty="0">
              <a:solidFill>
                <a:schemeClr val="bg1"/>
              </a:solidFill>
              <a:latin typeface="黑体" panose="02010609060101010101" charset="-122"/>
              <a:ea typeface="黑体" panose="02010609060101010101" charset="-122"/>
            </a:endParaRPr>
          </a:p>
        </p:txBody>
      </p:sp>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2" name="文本框 1"/>
          <p:cNvSpPr txBox="1"/>
          <p:nvPr/>
        </p:nvSpPr>
        <p:spPr>
          <a:xfrm>
            <a:off x="1719580" y="2084070"/>
            <a:ext cx="3249930" cy="368300"/>
          </a:xfrm>
          <a:prstGeom prst="rect">
            <a:avLst/>
          </a:prstGeom>
          <a:noFill/>
        </p:spPr>
        <p:txBody>
          <a:bodyPr wrap="square" rtlCol="0">
            <a:spAutoFit/>
          </a:bodyPr>
          <a:p>
            <a:r>
              <a:rPr lang="zh-CN" altLang="en-US">
                <a:latin typeface="黑体" panose="02010609060101010101" charset="-122"/>
                <a:ea typeface="黑体" panose="02010609060101010101" charset="-122"/>
              </a:rPr>
              <a:t>系统软件</a:t>
            </a:r>
            <a:r>
              <a:rPr lang="zh-CN" altLang="en-US">
                <a:latin typeface="黑体" panose="02010609060101010101" charset="-122"/>
                <a:ea typeface="黑体" panose="02010609060101010101" charset="-122"/>
              </a:rPr>
              <a:t>结构</a:t>
            </a:r>
            <a:endParaRPr lang="zh-CN" altLang="en-US">
              <a:latin typeface="黑体" panose="02010609060101010101" charset="-122"/>
              <a:ea typeface="黑体" panose="02010609060101010101"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868785" y="2432685"/>
            <a:ext cx="308610" cy="351282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2" name="文本框 1"/>
          <p:cNvSpPr txBox="1"/>
          <p:nvPr/>
        </p:nvSpPr>
        <p:spPr>
          <a:xfrm>
            <a:off x="666115" y="1741805"/>
            <a:ext cx="3249930" cy="368300"/>
          </a:xfrm>
          <a:prstGeom prst="rect">
            <a:avLst/>
          </a:prstGeom>
          <a:noFill/>
        </p:spPr>
        <p:txBody>
          <a:bodyPr wrap="square" rtlCol="0">
            <a:spAutoFit/>
          </a:bodyPr>
          <a:p>
            <a:r>
              <a:rPr lang="zh-CN" altLang="en-US">
                <a:latin typeface="黑体" panose="02010609060101010101" charset="-122"/>
                <a:ea typeface="黑体" panose="02010609060101010101" charset="-122"/>
              </a:rPr>
              <a:t>系统软件</a:t>
            </a:r>
            <a:r>
              <a:rPr lang="zh-CN" altLang="en-US">
                <a:latin typeface="黑体" panose="02010609060101010101" charset="-122"/>
                <a:ea typeface="黑体" panose="02010609060101010101" charset="-122"/>
              </a:rPr>
              <a:t>结构</a:t>
            </a:r>
            <a:endParaRPr lang="zh-CN" altLang="en-US">
              <a:latin typeface="黑体" panose="02010609060101010101" charset="-122"/>
              <a:ea typeface="黑体" panose="02010609060101010101"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4387850" y="2432685"/>
            <a:ext cx="7407275" cy="3513455"/>
          </a:xfrm>
          <a:prstGeom prst="rect">
            <a:avLst/>
          </a:prstGeom>
        </p:spPr>
      </p:pic>
      <p:sp>
        <p:nvSpPr>
          <p:cNvPr id="32772" name="文本框 6"/>
          <p:cNvSpPr txBox="1"/>
          <p:nvPr/>
        </p:nvSpPr>
        <p:spPr>
          <a:xfrm>
            <a:off x="665480" y="2432685"/>
            <a:ext cx="3376930" cy="3190240"/>
          </a:xfrm>
          <a:prstGeom prst="rect">
            <a:avLst/>
          </a:prstGeom>
          <a:noFill/>
          <a:ln w="9525">
            <a:noFill/>
          </a:ln>
        </p:spPr>
        <p:txBody>
          <a:bodyPr wrap="square" anchor="t">
            <a:spAutoFit/>
          </a:bodyPr>
          <a:p>
            <a:pPr algn="l">
              <a:lnSpc>
                <a:spcPct val="140000"/>
              </a:lnSpc>
              <a:buClrTx/>
              <a:buSzTx/>
              <a:buFontTx/>
            </a:pPr>
            <a:r>
              <a:rPr lang="zh-CN" altLang="en-US" sz="1600" b="0" dirty="0">
                <a:solidFill>
                  <a:schemeClr val="bg1"/>
                </a:solidFill>
                <a:latin typeface="黑体" panose="02010609060101010101" charset="-122"/>
                <a:ea typeface="黑体" panose="02010609060101010101" charset="-122"/>
              </a:rPr>
              <a:t>批量远程操作场景中，系统提供了多项功能，针对开户、报警1、报警2、欠费、未开户、失联状态都有不同的颜色显示：</a:t>
            </a:r>
            <a:endParaRPr lang="zh-CN" altLang="en-US" sz="1600" b="0" dirty="0">
              <a:solidFill>
                <a:schemeClr val="bg1"/>
              </a:solidFill>
              <a:latin typeface="黑体" panose="02010609060101010101" charset="-122"/>
              <a:ea typeface="黑体" panose="02010609060101010101" charset="-122"/>
            </a:endParaRPr>
          </a:p>
          <a:p>
            <a:pPr algn="l">
              <a:lnSpc>
                <a:spcPct val="140000"/>
              </a:lnSpc>
              <a:buClrTx/>
              <a:buSzTx/>
              <a:buFontTx/>
            </a:pPr>
            <a:r>
              <a:rPr lang="zh-CN" altLang="en-US" sz="1600" b="0" dirty="0">
                <a:solidFill>
                  <a:schemeClr val="bg1"/>
                </a:solidFill>
                <a:latin typeface="黑体" panose="02010609060101010101" charset="-122"/>
                <a:ea typeface="黑体" panose="02010609060101010101" charset="-122"/>
              </a:rPr>
              <a:t>1.电价下发；2.设置下发；3.保电（强制合闸）；4.恢复预付费（欠费自动跳闸）；5.拉闸（强制断电）；6.抄表导出（导出当前所有表状态为XLS）</a:t>
            </a:r>
            <a:endParaRPr lang="zh-CN" altLang="en-US" sz="1600" b="0" dirty="0">
              <a:solidFill>
                <a:schemeClr val="bg1"/>
              </a:solidFill>
              <a:latin typeface="黑体" panose="02010609060101010101" charset="-122"/>
              <a:ea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868785" y="2432685"/>
            <a:ext cx="308610" cy="351282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2" name="文本框 1"/>
          <p:cNvSpPr txBox="1"/>
          <p:nvPr/>
        </p:nvSpPr>
        <p:spPr>
          <a:xfrm>
            <a:off x="666115" y="1741805"/>
            <a:ext cx="3249930" cy="368300"/>
          </a:xfrm>
          <a:prstGeom prst="rect">
            <a:avLst/>
          </a:prstGeom>
          <a:noFill/>
        </p:spPr>
        <p:txBody>
          <a:bodyPr wrap="square" rtlCol="0">
            <a:spAutoFit/>
          </a:bodyPr>
          <a:p>
            <a:r>
              <a:rPr lang="zh-CN" altLang="en-US">
                <a:latin typeface="黑体" panose="02010609060101010101" charset="-122"/>
                <a:ea typeface="黑体" panose="02010609060101010101" charset="-122"/>
              </a:rPr>
              <a:t>系统软件</a:t>
            </a:r>
            <a:r>
              <a:rPr lang="zh-CN" altLang="en-US">
                <a:latin typeface="黑体" panose="02010609060101010101" charset="-122"/>
                <a:ea typeface="黑体" panose="02010609060101010101" charset="-122"/>
              </a:rPr>
              <a:t>结构</a:t>
            </a:r>
            <a:endParaRPr lang="zh-CN" altLang="en-US">
              <a:latin typeface="黑体" panose="02010609060101010101" charset="-122"/>
              <a:ea typeface="黑体" panose="02010609060101010101" charset="-122"/>
            </a:endParaRPr>
          </a:p>
        </p:txBody>
      </p:sp>
      <p:sp>
        <p:nvSpPr>
          <p:cNvPr id="8" name="文本框 7"/>
          <p:cNvSpPr txBox="1"/>
          <p:nvPr/>
        </p:nvSpPr>
        <p:spPr>
          <a:xfrm>
            <a:off x="14389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5" name="图片 4"/>
          <p:cNvPicPr>
            <a:picLocks noChangeAspect="1"/>
          </p:cNvPicPr>
          <p:nvPr/>
        </p:nvPicPr>
        <p:blipFill>
          <a:blip r:embed="rId1"/>
          <a:stretch>
            <a:fillRect/>
          </a:stretch>
        </p:blipFill>
        <p:spPr>
          <a:xfrm>
            <a:off x="4433570" y="2432685"/>
            <a:ext cx="7363460" cy="3512185"/>
          </a:xfrm>
          <a:prstGeom prst="rect">
            <a:avLst/>
          </a:prstGeom>
        </p:spPr>
      </p:pic>
      <p:sp>
        <p:nvSpPr>
          <p:cNvPr id="7" name="文本框 6"/>
          <p:cNvSpPr txBox="1"/>
          <p:nvPr/>
        </p:nvSpPr>
        <p:spPr>
          <a:xfrm>
            <a:off x="666115" y="2432685"/>
            <a:ext cx="3644900" cy="2444115"/>
          </a:xfrm>
          <a:prstGeom prst="rect">
            <a:avLst/>
          </a:prstGeom>
          <a:noFill/>
          <a:ln w="9525">
            <a:noFill/>
          </a:ln>
        </p:spPr>
        <p:txBody>
          <a:bodyPr wrap="square" anchor="t">
            <a:spAutoFit/>
          </a:bodyPr>
          <a:lstStyle/>
          <a:p>
            <a:pPr indent="0">
              <a:lnSpc>
                <a:spcPct val="170000"/>
              </a:lnSpc>
              <a:buClr>
                <a:srgbClr val="036EB8"/>
              </a:buClr>
              <a:buFont typeface="Wingdings" panose="05000000000000000000" pitchFamily="2" charset="2"/>
              <a:buNone/>
            </a:pPr>
            <a:r>
              <a:rPr lang="zh-CN" altLang="en-US" sz="1800" b="0">
                <a:latin typeface="黑体" panose="02010609060101010101" charset="-122"/>
                <a:ea typeface="黑体" panose="02010609060101010101" charset="-122"/>
                <a:cs typeface="黑体" panose="02010609060101010101" charset="-122"/>
              </a:rPr>
              <a:t>系统还提供了多个报表以供查询，分别是日</a:t>
            </a:r>
            <a:r>
              <a:rPr lang="en-US" altLang="zh-CN" sz="1800" b="0">
                <a:latin typeface="黑体" panose="02010609060101010101" charset="-122"/>
                <a:ea typeface="黑体" panose="02010609060101010101" charset="-122"/>
                <a:cs typeface="黑体" panose="02010609060101010101" charset="-122"/>
              </a:rPr>
              <a:t>/</a:t>
            </a:r>
            <a:r>
              <a:rPr lang="zh-CN" altLang="en-US" sz="1800" b="0">
                <a:latin typeface="黑体" panose="02010609060101010101" charset="-122"/>
                <a:ea typeface="黑体" panose="02010609060101010101" charset="-122"/>
                <a:cs typeface="黑体" panose="02010609060101010101" charset="-122"/>
              </a:rPr>
              <a:t>月</a:t>
            </a:r>
            <a:r>
              <a:rPr lang="en-US" altLang="zh-CN" sz="1800" b="0">
                <a:latin typeface="黑体" panose="02010609060101010101" charset="-122"/>
                <a:ea typeface="黑体" panose="02010609060101010101" charset="-122"/>
                <a:cs typeface="黑体" panose="02010609060101010101" charset="-122"/>
              </a:rPr>
              <a:t>/</a:t>
            </a:r>
            <a:r>
              <a:rPr lang="zh-CN" altLang="en-US" sz="1800" b="0">
                <a:latin typeface="黑体" panose="02010609060101010101" charset="-122"/>
                <a:ea typeface="黑体" panose="02010609060101010101" charset="-122"/>
                <a:cs typeface="黑体" panose="02010609060101010101" charset="-122"/>
              </a:rPr>
              <a:t>年财务销售统计报表、失联表</a:t>
            </a:r>
            <a:r>
              <a:rPr lang="en-US" altLang="zh-CN" sz="1800" b="0">
                <a:latin typeface="黑体" panose="02010609060101010101" charset="-122"/>
                <a:ea typeface="黑体" panose="02010609060101010101" charset="-122"/>
                <a:cs typeface="黑体" panose="02010609060101010101" charset="-122"/>
              </a:rPr>
              <a:t>/</a:t>
            </a:r>
            <a:r>
              <a:rPr lang="zh-CN" altLang="en-US" sz="1800" b="0">
                <a:latin typeface="黑体" panose="02010609060101010101" charset="-122"/>
                <a:ea typeface="黑体" panose="02010609060101010101" charset="-122"/>
                <a:cs typeface="黑体" panose="02010609060101010101" charset="-122"/>
              </a:rPr>
              <a:t>通讯管理机查询报表、能耗查询报表、实时报警</a:t>
            </a:r>
            <a:r>
              <a:rPr lang="en-US" altLang="zh-CN" sz="1800" b="0">
                <a:latin typeface="黑体" panose="02010609060101010101" charset="-122"/>
                <a:ea typeface="黑体" panose="02010609060101010101" charset="-122"/>
                <a:cs typeface="黑体" panose="02010609060101010101" charset="-122"/>
              </a:rPr>
              <a:t>/</a:t>
            </a:r>
            <a:r>
              <a:rPr lang="zh-CN" altLang="en-US" sz="1800" b="0">
                <a:latin typeface="黑体" panose="02010609060101010101" charset="-122"/>
                <a:ea typeface="黑体" panose="02010609060101010101" charset="-122"/>
                <a:cs typeface="黑体" panose="02010609060101010101" charset="-122"/>
              </a:rPr>
              <a:t>历史报警查询报表。</a:t>
            </a:r>
            <a:endParaRPr lang="zh-CN" altLang="en-US" sz="1800" b="0">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905250" y="2393950"/>
            <a:ext cx="7279005" cy="3411855"/>
          </a:xfrm>
          <a:prstGeom prst="rect">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381635" y="321310"/>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3" name="图片 2"/>
          <p:cNvPicPr>
            <a:picLocks noChangeAspect="1"/>
          </p:cNvPicPr>
          <p:nvPr/>
        </p:nvPicPr>
        <p:blipFill>
          <a:blip r:embed="rId1"/>
          <a:stretch>
            <a:fillRect/>
          </a:stretch>
        </p:blipFill>
        <p:spPr>
          <a:xfrm>
            <a:off x="4562475" y="1462405"/>
            <a:ext cx="2320925" cy="4182110"/>
          </a:xfrm>
          <a:prstGeom prst="rect">
            <a:avLst/>
          </a:prstGeom>
          <a:noFill/>
          <a:ln w="9525">
            <a:noFill/>
          </a:ln>
          <a:effectLst>
            <a:glow rad="165100">
              <a:srgbClr val="001626">
                <a:alpha val="28000"/>
              </a:srgbClr>
            </a:glow>
          </a:effectLst>
        </p:spPr>
      </p:pic>
      <p:pic>
        <p:nvPicPr>
          <p:cNvPr id="9" name="图片 8"/>
          <p:cNvPicPr>
            <a:picLocks noChangeAspect="1"/>
          </p:cNvPicPr>
          <p:nvPr/>
        </p:nvPicPr>
        <p:blipFill>
          <a:blip r:embed="rId2"/>
          <a:stretch>
            <a:fillRect/>
          </a:stretch>
        </p:blipFill>
        <p:spPr>
          <a:xfrm>
            <a:off x="9631680" y="1475740"/>
            <a:ext cx="2221865" cy="4180840"/>
          </a:xfrm>
          <a:prstGeom prst="rect">
            <a:avLst/>
          </a:prstGeom>
          <a:noFill/>
          <a:ln w="9525">
            <a:noFill/>
          </a:ln>
          <a:effectLst>
            <a:glow rad="165100">
              <a:srgbClr val="001626">
                <a:alpha val="28000"/>
              </a:srgbClr>
            </a:glow>
          </a:effectLst>
        </p:spPr>
      </p:pic>
      <p:pic>
        <p:nvPicPr>
          <p:cNvPr id="10" name="图片 42" descr="775367093641775011"/>
          <p:cNvPicPr>
            <a:picLocks noChangeAspect="1"/>
          </p:cNvPicPr>
          <p:nvPr/>
        </p:nvPicPr>
        <p:blipFill>
          <a:blip r:embed="rId3"/>
          <a:stretch>
            <a:fillRect/>
          </a:stretch>
        </p:blipFill>
        <p:spPr>
          <a:xfrm>
            <a:off x="7082155" y="1463040"/>
            <a:ext cx="2350770" cy="4180840"/>
          </a:xfrm>
          <a:prstGeom prst="rect">
            <a:avLst/>
          </a:prstGeom>
          <a:noFill/>
          <a:ln w="9525">
            <a:noFill/>
          </a:ln>
          <a:effectLst>
            <a:glow rad="165100">
              <a:srgbClr val="001626">
                <a:alpha val="28000"/>
              </a:srgbClr>
            </a:glow>
          </a:effectLst>
        </p:spPr>
      </p:pic>
      <p:sp>
        <p:nvSpPr>
          <p:cNvPr id="4" name="矩形 3"/>
          <p:cNvSpPr/>
          <p:nvPr/>
        </p:nvSpPr>
        <p:spPr>
          <a:xfrm>
            <a:off x="381635" y="1140460"/>
            <a:ext cx="3697605" cy="51054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2" name="文本框 1"/>
          <p:cNvSpPr txBox="1"/>
          <p:nvPr/>
        </p:nvSpPr>
        <p:spPr>
          <a:xfrm>
            <a:off x="558165" y="1523365"/>
            <a:ext cx="2555875" cy="368300"/>
          </a:xfrm>
          <a:prstGeom prst="rect">
            <a:avLst/>
          </a:prstGeom>
          <a:noFill/>
        </p:spPr>
        <p:txBody>
          <a:bodyPr wrap="square" rtlCol="0">
            <a:spAutoFit/>
          </a:bodyPr>
          <a:p>
            <a:r>
              <a:rPr lang="zh-CN" altLang="en-US">
                <a:latin typeface="黑体" panose="02010609060101010101" charset="-122"/>
                <a:ea typeface="黑体" panose="02010609060101010101" charset="-122"/>
              </a:rPr>
              <a:t>在线支付</a:t>
            </a:r>
            <a:endParaRPr lang="zh-CN" altLang="en-US">
              <a:latin typeface="黑体" panose="02010609060101010101" charset="-122"/>
              <a:ea typeface="黑体" panose="02010609060101010101" charset="-122"/>
            </a:endParaRPr>
          </a:p>
        </p:txBody>
      </p:sp>
      <p:sp>
        <p:nvSpPr>
          <p:cNvPr id="11" name="文本框 10"/>
          <p:cNvSpPr txBox="1"/>
          <p:nvPr/>
        </p:nvSpPr>
        <p:spPr>
          <a:xfrm>
            <a:off x="558165" y="2043430"/>
            <a:ext cx="3311525" cy="3412490"/>
          </a:xfrm>
          <a:prstGeom prst="rect">
            <a:avLst/>
          </a:prstGeom>
          <a:noFill/>
        </p:spPr>
        <p:txBody>
          <a:bodyPr wrap="square" rtlCol="0">
            <a:spAutoFit/>
          </a:bodyPr>
          <a:p>
            <a:pPr>
              <a:lnSpc>
                <a:spcPct val="120000"/>
              </a:lnSpc>
            </a:pP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两种访问方式：</a:t>
            </a:r>
            <a:endPar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nSpc>
                <a:spcPct val="120000"/>
              </a:lnSpc>
            </a:pP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1.</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微信搜索</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云控水电</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小程序，账户密码</a:t>
            </a:r>
            <a:endPar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nSpc>
                <a:spcPct val="120000"/>
              </a:lnSpc>
            </a:pP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0190131    123456</a:t>
            </a:r>
            <a:endPar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nSpc>
                <a:spcPct val="120000"/>
              </a:lnSpc>
            </a:pP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2.</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微信关注</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安科瑞电气</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微信公众号，可在底部菜单访问</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微信支付</a:t>
            </a:r>
            <a:r>
              <a:rPr lang="en-US" altLang="zh-CN"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菜单按钮进行体验。</a:t>
            </a:r>
            <a:endPar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nSpc>
                <a:spcPct val="120000"/>
              </a:lnSpc>
            </a:pPr>
            <a:r>
              <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rPr>
              <a:t>以上登录后可看到的数据为我司员工宿舍的真实数据。</a:t>
            </a:r>
            <a:endParaRPr lang="zh-CN" altLang="en-US" b="0" dirty="0" smtClean="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290300" y="1983105"/>
            <a:ext cx="30861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2" name="文本框 1"/>
          <p:cNvSpPr txBox="1"/>
          <p:nvPr/>
        </p:nvSpPr>
        <p:spPr>
          <a:xfrm>
            <a:off x="666115" y="1245870"/>
            <a:ext cx="3249930" cy="368300"/>
          </a:xfrm>
          <a:prstGeom prst="rect">
            <a:avLst/>
          </a:prstGeom>
          <a:noFill/>
        </p:spPr>
        <p:txBody>
          <a:bodyPr wrap="square" rtlCol="0">
            <a:spAutoFit/>
          </a:bodyPr>
          <a:p>
            <a:r>
              <a:rPr lang="zh-CN" altLang="en-US">
                <a:latin typeface="黑体" panose="02010609060101010101" charset="-122"/>
                <a:ea typeface="黑体" panose="02010609060101010101" charset="-122"/>
              </a:rPr>
              <a:t>高校宿舍方案</a:t>
            </a:r>
            <a:endParaRPr lang="zh-CN" altLang="en-US">
              <a:latin typeface="黑体" panose="02010609060101010101" charset="-122"/>
              <a:ea typeface="黑体" panose="02010609060101010101"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100" name="文本框 99"/>
          <p:cNvSpPr txBox="1"/>
          <p:nvPr/>
        </p:nvSpPr>
        <p:spPr>
          <a:xfrm>
            <a:off x="5660390" y="433705"/>
            <a:ext cx="5232400" cy="5990590"/>
          </a:xfrm>
          <a:prstGeom prst="rect">
            <a:avLst/>
          </a:prstGeom>
          <a:noFill/>
          <a:ln w="9525">
            <a:noFill/>
          </a:ln>
        </p:spPr>
        <p:txBody>
          <a:bodyPr wrap="square">
            <a:spAutoFit/>
          </a:bodyPr>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1.</a:t>
            </a:r>
            <a:r>
              <a:rPr lang="zh-CN" altLang="en-US" sz="1600">
                <a:latin typeface="黑体" panose="02010609060101010101" charset="-122"/>
                <a:ea typeface="黑体" panose="02010609060101010101" charset="-122"/>
                <a:cs typeface="黑体" panose="02010609060101010101" charset="-122"/>
              </a:rPr>
              <a:t>一进三出：</a:t>
            </a:r>
            <a:r>
              <a:rPr lang="zh-CN" altLang="en-US" sz="1600" b="0">
                <a:latin typeface="黑体" panose="02010609060101010101" charset="-122"/>
                <a:ea typeface="黑体" panose="02010609060101010101" charset="-122"/>
                <a:cs typeface="黑体" panose="02010609060101010101" charset="-122"/>
              </a:rPr>
              <a:t>宿舍方案使用</a:t>
            </a:r>
            <a:r>
              <a:rPr lang="en-US" altLang="zh-CN" sz="1600" b="0">
                <a:latin typeface="黑体" panose="02010609060101010101" charset="-122"/>
                <a:ea typeface="黑体" panose="02010609060101010101" charset="-122"/>
                <a:cs typeface="黑体" panose="02010609060101010101" charset="-122"/>
              </a:rPr>
              <a:t>ADM130</a:t>
            </a:r>
            <a:r>
              <a:rPr lang="zh-CN" altLang="en-US" sz="1600" b="0">
                <a:latin typeface="黑体" panose="02010609060101010101" charset="-122"/>
                <a:ea typeface="黑体" panose="02010609060101010101" charset="-122"/>
                <a:cs typeface="黑体" panose="02010609060101010101" charset="-122"/>
              </a:rPr>
              <a:t>的仪表，可以分三路照明</a:t>
            </a:r>
            <a:r>
              <a:rPr lang="en-US" altLang="zh-CN" sz="1600" b="0">
                <a:latin typeface="黑体" panose="02010609060101010101" charset="-122"/>
                <a:ea typeface="黑体" panose="02010609060101010101" charset="-122"/>
                <a:cs typeface="黑体" panose="02010609060101010101" charset="-122"/>
              </a:rPr>
              <a:t>/</a:t>
            </a:r>
            <a:r>
              <a:rPr lang="zh-CN" altLang="en-US" sz="1600" b="0">
                <a:latin typeface="黑体" panose="02010609060101010101" charset="-122"/>
                <a:ea typeface="黑体" panose="02010609060101010101" charset="-122"/>
                <a:cs typeface="黑体" panose="02010609060101010101" charset="-122"/>
              </a:rPr>
              <a:t>插座</a:t>
            </a:r>
            <a:r>
              <a:rPr lang="en-US" altLang="zh-CN" sz="1600" b="0">
                <a:latin typeface="黑体" panose="02010609060101010101" charset="-122"/>
                <a:ea typeface="黑体" panose="02010609060101010101" charset="-122"/>
                <a:cs typeface="黑体" panose="02010609060101010101" charset="-122"/>
              </a:rPr>
              <a:t>/</a:t>
            </a:r>
            <a:r>
              <a:rPr lang="zh-CN" altLang="en-US" sz="1600" b="0">
                <a:latin typeface="黑体" panose="02010609060101010101" charset="-122"/>
                <a:ea typeface="黑体" panose="02010609060101010101" charset="-122"/>
                <a:cs typeface="黑体" panose="02010609060101010101" charset="-122"/>
              </a:rPr>
              <a:t>空调，三路单独控制，单独计量，单独设置；</a:t>
            </a:r>
            <a:endParaRPr lang="zh-CN" altLang="en-US"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2.</a:t>
            </a:r>
            <a:r>
              <a:rPr lang="zh-CN" altLang="en-US" sz="1600">
                <a:latin typeface="黑体" panose="02010609060101010101" charset="-122"/>
                <a:ea typeface="黑体" panose="02010609060101010101" charset="-122"/>
                <a:cs typeface="黑体" panose="02010609060101010101" charset="-122"/>
              </a:rPr>
              <a:t>恶性负载控制：</a:t>
            </a:r>
            <a:r>
              <a:rPr lang="zh-CN" altLang="en-US" sz="1600" b="0">
                <a:latin typeface="黑体" panose="02010609060101010101" charset="-122"/>
                <a:ea typeface="黑体" panose="02010609060101010101" charset="-122"/>
                <a:cs typeface="黑体" panose="02010609060101010101" charset="-122"/>
              </a:rPr>
              <a:t>具备恶性负载识别功能，自动识别学院规定禁止使用的各类违章电器（如热得快、电吹风、电热毯、暖手煲等）功能，自动断电；断电次数可设。</a:t>
            </a:r>
            <a:endParaRPr lang="zh-CN" altLang="en-US"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3.基础</a:t>
            </a:r>
            <a:r>
              <a:rPr lang="zh-CN" altLang="en-US" sz="1600">
                <a:latin typeface="黑体" panose="02010609060101010101" charset="-122"/>
                <a:ea typeface="黑体" panose="02010609060101010101" charset="-122"/>
                <a:cs typeface="黑体" panose="02010609060101010101" charset="-122"/>
              </a:rPr>
              <a:t>免费</a:t>
            </a:r>
            <a:r>
              <a:rPr lang="en-US" altLang="zh-CN" sz="1600">
                <a:latin typeface="黑体" panose="02010609060101010101" charset="-122"/>
                <a:ea typeface="黑体" panose="02010609060101010101" charset="-122"/>
                <a:cs typeface="黑体" panose="02010609060101010101" charset="-122"/>
              </a:rPr>
              <a:t>电量</a:t>
            </a:r>
            <a:r>
              <a:rPr lang="zh-CN" altLang="en-US" sz="1600">
                <a:latin typeface="黑体" panose="02010609060101010101" charset="-122"/>
                <a:ea typeface="黑体" panose="02010609060101010101" charset="-122"/>
                <a:cs typeface="黑体" panose="02010609060101010101" charset="-122"/>
              </a:rPr>
              <a:t>：</a:t>
            </a:r>
            <a:r>
              <a:rPr lang="en-US" altLang="zh-CN" sz="1600" b="0">
                <a:latin typeface="黑体" panose="02010609060101010101" charset="-122"/>
                <a:ea typeface="黑体" panose="02010609060101010101" charset="-122"/>
                <a:cs typeface="黑体" panose="02010609060101010101" charset="-122"/>
              </a:rPr>
              <a:t>可根据管理要求，对各宿舍，不同区域独立设置基础电量，提供给学生一定的免费电量。</a:t>
            </a:r>
            <a:endParaRPr lang="en-US" altLang="zh-CN"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4.负控</a:t>
            </a:r>
            <a:r>
              <a:rPr lang="zh-CN" altLang="en-US" sz="1600">
                <a:latin typeface="黑体" panose="02010609060101010101" charset="-122"/>
                <a:ea typeface="黑体" panose="02010609060101010101" charset="-122"/>
                <a:cs typeface="黑体" panose="02010609060101010101" charset="-122"/>
              </a:rPr>
              <a:t>次数</a:t>
            </a:r>
            <a:r>
              <a:rPr lang="en-US" altLang="zh-CN" sz="1600">
                <a:latin typeface="黑体" panose="02010609060101010101" charset="-122"/>
                <a:ea typeface="黑体" panose="02010609060101010101" charset="-122"/>
                <a:cs typeface="黑体" panose="02010609060101010101" charset="-122"/>
              </a:rPr>
              <a:t>复位</a:t>
            </a:r>
            <a:r>
              <a:rPr lang="zh-CN" altLang="en-US" sz="1600" b="0">
                <a:latin typeface="黑体" panose="02010609060101010101" charset="-122"/>
                <a:ea typeface="黑体" panose="02010609060101010101" charset="-122"/>
                <a:cs typeface="黑体" panose="02010609060101010101" charset="-122"/>
              </a:rPr>
              <a:t>：</a:t>
            </a:r>
            <a:r>
              <a:rPr lang="en-US" altLang="zh-CN" sz="1600" b="0">
                <a:latin typeface="黑体" panose="02010609060101010101" charset="-122"/>
                <a:ea typeface="黑体" panose="02010609060101010101" charset="-122"/>
                <a:cs typeface="黑体" panose="02010609060101010101" charset="-122"/>
              </a:rPr>
              <a:t>超负荷断电或使用禁用发热电器自动断电后可自动恢复供电，自动供电时间</a:t>
            </a:r>
            <a:r>
              <a:rPr lang="zh-CN" altLang="en-US" sz="1600" b="0">
                <a:latin typeface="黑体" panose="02010609060101010101" charset="-122"/>
                <a:ea typeface="黑体" panose="02010609060101010101" charset="-122"/>
                <a:cs typeface="黑体" panose="02010609060101010101" charset="-122"/>
              </a:rPr>
              <a:t>和次数</a:t>
            </a:r>
            <a:r>
              <a:rPr lang="en-US" altLang="zh-CN" sz="1600" b="0">
                <a:latin typeface="黑体" panose="02010609060101010101" charset="-122"/>
                <a:ea typeface="黑体" panose="02010609060101010101" charset="-122"/>
                <a:cs typeface="黑体" panose="02010609060101010101" charset="-122"/>
              </a:rPr>
              <a:t>可设。</a:t>
            </a:r>
            <a:r>
              <a:rPr lang="zh-CN" altLang="en-US" sz="1600" b="0">
                <a:latin typeface="黑体" panose="02010609060101010101" charset="-122"/>
                <a:ea typeface="黑体" panose="02010609060101010101" charset="-122"/>
                <a:cs typeface="黑体" panose="02010609060101010101" charset="-122"/>
              </a:rPr>
              <a:t>超过自动恢复次数后由管理员查明原因后台恢复供电</a:t>
            </a:r>
            <a:r>
              <a:rPr lang="en-US" altLang="zh-CN" sz="1600" b="0">
                <a:latin typeface="黑体" panose="02010609060101010101" charset="-122"/>
                <a:ea typeface="黑体" panose="02010609060101010101" charset="-122"/>
                <a:cs typeface="黑体" panose="02010609060101010101" charset="-122"/>
              </a:rPr>
              <a:t>。</a:t>
            </a:r>
            <a:endParaRPr lang="en-US" altLang="zh-CN"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5.</a:t>
            </a:r>
            <a:r>
              <a:rPr lang="zh-CN" altLang="en-US" sz="1600">
                <a:latin typeface="黑体" panose="02010609060101010101" charset="-122"/>
                <a:ea typeface="黑体" panose="02010609060101010101" charset="-122"/>
                <a:cs typeface="黑体" panose="02010609060101010101" charset="-122"/>
              </a:rPr>
              <a:t>定时通断：</a:t>
            </a:r>
            <a:r>
              <a:rPr lang="zh-CN" altLang="en-US" sz="1600" b="0">
                <a:latin typeface="黑体" panose="02010609060101010101" charset="-122"/>
                <a:ea typeface="黑体" panose="02010609060101010101" charset="-122"/>
                <a:cs typeface="黑体" panose="02010609060101010101" charset="-122"/>
              </a:rPr>
              <a:t>根据</a:t>
            </a:r>
            <a:r>
              <a:rPr lang="en-US" altLang="zh-CN" sz="1600" b="0">
                <a:latin typeface="黑体" panose="02010609060101010101" charset="-122"/>
                <a:ea typeface="黑体" panose="02010609060101010101" charset="-122"/>
                <a:cs typeface="黑体" panose="02010609060101010101" charset="-122"/>
              </a:rPr>
              <a:t>生效日期设置、节假日设置、通断</a:t>
            </a:r>
            <a:r>
              <a:rPr lang="zh-CN" altLang="en-US" sz="1600" b="0">
                <a:latin typeface="黑体" panose="02010609060101010101" charset="-122"/>
                <a:ea typeface="黑体" panose="02010609060101010101" charset="-122"/>
                <a:cs typeface="黑体" panose="02010609060101010101" charset="-122"/>
              </a:rPr>
              <a:t>时间段</a:t>
            </a:r>
            <a:r>
              <a:rPr lang="en-US" altLang="zh-CN" sz="1600" b="0">
                <a:latin typeface="黑体" panose="02010609060101010101" charset="-122"/>
                <a:ea typeface="黑体" panose="02010609060101010101" charset="-122"/>
                <a:cs typeface="黑体" panose="02010609060101010101" charset="-122"/>
              </a:rPr>
              <a:t>设置</a:t>
            </a:r>
            <a:r>
              <a:rPr lang="zh-CN" altLang="en-US" sz="1600" b="0">
                <a:latin typeface="黑体" panose="02010609060101010101" charset="-122"/>
                <a:ea typeface="黑体" panose="02010609060101010101" charset="-122"/>
                <a:cs typeface="黑体" panose="02010609060101010101" charset="-122"/>
              </a:rPr>
              <a:t>，来自动对宿舍供电进行通断</a:t>
            </a:r>
            <a:r>
              <a:rPr lang="en-US" altLang="zh-CN" sz="1600" b="0">
                <a:latin typeface="黑体" panose="02010609060101010101" charset="-122"/>
                <a:ea typeface="黑体" panose="02010609060101010101" charset="-122"/>
                <a:cs typeface="黑体" panose="02010609060101010101" charset="-122"/>
              </a:rPr>
              <a:t>。</a:t>
            </a:r>
            <a:endParaRPr lang="en-US" altLang="zh-CN"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6.白名单管理</a:t>
            </a:r>
            <a:r>
              <a:rPr lang="zh-CN" altLang="en-US" sz="1600">
                <a:latin typeface="黑体" panose="02010609060101010101" charset="-122"/>
                <a:ea typeface="黑体" panose="02010609060101010101" charset="-122"/>
                <a:cs typeface="黑体" panose="02010609060101010101" charset="-122"/>
              </a:rPr>
              <a:t>：</a:t>
            </a:r>
            <a:r>
              <a:rPr lang="en-US" altLang="zh-CN" sz="1600" b="0">
                <a:latin typeface="黑体" panose="02010609060101010101" charset="-122"/>
                <a:ea typeface="黑体" panose="02010609060101010101" charset="-122"/>
                <a:cs typeface="黑体" panose="02010609060101010101" charset="-122"/>
              </a:rPr>
              <a:t>维护电器白名单的信息，自带不低于30类学校常用电器使用特征的数据库。</a:t>
            </a:r>
            <a:r>
              <a:rPr lang="zh-CN" altLang="en-US" sz="1600" b="0">
                <a:latin typeface="黑体" panose="02010609060101010101" charset="-122"/>
                <a:ea typeface="黑体" panose="02010609060101010101" charset="-122"/>
                <a:cs typeface="黑体" panose="02010609060101010101" charset="-122"/>
              </a:rPr>
              <a:t>支持学习其他电器使用特征</a:t>
            </a:r>
            <a:r>
              <a:rPr lang="en-US" altLang="zh-CN" sz="1600" b="0">
                <a:latin typeface="黑体" panose="02010609060101010101" charset="-122"/>
                <a:ea typeface="黑体" panose="02010609060101010101" charset="-122"/>
                <a:cs typeface="黑体" panose="02010609060101010101" charset="-122"/>
              </a:rPr>
              <a:t>，</a:t>
            </a:r>
            <a:r>
              <a:rPr lang="zh-CN" altLang="en-US" sz="1600" b="0">
                <a:latin typeface="黑体" panose="02010609060101010101" charset="-122"/>
                <a:ea typeface="黑体" panose="02010609060101010101" charset="-122"/>
                <a:cs typeface="黑体" panose="02010609060101010101" charset="-122"/>
              </a:rPr>
              <a:t>白名单负载不会识别恶性负载</a:t>
            </a:r>
            <a:r>
              <a:rPr lang="en-US" altLang="zh-CN" sz="1600" b="0">
                <a:latin typeface="黑体" panose="02010609060101010101" charset="-122"/>
                <a:ea typeface="黑体" panose="02010609060101010101" charset="-122"/>
                <a:cs typeface="黑体" panose="02010609060101010101" charset="-122"/>
              </a:rPr>
              <a:t>。</a:t>
            </a:r>
            <a:endParaRPr lang="en-US" altLang="zh-CN"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rPr>
              <a:t>7.夜间小电流：</a:t>
            </a:r>
            <a:r>
              <a:rPr lang="en-US" altLang="zh-CN" sz="1600" b="0">
                <a:latin typeface="黑体" panose="02010609060101010101" charset="-122"/>
                <a:ea typeface="黑体" panose="02010609060101010101" charset="-122"/>
                <a:cs typeface="黑体" panose="02010609060101010101" charset="-122"/>
              </a:rPr>
              <a:t>可以设置宿舍夜间小电流的使用，仅能供手机充电或夜灯使用。</a:t>
            </a:r>
            <a:endParaRPr lang="en-US" altLang="zh-CN" sz="1600" b="0">
              <a:latin typeface="黑体" panose="02010609060101010101" charset="-122"/>
              <a:ea typeface="黑体" panose="02010609060101010101" charset="-122"/>
              <a:cs typeface="黑体" panose="02010609060101010101" charset="-122"/>
            </a:endParaRPr>
          </a:p>
          <a:p>
            <a:pPr marL="0" indent="266700">
              <a:lnSpc>
                <a:spcPct val="120000"/>
              </a:lnSpc>
            </a:pPr>
            <a:r>
              <a:rPr lang="en-US" altLang="zh-CN" sz="1600">
                <a:latin typeface="黑体" panose="02010609060101010101" charset="-122"/>
                <a:ea typeface="黑体" panose="02010609060101010101" charset="-122"/>
                <a:cs typeface="黑体" panose="02010609060101010101" charset="-122"/>
                <a:sym typeface="+mn-ea"/>
              </a:rPr>
              <a:t>8.</a:t>
            </a:r>
            <a:r>
              <a:rPr lang="zh-CN" altLang="en-US" sz="1600">
                <a:latin typeface="黑体" panose="02010609060101010101" charset="-122"/>
                <a:ea typeface="黑体" panose="02010609060101010101" charset="-122"/>
                <a:cs typeface="黑体" panose="02010609060101010101" charset="-122"/>
                <a:sym typeface="+mn-ea"/>
              </a:rPr>
              <a:t>空调模式</a:t>
            </a:r>
            <a:r>
              <a:rPr lang="en-US" altLang="zh-CN" sz="1600">
                <a:latin typeface="黑体" panose="02010609060101010101" charset="-122"/>
                <a:ea typeface="黑体" panose="02010609060101010101" charset="-122"/>
                <a:cs typeface="黑体" panose="02010609060101010101" charset="-122"/>
                <a:sym typeface="+mn-ea"/>
              </a:rPr>
              <a:t>：</a:t>
            </a:r>
            <a:r>
              <a:rPr lang="zh-CN" altLang="en-US" sz="1600" b="0">
                <a:latin typeface="黑体" panose="02010609060101010101" charset="-122"/>
                <a:ea typeface="黑体" panose="02010609060101010101" charset="-122"/>
                <a:cs typeface="黑体" panose="02010609060101010101" charset="-122"/>
                <a:sym typeface="+mn-ea"/>
              </a:rPr>
              <a:t>当一路设置为空调负载时，将会独立判断恶性负载</a:t>
            </a:r>
            <a:r>
              <a:rPr lang="en-US" altLang="zh-CN" sz="1600" b="0">
                <a:latin typeface="黑体" panose="02010609060101010101" charset="-122"/>
                <a:ea typeface="黑体" panose="02010609060101010101" charset="-122"/>
                <a:cs typeface="黑体" panose="02010609060101010101" charset="-122"/>
                <a:sym typeface="+mn-ea"/>
              </a:rPr>
              <a:t>。</a:t>
            </a:r>
            <a:endParaRPr lang="en-US" altLang="zh-CN" sz="1600" b="0">
              <a:latin typeface="黑体" panose="02010609060101010101" charset="-122"/>
              <a:ea typeface="黑体" panose="02010609060101010101" charset="-122"/>
              <a:cs typeface="黑体" panose="02010609060101010101" charset="-122"/>
            </a:endParaRPr>
          </a:p>
        </p:txBody>
      </p:sp>
      <p:pic>
        <p:nvPicPr>
          <p:cNvPr id="3" name="图片 35"/>
          <p:cNvPicPr>
            <a:picLocks noChangeAspect="1"/>
          </p:cNvPicPr>
          <p:nvPr/>
        </p:nvPicPr>
        <p:blipFill>
          <a:blip r:embed="rId1"/>
          <a:stretch>
            <a:fillRect/>
          </a:stretch>
        </p:blipFill>
        <p:spPr>
          <a:xfrm>
            <a:off x="666115" y="2300605"/>
            <a:ext cx="4108450" cy="3769360"/>
          </a:xfrm>
          <a:prstGeom prst="rect">
            <a:avLst/>
          </a:prstGeom>
          <a:noFill/>
          <a:ln w="9525">
            <a:noFill/>
          </a:ln>
        </p:spPr>
      </p:pic>
    </p:spTree>
  </p:cSld>
  <p:clrMapOvr>
    <a:masterClrMapping/>
  </p:clrMapOvr>
  <p:transition spd="slow" advClick="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146790" y="3131185"/>
            <a:ext cx="30861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17412" name="文本框 99"/>
          <p:cNvSpPr txBox="1"/>
          <p:nvPr/>
        </p:nvSpPr>
        <p:spPr>
          <a:xfrm>
            <a:off x="666115" y="1232535"/>
            <a:ext cx="10933430" cy="4815840"/>
          </a:xfrm>
          <a:prstGeom prst="rect">
            <a:avLst/>
          </a:prstGeom>
          <a:noFill/>
          <a:ln w="9525">
            <a:noFill/>
          </a:ln>
        </p:spPr>
        <p:txBody>
          <a:bodyPr wrap="square" anchor="t">
            <a:spAutoFit/>
          </a:bodyPr>
          <a:p>
            <a:pPr indent="266700">
              <a:lnSpc>
                <a:spcPct val="160000"/>
              </a:lnSpc>
            </a:pPr>
            <a:r>
              <a:rPr lang="zh-CN" altLang="en-US" sz="1600">
                <a:solidFill>
                  <a:schemeClr val="bg1"/>
                </a:solidFill>
                <a:latin typeface="黑体" panose="02010609060101010101" charset="-122"/>
                <a:ea typeface="黑体" panose="02010609060101010101" charset="-122"/>
                <a:cs typeface="黑体" panose="02010609060101010101" charset="-122"/>
              </a:rPr>
              <a:t>安全用电监测预警系统通过物联网技术对电气引发火灾的主要因素（导线温度、电流、电压和漏电流）进行不间断的数据跟踪与统计分析，实时发现电气线路和用电设备存在的安全隐患（如：线缆温度异常、短路、过载、过压、欠压及漏电等），有效防止电气火灾的发生。</a:t>
            </a:r>
            <a:endParaRPr lang="zh-CN" altLang="en-US" sz="1600">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zh-CN" altLang="en-US" sz="1600">
                <a:solidFill>
                  <a:schemeClr val="bg1"/>
                </a:solidFill>
                <a:latin typeface="黑体" panose="02010609060101010101" charset="-122"/>
                <a:ea typeface="黑体" panose="02010609060101010101" charset="-122"/>
                <a:cs typeface="黑体" panose="02010609060101010101" charset="-122"/>
              </a:rPr>
              <a:t>另外系统可选配</a:t>
            </a:r>
            <a:endParaRPr lang="zh-CN" altLang="en-US" sz="1600">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b="1">
                <a:solidFill>
                  <a:schemeClr val="bg1"/>
                </a:solidFill>
                <a:latin typeface="黑体" panose="02010609060101010101" charset="-122"/>
                <a:ea typeface="黑体" panose="02010609060101010101" charset="-122"/>
                <a:cs typeface="黑体" panose="02010609060101010101" charset="-122"/>
              </a:rPr>
              <a:t>1.ASCP</a:t>
            </a:r>
            <a:r>
              <a:rPr lang="zh-CN" altLang="en-US" sz="1600" b="1">
                <a:solidFill>
                  <a:schemeClr val="bg1"/>
                </a:solidFill>
                <a:latin typeface="黑体" panose="02010609060101010101" charset="-122"/>
                <a:ea typeface="黑体" panose="02010609060101010101" charset="-122"/>
                <a:cs typeface="黑体" panose="02010609060101010101" charset="-122"/>
              </a:rPr>
              <a:t>系列限流式保护器（灭弧式），配</a:t>
            </a:r>
            <a:r>
              <a:rPr lang="en-US" altLang="zh-CN" sz="1600" b="1">
                <a:solidFill>
                  <a:schemeClr val="bg1"/>
                </a:solidFill>
                <a:latin typeface="黑体" panose="02010609060101010101" charset="-122"/>
                <a:ea typeface="黑体" panose="02010609060101010101" charset="-122"/>
                <a:cs typeface="黑体" panose="02010609060101010101" charset="-122"/>
              </a:rPr>
              <a:t>AF-GSM400</a:t>
            </a:r>
            <a:r>
              <a:rPr lang="zh-CN" altLang="en-US" sz="1600" b="1">
                <a:solidFill>
                  <a:schemeClr val="bg1"/>
                </a:solidFill>
                <a:latin typeface="黑体" panose="02010609060101010101" charset="-122"/>
                <a:ea typeface="黑体" panose="02010609060101010101" charset="-122"/>
                <a:cs typeface="黑体" panose="02010609060101010101" charset="-122"/>
              </a:rPr>
              <a:t>上传</a:t>
            </a:r>
            <a:endParaRPr lang="zh-CN" altLang="en-US" sz="1600">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a:solidFill>
                  <a:schemeClr val="bg1"/>
                </a:solidFill>
                <a:latin typeface="黑体" panose="02010609060101010101" charset="-122"/>
                <a:ea typeface="黑体" panose="02010609060101010101" charset="-122"/>
                <a:cs typeface="黑体" panose="02010609060101010101" charset="-122"/>
              </a:rPr>
              <a:t>2.AAFD</a:t>
            </a:r>
            <a:r>
              <a:rPr lang="zh-CN" altLang="en-US" sz="1600" b="1">
                <a:solidFill>
                  <a:schemeClr val="bg1"/>
                </a:solidFill>
                <a:latin typeface="黑体" panose="02010609060101010101" charset="-122"/>
                <a:ea typeface="黑体" panose="02010609060101010101" charset="-122"/>
                <a:cs typeface="黑体" panose="02010609060101010101" charset="-122"/>
              </a:rPr>
              <a:t>故障电弧探测器，</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配</a:t>
            </a:r>
            <a:r>
              <a:rPr lang="en-US" altLang="zh-CN" sz="1600">
                <a:solidFill>
                  <a:schemeClr val="bg1"/>
                </a:solidFill>
                <a:latin typeface="黑体" panose="02010609060101010101" charset="-122"/>
                <a:ea typeface="黑体" panose="02010609060101010101" charset="-122"/>
                <a:cs typeface="黑体" panose="02010609060101010101" charset="-122"/>
                <a:sym typeface="+mn-ea"/>
              </a:rPr>
              <a:t>AF-GSM400</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上传</a:t>
            </a:r>
            <a:endParaRPr lang="zh-CN" altLang="en-US" sz="1600" b="1">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a:solidFill>
                  <a:schemeClr val="bg1"/>
                </a:solidFill>
                <a:latin typeface="黑体" panose="02010609060101010101" charset="-122"/>
                <a:ea typeface="黑体" panose="02010609060101010101" charset="-122"/>
                <a:cs typeface="黑体" panose="02010609060101010101" charset="-122"/>
              </a:rPr>
              <a:t>3.NB</a:t>
            </a:r>
            <a:r>
              <a:rPr lang="zh-CN" altLang="en-US" sz="1600" b="1">
                <a:solidFill>
                  <a:schemeClr val="bg1"/>
                </a:solidFill>
                <a:latin typeface="黑体" panose="02010609060101010101" charset="-122"/>
                <a:ea typeface="黑体" panose="02010609060101010101" charset="-122"/>
                <a:cs typeface="黑体" panose="02010609060101010101" charset="-122"/>
              </a:rPr>
              <a:t>烟感</a:t>
            </a:r>
            <a:r>
              <a:rPr lang="zh-CN" altLang="en-US" sz="1600">
                <a:solidFill>
                  <a:schemeClr val="bg1"/>
                </a:solidFill>
                <a:latin typeface="黑体" panose="02010609060101010101" charset="-122"/>
                <a:ea typeface="黑体" panose="02010609060101010101" charset="-122"/>
                <a:cs typeface="黑体" panose="02010609060101010101" charset="-122"/>
              </a:rPr>
              <a:t>和可</a:t>
            </a:r>
            <a:r>
              <a:rPr lang="zh-CN" altLang="en-US" sz="1600" b="1">
                <a:solidFill>
                  <a:schemeClr val="bg1"/>
                </a:solidFill>
                <a:latin typeface="黑体" panose="02010609060101010101" charset="-122"/>
                <a:ea typeface="黑体" panose="02010609060101010101" charset="-122"/>
                <a:cs typeface="黑体" panose="02010609060101010101" charset="-122"/>
              </a:rPr>
              <a:t>燃气体监测模块（众山</a:t>
            </a:r>
            <a:r>
              <a:rPr lang="en-US" altLang="zh-CN" sz="1600" b="1">
                <a:solidFill>
                  <a:schemeClr val="bg1"/>
                </a:solidFill>
                <a:latin typeface="黑体" panose="02010609060101010101" charset="-122"/>
                <a:ea typeface="黑体" panose="02010609060101010101" charset="-122"/>
                <a:cs typeface="黑体" panose="02010609060101010101" charset="-122"/>
              </a:rPr>
              <a:t>/</a:t>
            </a:r>
            <a:r>
              <a:rPr lang="zh-CN" altLang="en-US" sz="1600" b="1">
                <a:solidFill>
                  <a:schemeClr val="bg1"/>
                </a:solidFill>
                <a:latin typeface="黑体" panose="02010609060101010101" charset="-122"/>
                <a:ea typeface="黑体" panose="02010609060101010101" charset="-122"/>
                <a:cs typeface="黑体" panose="02010609060101010101" charset="-122"/>
              </a:rPr>
              <a:t>鑫豪斯</a:t>
            </a:r>
            <a:r>
              <a:rPr lang="en-US" altLang="zh-CN" sz="1600" b="1">
                <a:solidFill>
                  <a:schemeClr val="bg1"/>
                </a:solidFill>
                <a:latin typeface="黑体" panose="02010609060101010101" charset="-122"/>
                <a:ea typeface="黑体" panose="02010609060101010101" charset="-122"/>
                <a:cs typeface="黑体" panose="02010609060101010101" charset="-122"/>
              </a:rPr>
              <a:t>/</a:t>
            </a:r>
            <a:r>
              <a:rPr lang="zh-CN" altLang="en-US" sz="1600" b="1">
                <a:solidFill>
                  <a:schemeClr val="bg1"/>
                </a:solidFill>
                <a:latin typeface="黑体" panose="02010609060101010101" charset="-122"/>
                <a:ea typeface="黑体" panose="02010609060101010101" charset="-122"/>
                <a:cs typeface="黑体" panose="02010609060101010101" charset="-122"/>
              </a:rPr>
              <a:t>嘉德</a:t>
            </a:r>
            <a:r>
              <a:rPr lang="en-US" altLang="zh-CN" sz="1600" b="1">
                <a:solidFill>
                  <a:schemeClr val="bg1"/>
                </a:solidFill>
                <a:latin typeface="黑体" panose="02010609060101010101" charset="-122"/>
                <a:ea typeface="黑体" panose="02010609060101010101" charset="-122"/>
                <a:cs typeface="黑体" panose="02010609060101010101" charset="-122"/>
              </a:rPr>
              <a:t>/</a:t>
            </a:r>
            <a:r>
              <a:rPr lang="zh-CN" altLang="en-US" sz="1600" b="1">
                <a:solidFill>
                  <a:schemeClr val="bg1"/>
                </a:solidFill>
                <a:latin typeface="黑体" panose="02010609060101010101" charset="-122"/>
                <a:ea typeface="黑体" panose="02010609060101010101" charset="-122"/>
                <a:cs typeface="黑体" panose="02010609060101010101" charset="-122"/>
              </a:rPr>
              <a:t>海康），插</a:t>
            </a:r>
            <a:r>
              <a:rPr lang="en-US" altLang="zh-CN" sz="1600" b="1">
                <a:solidFill>
                  <a:schemeClr val="bg1"/>
                </a:solidFill>
                <a:latin typeface="黑体" panose="02010609060101010101" charset="-122"/>
                <a:ea typeface="黑体" panose="02010609060101010101" charset="-122"/>
                <a:cs typeface="黑体" panose="02010609060101010101" charset="-122"/>
              </a:rPr>
              <a:t>NB</a:t>
            </a:r>
            <a:r>
              <a:rPr lang="zh-CN" altLang="en-US" sz="1600" b="1">
                <a:solidFill>
                  <a:schemeClr val="bg1"/>
                </a:solidFill>
                <a:latin typeface="黑体" panose="02010609060101010101" charset="-122"/>
                <a:ea typeface="黑体" panose="02010609060101010101" charset="-122"/>
                <a:cs typeface="黑体" panose="02010609060101010101" charset="-122"/>
              </a:rPr>
              <a:t>卡</a:t>
            </a:r>
            <a:endParaRPr lang="zh-CN" altLang="en-US" sz="1600" b="1">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a:solidFill>
                  <a:schemeClr val="bg1"/>
                </a:solidFill>
                <a:latin typeface="黑体" panose="02010609060101010101" charset="-122"/>
                <a:ea typeface="黑体" panose="02010609060101010101" charset="-122"/>
                <a:cs typeface="黑体" panose="02010609060101010101" charset="-122"/>
              </a:rPr>
              <a:t>4.</a:t>
            </a:r>
            <a:r>
              <a:rPr lang="zh-CN" altLang="en-US" sz="1600" b="1">
                <a:solidFill>
                  <a:schemeClr val="bg1"/>
                </a:solidFill>
                <a:latin typeface="黑体" panose="02010609060101010101" charset="-122"/>
                <a:ea typeface="黑体" panose="02010609060101010101" charset="-122"/>
                <a:cs typeface="黑体" panose="02010609060101010101" charset="-122"/>
              </a:rPr>
              <a:t>无线测温探测器</a:t>
            </a:r>
            <a:r>
              <a:rPr lang="zh-CN" altLang="en-US" sz="1600">
                <a:solidFill>
                  <a:schemeClr val="bg1"/>
                </a:solidFill>
                <a:latin typeface="黑体" panose="02010609060101010101" charset="-122"/>
                <a:ea typeface="黑体" panose="02010609060101010101" charset="-122"/>
                <a:cs typeface="黑体" panose="02010609060101010101" charset="-122"/>
              </a:rPr>
              <a:t>（我司型号</a:t>
            </a:r>
            <a:r>
              <a:rPr lang="en-US" altLang="zh-CN" sz="1600">
                <a:solidFill>
                  <a:schemeClr val="bg1"/>
                </a:solidFill>
                <a:latin typeface="黑体" panose="02010609060101010101" charset="-122"/>
                <a:ea typeface="黑体" panose="02010609060101010101" charset="-122"/>
                <a:cs typeface="黑体" panose="02010609060101010101" charset="-122"/>
              </a:rPr>
              <a:t>ATC</a:t>
            </a:r>
            <a:r>
              <a:rPr lang="zh-CN" altLang="en-US" sz="1600">
                <a:solidFill>
                  <a:schemeClr val="bg1"/>
                </a:solidFill>
                <a:latin typeface="黑体" panose="02010609060101010101" charset="-122"/>
                <a:ea typeface="黑体" panose="02010609060101010101" charset="-122"/>
                <a:cs typeface="黑体" panose="02010609060101010101" charset="-122"/>
              </a:rPr>
              <a:t>系列），配</a:t>
            </a:r>
            <a:r>
              <a:rPr lang="en-US" altLang="zh-CN" sz="1600">
                <a:solidFill>
                  <a:schemeClr val="bg1"/>
                </a:solidFill>
                <a:latin typeface="黑体" panose="02010609060101010101" charset="-122"/>
                <a:ea typeface="黑体" panose="02010609060101010101" charset="-122"/>
                <a:cs typeface="黑体" panose="02010609060101010101" charset="-122"/>
              </a:rPr>
              <a:t>GSM400</a:t>
            </a:r>
            <a:r>
              <a:rPr lang="zh-CN" altLang="en-US" sz="1600">
                <a:solidFill>
                  <a:schemeClr val="bg1"/>
                </a:solidFill>
                <a:latin typeface="黑体" panose="02010609060101010101" charset="-122"/>
                <a:ea typeface="黑体" panose="02010609060101010101" charset="-122"/>
                <a:cs typeface="黑体" panose="02010609060101010101" charset="-122"/>
              </a:rPr>
              <a:t>上传</a:t>
            </a:r>
            <a:endParaRPr lang="zh-CN" altLang="en-US" sz="1600">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a:solidFill>
                  <a:schemeClr val="bg1"/>
                </a:solidFill>
                <a:latin typeface="黑体" panose="02010609060101010101" charset="-122"/>
                <a:ea typeface="黑体" panose="02010609060101010101" charset="-122"/>
                <a:cs typeface="黑体" panose="02010609060101010101" charset="-122"/>
              </a:rPr>
              <a:t>5.</a:t>
            </a:r>
            <a:r>
              <a:rPr lang="zh-CN" altLang="en-US" sz="1600" b="1">
                <a:solidFill>
                  <a:schemeClr val="bg1"/>
                </a:solidFill>
                <a:latin typeface="黑体" panose="02010609060101010101" charset="-122"/>
                <a:ea typeface="黑体" panose="02010609060101010101" charset="-122"/>
                <a:cs typeface="黑体" panose="02010609060101010101" charset="-122"/>
              </a:rPr>
              <a:t>消防水位和水压探测器</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，配</a:t>
            </a:r>
            <a:r>
              <a:rPr lang="en-US" altLang="zh-CN" sz="1600">
                <a:solidFill>
                  <a:schemeClr val="bg1"/>
                </a:solidFill>
                <a:latin typeface="黑体" panose="02010609060101010101" charset="-122"/>
                <a:ea typeface="黑体" panose="02010609060101010101" charset="-122"/>
                <a:cs typeface="黑体" panose="02010609060101010101" charset="-122"/>
                <a:sym typeface="+mn-ea"/>
              </a:rPr>
              <a:t>AF-GSM400</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上传</a:t>
            </a:r>
            <a:br>
              <a:rPr lang="zh-CN" altLang="en-US" sz="1600" b="1">
                <a:solidFill>
                  <a:schemeClr val="bg1"/>
                </a:solidFill>
                <a:latin typeface="黑体" panose="02010609060101010101" charset="-122"/>
                <a:ea typeface="黑体" panose="02010609060101010101" charset="-122"/>
                <a:cs typeface="黑体" panose="02010609060101010101" charset="-122"/>
              </a:rPr>
            </a:br>
            <a:r>
              <a:rPr lang="zh-CN" altLang="en-US" sz="1600" b="1">
                <a:solidFill>
                  <a:schemeClr val="bg1"/>
                </a:solidFill>
                <a:latin typeface="黑体" panose="02010609060101010101" charset="-122"/>
                <a:ea typeface="黑体" panose="02010609060101010101" charset="-122"/>
                <a:cs typeface="黑体" panose="02010609060101010101" charset="-122"/>
              </a:rPr>
              <a:t>   </a:t>
            </a:r>
            <a:r>
              <a:rPr lang="en-US" altLang="zh-CN" sz="1600" b="1">
                <a:solidFill>
                  <a:schemeClr val="bg1"/>
                </a:solidFill>
                <a:latin typeface="黑体" panose="02010609060101010101" charset="-122"/>
                <a:ea typeface="黑体" panose="02010609060101010101" charset="-122"/>
                <a:cs typeface="黑体" panose="02010609060101010101" charset="-122"/>
              </a:rPr>
              <a:t>6.</a:t>
            </a:r>
            <a:r>
              <a:rPr lang="zh-CN" altLang="en-US" sz="1600" b="1">
                <a:solidFill>
                  <a:schemeClr val="bg1"/>
                </a:solidFill>
                <a:latin typeface="黑体" panose="02010609060101010101" charset="-122"/>
                <a:ea typeface="黑体" panose="02010609060101010101" charset="-122"/>
                <a:cs typeface="黑体" panose="02010609060101010101" charset="-122"/>
              </a:rPr>
              <a:t>视频监控，萤石云CS-C6TC-32WFR， CS-C5C-3B1WFR，CS-C3T-1B2ER</a:t>
            </a:r>
            <a:endParaRPr lang="zh-CN" altLang="en-US" sz="1600" b="1">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b="1">
                <a:solidFill>
                  <a:schemeClr val="bg1"/>
                </a:solidFill>
                <a:latin typeface="黑体" panose="02010609060101010101" charset="-122"/>
                <a:ea typeface="黑体" panose="02010609060101010101" charset="-122"/>
                <a:cs typeface="黑体" panose="02010609060101010101" charset="-122"/>
              </a:rPr>
              <a:t>7.</a:t>
            </a:r>
            <a:r>
              <a:rPr lang="zh-CN" altLang="en-US" sz="1600" b="1">
                <a:solidFill>
                  <a:schemeClr val="bg1"/>
                </a:solidFill>
                <a:latin typeface="黑体" panose="02010609060101010101" charset="-122"/>
                <a:ea typeface="黑体" panose="02010609060101010101" charset="-122"/>
                <a:cs typeface="黑体" panose="02010609060101010101" charset="-122"/>
              </a:rPr>
              <a:t>电气火灾主机</a:t>
            </a:r>
            <a:endParaRPr lang="zh-CN" altLang="en-US" sz="1600" b="1">
              <a:solidFill>
                <a:schemeClr val="bg1"/>
              </a:solidFill>
              <a:latin typeface="黑体" panose="02010609060101010101" charset="-122"/>
              <a:ea typeface="黑体" panose="02010609060101010101" charset="-122"/>
              <a:cs typeface="黑体" panose="02010609060101010101" charset="-122"/>
            </a:endParaRPr>
          </a:p>
          <a:p>
            <a:pPr indent="266700">
              <a:lnSpc>
                <a:spcPct val="160000"/>
              </a:lnSpc>
            </a:pPr>
            <a:r>
              <a:rPr lang="en-US" altLang="zh-CN" sz="1600" b="1">
                <a:solidFill>
                  <a:schemeClr val="bg1"/>
                </a:solidFill>
                <a:latin typeface="黑体" panose="02010609060101010101" charset="-122"/>
                <a:ea typeface="黑体" panose="02010609060101010101" charset="-122"/>
                <a:cs typeface="黑体" panose="02010609060101010101" charset="-122"/>
              </a:rPr>
              <a:t>8.WHD</a:t>
            </a:r>
            <a:r>
              <a:rPr lang="zh-CN" altLang="en-US" sz="1600" b="1">
                <a:solidFill>
                  <a:schemeClr val="bg1"/>
                </a:solidFill>
                <a:latin typeface="黑体" panose="02010609060101010101" charset="-122"/>
                <a:ea typeface="黑体" panose="02010609060101010101" charset="-122"/>
                <a:cs typeface="黑体" panose="02010609060101010101" charset="-122"/>
              </a:rPr>
              <a:t>系列温湿度控制器</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，配</a:t>
            </a:r>
            <a:r>
              <a:rPr lang="en-US" altLang="zh-CN" sz="1600">
                <a:solidFill>
                  <a:schemeClr val="bg1"/>
                </a:solidFill>
                <a:latin typeface="黑体" panose="02010609060101010101" charset="-122"/>
                <a:ea typeface="黑体" panose="02010609060101010101" charset="-122"/>
                <a:cs typeface="黑体" panose="02010609060101010101" charset="-122"/>
                <a:sym typeface="+mn-ea"/>
              </a:rPr>
              <a:t>AF-GSM400</a:t>
            </a:r>
            <a:r>
              <a:rPr lang="zh-CN" altLang="en-US" sz="1600">
                <a:solidFill>
                  <a:schemeClr val="bg1"/>
                </a:solidFill>
                <a:latin typeface="黑体" panose="02010609060101010101" charset="-122"/>
                <a:ea typeface="黑体" panose="02010609060101010101" charset="-122"/>
                <a:cs typeface="黑体" panose="02010609060101010101" charset="-122"/>
                <a:sym typeface="+mn-ea"/>
              </a:rPr>
              <a:t>上传</a:t>
            </a:r>
            <a:endParaRPr lang="zh-CN" altLang="en-US" sz="1600" b="1">
              <a:solidFill>
                <a:schemeClr val="bg1"/>
              </a:solidFill>
              <a:latin typeface="黑体" panose="02010609060101010101" charset="-122"/>
              <a:ea typeface="黑体" panose="02010609060101010101" charset="-122"/>
              <a:cs typeface="黑体" panose="02010609060101010101" charset="-122"/>
              <a:sym typeface="+mn-ea"/>
            </a:endParaRPr>
          </a:p>
        </p:txBody>
      </p:sp>
      <p:pic>
        <p:nvPicPr>
          <p:cNvPr id="5" name="图片 4" descr="5a1d6f064566a"/>
          <p:cNvPicPr>
            <a:picLocks noChangeAspect="1"/>
          </p:cNvPicPr>
          <p:nvPr/>
        </p:nvPicPr>
        <p:blipFill>
          <a:blip r:embed="rId1"/>
          <a:stretch>
            <a:fillRect/>
          </a:stretch>
        </p:blipFill>
        <p:spPr>
          <a:xfrm>
            <a:off x="7740650" y="3125470"/>
            <a:ext cx="2952750" cy="2748280"/>
          </a:xfrm>
          <a:prstGeom prst="rect">
            <a:avLst/>
          </a:prstGeom>
        </p:spPr>
      </p:pic>
      <p:sp>
        <p:nvSpPr>
          <p:cNvPr id="2" name="文本框 1"/>
          <p:cNvSpPr txBox="1"/>
          <p:nvPr/>
        </p:nvSpPr>
        <p:spPr>
          <a:xfrm>
            <a:off x="737235" y="5581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3</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3" name="图片 -2147482610"/>
          <p:cNvPicPr>
            <a:picLocks noChangeAspect="1"/>
          </p:cNvPicPr>
          <p:nvPr/>
        </p:nvPicPr>
        <p:blipFill>
          <a:blip r:embed="rId1"/>
          <a:stretch>
            <a:fillRect/>
          </a:stretch>
        </p:blipFill>
        <p:spPr>
          <a:xfrm>
            <a:off x="6036310" y="1535430"/>
            <a:ext cx="4980940" cy="4679950"/>
          </a:xfrm>
          <a:prstGeom prst="rect">
            <a:avLst/>
          </a:prstGeom>
          <a:noFill/>
          <a:ln w="9525">
            <a:noFill/>
          </a:ln>
        </p:spPr>
      </p:pic>
      <p:sp>
        <p:nvSpPr>
          <p:cNvPr id="100" name="文本框 99"/>
          <p:cNvSpPr txBox="1"/>
          <p:nvPr/>
        </p:nvSpPr>
        <p:spPr>
          <a:xfrm>
            <a:off x="594360" y="1367155"/>
            <a:ext cx="5215890" cy="5015865"/>
          </a:xfrm>
          <a:prstGeom prst="rect">
            <a:avLst/>
          </a:prstGeom>
          <a:noFill/>
          <a:ln w="9525">
            <a:noFill/>
          </a:ln>
        </p:spPr>
        <p:txBody>
          <a:bodyPr wrap="square">
            <a:spAutoFit/>
          </a:bodyPr>
          <a:p>
            <a:pPr marL="266700" indent="-266700"/>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实时监控</a:t>
            </a:r>
            <a:r>
              <a:rPr lang="en-US" sz="1600" b="0">
                <a:solidFill>
                  <a:schemeClr val="bg1"/>
                </a:solidFill>
                <a:latin typeface="黑体" panose="02010609060101010101" charset="-122"/>
                <a:ea typeface="黑体" panose="02010609060101010101" charset="-122"/>
                <a:cs typeface="黑体" panose="02010609060101010101" charset="-122"/>
              </a:rPr>
              <a:t>24</a:t>
            </a:r>
            <a:r>
              <a:rPr lang="zh-CN" sz="1600" b="0">
                <a:solidFill>
                  <a:schemeClr val="bg1"/>
                </a:solidFill>
                <a:latin typeface="黑体" panose="02010609060101010101" charset="-122"/>
                <a:ea typeface="黑体" panose="02010609060101010101" charset="-122"/>
                <a:cs typeface="黑体" panose="02010609060101010101" charset="-122"/>
              </a:rPr>
              <a:t>小时监视各探测点的剩余电流、温度、电压、电流、谐波、功率、电能及其他设备状态等信息；</a:t>
            </a:r>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历史记录所有告警信息及远程控制均被记录入日志，并可供用户方便查询；</a:t>
            </a:r>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数据分析针对采集的数据进行各种模型分析和报告，为客户消除安全隐患；提供能耗分析功能；</a:t>
            </a:r>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报警提醒当平台收到报警或故障信息时，平台将以短信、电话或</a:t>
            </a:r>
            <a:r>
              <a:rPr lang="en-US" sz="1600" b="0">
                <a:solidFill>
                  <a:schemeClr val="bg1"/>
                </a:solidFill>
                <a:latin typeface="黑体" panose="02010609060101010101" charset="-122"/>
                <a:ea typeface="黑体" panose="02010609060101010101" charset="-122"/>
                <a:cs typeface="黑体" panose="02010609060101010101" charset="-122"/>
              </a:rPr>
              <a:t>APP</a:t>
            </a:r>
            <a:r>
              <a:rPr lang="zh-CN" sz="1600" b="0">
                <a:solidFill>
                  <a:schemeClr val="bg1"/>
                </a:solidFill>
                <a:latin typeface="黑体" panose="02010609060101010101" charset="-122"/>
                <a:ea typeface="黑体" panose="02010609060101010101" charset="-122"/>
                <a:cs typeface="黑体" panose="02010609060101010101" charset="-122"/>
              </a:rPr>
              <a:t>推送等方式通知管理人员，提醒关注故障状况，并采取相应的措施消除隐患；</a:t>
            </a:r>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权限管理给不同的操作人员分配不同的权限，从而提高系统整体安全性；</a:t>
            </a:r>
            <a:r>
              <a:rPr lang="en-US" sz="1600" b="0">
                <a:solidFill>
                  <a:schemeClr val="bg1"/>
                </a:solidFill>
                <a:latin typeface="黑体" panose="02010609060101010101" charset="-122"/>
                <a:ea typeface="黑体" panose="02010609060101010101" charset="-122"/>
                <a:cs typeface="黑体" panose="02010609060101010101" charset="-122"/>
              </a:rPr>
              <a:t>l </a:t>
            </a:r>
            <a:r>
              <a:rPr lang="zh-CN" sz="1600" b="0">
                <a:solidFill>
                  <a:schemeClr val="bg1"/>
                </a:solidFill>
                <a:latin typeface="黑体" panose="02010609060101010101" charset="-122"/>
                <a:ea typeface="黑体" panose="02010609060101010101" charset="-122"/>
                <a:cs typeface="黑体" panose="02010609060101010101" charset="-122"/>
              </a:rPr>
              <a:t>远程控制具备权限的管理人员可以远程设定探测器的各种参数值，或者对监控设备进行分闸、复位、消音、自检和远程设置参数等操作，方便管理，同时提高工作效率。</a:t>
            </a:r>
            <a:endParaRPr lang="zh-CN" altLang="en-US" sz="1600" b="0">
              <a:solidFill>
                <a:schemeClr val="bg1"/>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flipH="1">
            <a:off x="10598785" y="2428875"/>
            <a:ext cx="1616075"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017250" y="3521710"/>
            <a:ext cx="812800" cy="829945"/>
          </a:xfrm>
          <a:prstGeom prst="rect">
            <a:avLst/>
          </a:prstGeom>
          <a:noFill/>
        </p:spPr>
        <p:txBody>
          <a:bodyPr wrap="square" rtlCol="0">
            <a:spAutoFit/>
          </a:bodyPr>
          <a:p>
            <a:r>
              <a:rPr lang="zh-CN" altLang="en-US" sz="2400">
                <a:latin typeface="黑体" panose="02010609060101010101" charset="-122"/>
                <a:ea typeface="黑体" panose="02010609060101010101" charset="-122"/>
              </a:rPr>
              <a:t>产品结构</a:t>
            </a:r>
            <a:endParaRPr lang="zh-CN" altLang="en-US" sz="2400">
              <a:latin typeface="黑体" panose="02010609060101010101" charset="-122"/>
              <a:ea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040630" y="864870"/>
            <a:ext cx="5375275" cy="5337175"/>
          </a:xfrm>
          <a:prstGeom prst="rect">
            <a:avLst/>
          </a:prstGeom>
        </p:spPr>
      </p:pic>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6" name="矩形 5"/>
          <p:cNvSpPr/>
          <p:nvPr/>
        </p:nvSpPr>
        <p:spPr>
          <a:xfrm flipH="1">
            <a:off x="10119995" y="2213293"/>
            <a:ext cx="185674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565765" y="3060065"/>
            <a:ext cx="1142365" cy="1198880"/>
          </a:xfrm>
          <a:prstGeom prst="rect">
            <a:avLst/>
          </a:prstGeom>
          <a:noFill/>
        </p:spPr>
        <p:txBody>
          <a:bodyPr wrap="square" rtlCol="0">
            <a:spAutoFit/>
          </a:bodyPr>
          <a:p>
            <a:r>
              <a:rPr lang="zh-CN" altLang="en-US" sz="2400">
                <a:latin typeface="黑体" panose="02010609060101010101" charset="-122"/>
                <a:ea typeface="黑体" panose="02010609060101010101" charset="-122"/>
              </a:rPr>
              <a:t>电气火灾探测器选型</a:t>
            </a:r>
            <a:endParaRPr lang="zh-CN" altLang="en-US" sz="2400">
              <a:latin typeface="黑体" panose="02010609060101010101" charset="-122"/>
              <a:ea typeface="黑体" panose="02010609060101010101" charset="-122"/>
            </a:endParaRPr>
          </a:p>
        </p:txBody>
      </p:sp>
      <p:sp>
        <p:nvSpPr>
          <p:cNvPr id="5" name="文本框 4"/>
          <p:cNvSpPr txBox="1"/>
          <p:nvPr/>
        </p:nvSpPr>
        <p:spPr>
          <a:xfrm>
            <a:off x="788035" y="2275840"/>
            <a:ext cx="3691890" cy="2584450"/>
          </a:xfrm>
          <a:prstGeom prst="rect">
            <a:avLst/>
          </a:prstGeom>
          <a:noFill/>
          <a:ln w="9525">
            <a:noFill/>
          </a:ln>
        </p:spPr>
        <p:txBody>
          <a:bodyPr wrap="square">
            <a:spAutoFit/>
          </a:bodyPr>
          <a:p>
            <a:pPr marL="0" indent="266700">
              <a:lnSpc>
                <a:spcPct val="150000"/>
              </a:lnSpc>
            </a:pPr>
            <a:r>
              <a:rPr lang="en-US" b="0">
                <a:solidFill>
                  <a:schemeClr val="bg1"/>
                </a:solidFill>
                <a:latin typeface="黑体" panose="02010609060101010101" charset="-122"/>
                <a:ea typeface="黑体" panose="02010609060101010101" charset="-122"/>
                <a:cs typeface="黑体" panose="02010609060101010101" charset="-122"/>
              </a:rPr>
              <a:t>ARCM300T-Z-2G/4G/NB</a:t>
            </a:r>
            <a:r>
              <a:rPr lang="zh-CN" b="0">
                <a:solidFill>
                  <a:schemeClr val="bg1"/>
                </a:solidFill>
                <a:latin typeface="黑体" panose="02010609060101010101" charset="-122"/>
                <a:ea typeface="黑体" panose="02010609060101010101" charset="-122"/>
                <a:cs typeface="黑体" panose="02010609060101010101" charset="-122"/>
              </a:rPr>
              <a:t>可选配2G上传、4G上传、NB-IOT网络上传：单表流量说明：上传间隔一分钟，</a:t>
            </a:r>
            <a:r>
              <a:rPr lang="en-US" b="0">
                <a:solidFill>
                  <a:schemeClr val="bg1"/>
                </a:solidFill>
                <a:latin typeface="黑体" panose="02010609060101010101" charset="-122"/>
                <a:ea typeface="黑体" panose="02010609060101010101" charset="-122"/>
                <a:cs typeface="黑体" panose="02010609060101010101" charset="-122"/>
              </a:rPr>
              <a:t> </a:t>
            </a:r>
            <a:r>
              <a:rPr lang="zh-CN" b="0">
                <a:solidFill>
                  <a:schemeClr val="bg1"/>
                </a:solidFill>
                <a:latin typeface="黑体" panose="02010609060101010101" charset="-122"/>
                <a:ea typeface="黑体" panose="02010609060101010101" charset="-122"/>
                <a:cs typeface="黑体" panose="02010609060101010101" charset="-122"/>
              </a:rPr>
              <a:t>小于30M/月；上传间隔二分钟，小于15M/月；上传间隔五分钟，小于10M/月</a:t>
            </a:r>
            <a:endParaRPr lang="zh-CN" altLang="en-US" b="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6316345" y="1376363"/>
            <a:ext cx="4812665" cy="829945"/>
          </a:xfrm>
          <a:prstGeom prst="rect">
            <a:avLst/>
          </a:prstGeom>
          <a:noFill/>
        </p:spPr>
        <p:txBody>
          <a:bodyPr wrap="square" lIns="91440" tIns="45720" rIns="91440" bIns="45720" rtlCol="0">
            <a:spAutoFit/>
          </a:bodyPr>
          <a:lstStyle/>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2.</a:t>
            </a:r>
            <a:r>
              <a:rPr lang="zh-CN" altLang="en-US" sz="2400" dirty="0">
                <a:solidFill>
                  <a:schemeClr val="bg1"/>
                </a:solidFill>
                <a:effectLst/>
                <a:latin typeface="黑体" panose="02010609060101010101" charset="-122"/>
                <a:ea typeface="黑体" panose="02010609060101010101" charset="-122"/>
                <a:sym typeface="+mn-lt"/>
              </a:rPr>
              <a:t>预付费解决方案（</a:t>
            </a:r>
            <a:r>
              <a:rPr lang="zh-CN" altLang="en-US" sz="2400" dirty="0">
                <a:solidFill>
                  <a:schemeClr val="bg1"/>
                </a:solidFill>
                <a:effectLst/>
                <a:latin typeface="黑体" panose="02010609060101010101" charset="-122"/>
                <a:ea typeface="黑体" panose="02010609060101010101" charset="-122"/>
                <a:sym typeface="+mn-ea"/>
              </a:rPr>
              <a:t>水电一体预付费、微信支付宝，恶性负载识别</a:t>
            </a:r>
            <a:r>
              <a:rPr lang="zh-CN" altLang="en-US" sz="2400" dirty="0">
                <a:solidFill>
                  <a:schemeClr val="bg1"/>
                </a:solidFill>
                <a:effectLst/>
                <a:latin typeface="黑体" panose="02010609060101010101" charset="-122"/>
                <a:ea typeface="黑体" panose="02010609060101010101" charset="-122"/>
                <a:sym typeface="+mn-lt"/>
              </a:rPr>
              <a:t>）</a:t>
            </a:r>
            <a:endParaRPr lang="zh-CN" altLang="en-US" sz="2400" dirty="0">
              <a:solidFill>
                <a:schemeClr val="bg1"/>
              </a:solidFill>
              <a:effectLst/>
              <a:latin typeface="黑体" panose="02010609060101010101" charset="-122"/>
              <a:ea typeface="黑体" panose="02010609060101010101" charset="-122"/>
              <a:sym typeface="+mn-lt"/>
            </a:endParaRPr>
          </a:p>
        </p:txBody>
      </p:sp>
      <p:sp>
        <p:nvSpPr>
          <p:cNvPr id="3" name="矩形 2"/>
          <p:cNvSpPr/>
          <p:nvPr/>
        </p:nvSpPr>
        <p:spPr>
          <a:xfrm>
            <a:off x="866140" y="1149350"/>
            <a:ext cx="906780" cy="4558665"/>
          </a:xfrm>
          <a:prstGeom prst="rect">
            <a:avLst/>
          </a:prstGeom>
          <a:solidFill>
            <a:srgbClr val="477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57630" y="2059940"/>
            <a:ext cx="3953510" cy="2738120"/>
          </a:xfrm>
          <a:prstGeom prst="rect">
            <a:avLst/>
          </a:prstGeom>
        </p:spPr>
      </p:pic>
      <p:sp>
        <p:nvSpPr>
          <p:cNvPr id="8" name="矩形 7"/>
          <p:cNvSpPr/>
          <p:nvPr/>
        </p:nvSpPr>
        <p:spPr>
          <a:xfrm>
            <a:off x="6093778" y="395605"/>
            <a:ext cx="5107305" cy="753745"/>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6097270" y="1282065"/>
            <a:ext cx="5107305" cy="949325"/>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1" name="矩形 10"/>
          <p:cNvSpPr/>
          <p:nvPr/>
        </p:nvSpPr>
        <p:spPr>
          <a:xfrm>
            <a:off x="6097270" y="2402205"/>
            <a:ext cx="5107305" cy="702945"/>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3" name="文本框 12"/>
          <p:cNvSpPr txBox="1"/>
          <p:nvPr/>
        </p:nvSpPr>
        <p:spPr>
          <a:xfrm>
            <a:off x="1772920" y="3014345"/>
            <a:ext cx="3122930" cy="829945"/>
          </a:xfrm>
          <a:prstGeom prst="rect">
            <a:avLst/>
          </a:prstGeom>
          <a:noFill/>
        </p:spPr>
        <p:txBody>
          <a:bodyPr wrap="square" rtlCol="0">
            <a:spAutoFit/>
          </a:bodyPr>
          <a:p>
            <a:pPr algn="dist"/>
            <a:r>
              <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rPr>
              <a:t>CONTENT</a:t>
            </a:r>
            <a:endPar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endParaRPr>
          </a:p>
        </p:txBody>
      </p:sp>
      <p:sp>
        <p:nvSpPr>
          <p:cNvPr id="14" name="文本框 13"/>
          <p:cNvSpPr txBox="1"/>
          <p:nvPr/>
        </p:nvSpPr>
        <p:spPr>
          <a:xfrm>
            <a:off x="6450965" y="542290"/>
            <a:ext cx="4392930" cy="460375"/>
          </a:xfrm>
          <a:prstGeom prst="rect">
            <a:avLst/>
          </a:prstGeom>
          <a:noFill/>
        </p:spPr>
        <p:txBody>
          <a:bodyPr wrap="square" rtlCol="0">
            <a:spAutoFit/>
          </a:bodyPr>
          <a:p>
            <a:pPr algn="ctr"/>
            <a:r>
              <a:rPr lang="en-US" altLang="zh-CN" sz="2400" dirty="0">
                <a:solidFill>
                  <a:schemeClr val="bg1"/>
                </a:solidFill>
                <a:effectLst/>
                <a:latin typeface="黑体" panose="02010609060101010101" charset="-122"/>
                <a:ea typeface="黑体" panose="02010609060101010101" charset="-122"/>
              </a:rPr>
              <a:t>1.</a:t>
            </a:r>
            <a:r>
              <a:rPr lang="zh-CN" altLang="en-US" sz="2400" dirty="0">
                <a:solidFill>
                  <a:schemeClr val="bg1"/>
                </a:solidFill>
                <a:effectLst/>
                <a:latin typeface="黑体" panose="02010609060101010101" charset="-122"/>
                <a:ea typeface="黑体" panose="02010609060101010101" charset="-122"/>
              </a:rPr>
              <a:t>公司介绍，网关配型</a:t>
            </a:r>
            <a:endParaRPr lang="zh-CN" altLang="en-US" sz="2800" dirty="0">
              <a:solidFill>
                <a:schemeClr val="bg1"/>
              </a:solidFill>
              <a:effectLst/>
              <a:latin typeface="黑体" panose="02010609060101010101" charset="-122"/>
              <a:ea typeface="黑体" panose="02010609060101010101" charset="-122"/>
            </a:endParaRPr>
          </a:p>
        </p:txBody>
      </p:sp>
      <p:sp>
        <p:nvSpPr>
          <p:cNvPr id="22" name="文本框 21"/>
          <p:cNvSpPr txBox="1"/>
          <p:nvPr/>
        </p:nvSpPr>
        <p:spPr>
          <a:xfrm>
            <a:off x="6163310" y="2553970"/>
            <a:ext cx="5132070" cy="460375"/>
          </a:xfrm>
          <a:prstGeom prst="rect">
            <a:avLst/>
          </a:prstGeom>
          <a:noFill/>
        </p:spPr>
        <p:txBody>
          <a:bodyPr wrap="square" rtlCol="0">
            <a:spAutoFit/>
          </a:bodyPr>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3.</a:t>
            </a:r>
            <a:r>
              <a:rPr lang="zh-CN" altLang="en-US" sz="2400" dirty="0">
                <a:solidFill>
                  <a:schemeClr val="bg1"/>
                </a:solidFill>
                <a:effectLst/>
                <a:latin typeface="黑体" panose="02010609060101010101" charset="-122"/>
                <a:ea typeface="黑体" panose="02010609060101010101" charset="-122"/>
                <a:sym typeface="+mn-lt"/>
              </a:rPr>
              <a:t>智慧安全用电解决方案（智慧消防）</a:t>
            </a:r>
            <a:endParaRPr lang="zh-CN" altLang="en-US" sz="2400" dirty="0">
              <a:solidFill>
                <a:schemeClr val="bg1"/>
              </a:solidFill>
              <a:effectLst/>
              <a:latin typeface="黑体" panose="02010609060101010101" charset="-122"/>
              <a:ea typeface="黑体" panose="02010609060101010101" charset="-122"/>
            </a:endParaRPr>
          </a:p>
        </p:txBody>
      </p:sp>
      <p:sp>
        <p:nvSpPr>
          <p:cNvPr id="27" name="文本框 26"/>
          <p:cNvSpPr txBox="1"/>
          <p:nvPr/>
        </p:nvSpPr>
        <p:spPr>
          <a:xfrm>
            <a:off x="6783388" y="3383598"/>
            <a:ext cx="3727450" cy="460375"/>
          </a:xfrm>
          <a:prstGeom prst="rect">
            <a:avLst/>
          </a:prstGeom>
          <a:noFill/>
        </p:spPr>
        <p:txBody>
          <a:bodyPr wrap="square" rtlCol="0">
            <a:spAutoFit/>
          </a:bodyPr>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4.</a:t>
            </a:r>
            <a:r>
              <a:rPr lang="zh-CN" altLang="en-US" sz="2400" dirty="0">
                <a:solidFill>
                  <a:schemeClr val="bg1"/>
                </a:solidFill>
                <a:effectLst/>
                <a:latin typeface="黑体" panose="02010609060101010101" charset="-122"/>
                <a:ea typeface="黑体" panose="02010609060101010101" charset="-122"/>
                <a:sym typeface="+mn-lt"/>
              </a:rPr>
              <a:t>环保用电监管解决方案</a:t>
            </a:r>
            <a:endParaRPr lang="zh-CN" altLang="en-US" sz="2400" dirty="0">
              <a:solidFill>
                <a:schemeClr val="bg1"/>
              </a:solidFill>
              <a:effectLst/>
              <a:latin typeface="黑体" panose="02010609060101010101" charset="-122"/>
              <a:ea typeface="黑体" panose="02010609060101010101" charset="-122"/>
            </a:endParaRPr>
          </a:p>
        </p:txBody>
      </p:sp>
      <p:sp>
        <p:nvSpPr>
          <p:cNvPr id="29" name="矩形 28"/>
          <p:cNvSpPr/>
          <p:nvPr/>
        </p:nvSpPr>
        <p:spPr>
          <a:xfrm>
            <a:off x="6097905" y="3274695"/>
            <a:ext cx="5107305" cy="622935"/>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0" name="文本框 29"/>
          <p:cNvSpPr txBox="1"/>
          <p:nvPr/>
        </p:nvSpPr>
        <p:spPr>
          <a:xfrm>
            <a:off x="6782753" y="4193858"/>
            <a:ext cx="3727450" cy="460375"/>
          </a:xfrm>
          <a:prstGeom prst="rect">
            <a:avLst/>
          </a:prstGeom>
          <a:noFill/>
        </p:spPr>
        <p:txBody>
          <a:bodyPr wrap="square" rtlCol="0">
            <a:spAutoFit/>
          </a:bodyPr>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5.</a:t>
            </a:r>
            <a:r>
              <a:rPr lang="zh-CN" altLang="en-US" sz="2400" dirty="0">
                <a:solidFill>
                  <a:schemeClr val="bg1"/>
                </a:solidFill>
                <a:effectLst/>
                <a:latin typeface="黑体" panose="02010609060101010101" charset="-122"/>
                <a:ea typeface="黑体" panose="02010609060101010101" charset="-122"/>
                <a:sym typeface="+mn-lt"/>
              </a:rPr>
              <a:t>电瓶车充电桩解决方案</a:t>
            </a:r>
            <a:endParaRPr lang="zh-CN" altLang="en-US" sz="2400" dirty="0">
              <a:solidFill>
                <a:schemeClr val="bg1"/>
              </a:solidFill>
              <a:effectLst/>
              <a:latin typeface="黑体" panose="02010609060101010101" charset="-122"/>
              <a:ea typeface="黑体" panose="02010609060101010101" charset="-122"/>
            </a:endParaRPr>
          </a:p>
        </p:txBody>
      </p:sp>
      <p:sp>
        <p:nvSpPr>
          <p:cNvPr id="33" name="矩形 32"/>
          <p:cNvSpPr/>
          <p:nvPr/>
        </p:nvSpPr>
        <p:spPr>
          <a:xfrm>
            <a:off x="6093460" y="4122420"/>
            <a:ext cx="5107305" cy="541020"/>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 name="文本框 1"/>
          <p:cNvSpPr txBox="1"/>
          <p:nvPr/>
        </p:nvSpPr>
        <p:spPr>
          <a:xfrm>
            <a:off x="6782118" y="4952048"/>
            <a:ext cx="3727450" cy="829945"/>
          </a:xfrm>
          <a:prstGeom prst="rect">
            <a:avLst/>
          </a:prstGeom>
          <a:noFill/>
        </p:spPr>
        <p:txBody>
          <a:bodyPr wrap="square" rtlCol="0">
            <a:spAutoFit/>
          </a:bodyPr>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6.</a:t>
            </a:r>
            <a:r>
              <a:rPr lang="zh-CN" altLang="en-US" sz="2400" dirty="0">
                <a:solidFill>
                  <a:schemeClr val="bg1"/>
                </a:solidFill>
                <a:effectLst/>
                <a:latin typeface="黑体" panose="02010609060101010101" charset="-122"/>
                <a:ea typeface="黑体" panose="02010609060101010101" charset="-122"/>
                <a:sym typeface="+mn-lt"/>
              </a:rPr>
              <a:t>油烟监测解决方案</a:t>
            </a:r>
            <a:endParaRPr lang="zh-CN" altLang="en-US" sz="2400" dirty="0">
              <a:solidFill>
                <a:schemeClr val="accent2">
                  <a:lumMod val="75000"/>
                </a:schemeClr>
              </a:solidFill>
              <a:latin typeface="+mn-lt"/>
              <a:ea typeface="+mn-ea"/>
              <a:cs typeface="+mn-ea"/>
              <a:sym typeface="+mn-lt"/>
            </a:endParaRPr>
          </a:p>
          <a:p>
            <a:pPr algn="ctr">
              <a:buClrTx/>
              <a:buSzTx/>
              <a:buFontTx/>
            </a:pPr>
            <a:endParaRPr lang="zh-CN" altLang="en-US" sz="2400" dirty="0">
              <a:solidFill>
                <a:schemeClr val="bg1"/>
              </a:solidFill>
              <a:effectLst/>
              <a:latin typeface="黑体" panose="02010609060101010101" charset="-122"/>
              <a:ea typeface="黑体" panose="02010609060101010101" charset="-122"/>
            </a:endParaRPr>
          </a:p>
        </p:txBody>
      </p:sp>
      <p:sp>
        <p:nvSpPr>
          <p:cNvPr id="4" name="矩形 3"/>
          <p:cNvSpPr/>
          <p:nvPr/>
        </p:nvSpPr>
        <p:spPr>
          <a:xfrm>
            <a:off x="6092825" y="4798060"/>
            <a:ext cx="5107305" cy="670560"/>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文本框 4"/>
          <p:cNvSpPr txBox="1"/>
          <p:nvPr/>
        </p:nvSpPr>
        <p:spPr>
          <a:xfrm>
            <a:off x="6765608" y="5796598"/>
            <a:ext cx="3727450" cy="829945"/>
          </a:xfrm>
          <a:prstGeom prst="rect">
            <a:avLst/>
          </a:prstGeom>
          <a:noFill/>
        </p:spPr>
        <p:txBody>
          <a:bodyPr wrap="square" rtlCol="0">
            <a:spAutoFit/>
          </a:bodyPr>
          <a:p>
            <a:pPr algn="ctr">
              <a:buClrTx/>
              <a:buSzTx/>
              <a:buFontTx/>
            </a:pPr>
            <a:r>
              <a:rPr lang="en-US" altLang="zh-CN" sz="2400" dirty="0">
                <a:solidFill>
                  <a:schemeClr val="bg1"/>
                </a:solidFill>
                <a:effectLst/>
                <a:latin typeface="黑体" panose="02010609060101010101" charset="-122"/>
                <a:ea typeface="黑体" panose="02010609060101010101" charset="-122"/>
                <a:sym typeface="+mn-lt"/>
              </a:rPr>
              <a:t>7.</a:t>
            </a:r>
            <a:r>
              <a:rPr lang="zh-CN" altLang="en-US" sz="2400" dirty="0">
                <a:solidFill>
                  <a:schemeClr val="bg1"/>
                </a:solidFill>
                <a:effectLst/>
                <a:latin typeface="黑体" panose="02010609060101010101" charset="-122"/>
                <a:ea typeface="黑体" panose="02010609060101010101" charset="-122"/>
                <a:sym typeface="+mn-lt"/>
              </a:rPr>
              <a:t>工业能耗解决方案</a:t>
            </a:r>
            <a:endParaRPr lang="zh-CN" altLang="en-US" sz="2400" dirty="0">
              <a:solidFill>
                <a:schemeClr val="accent2">
                  <a:lumMod val="75000"/>
                </a:schemeClr>
              </a:solidFill>
              <a:latin typeface="+mn-lt"/>
              <a:ea typeface="+mn-ea"/>
              <a:cs typeface="+mn-ea"/>
              <a:sym typeface="+mn-lt"/>
            </a:endParaRPr>
          </a:p>
          <a:p>
            <a:pPr algn="ctr">
              <a:buClrTx/>
              <a:buSzTx/>
              <a:buFontTx/>
            </a:pPr>
            <a:endParaRPr lang="zh-CN" altLang="en-US" sz="2400" dirty="0">
              <a:solidFill>
                <a:schemeClr val="bg1"/>
              </a:solidFill>
              <a:effectLst/>
              <a:latin typeface="黑体" panose="02010609060101010101" charset="-122"/>
              <a:ea typeface="黑体" panose="02010609060101010101" charset="-122"/>
            </a:endParaRPr>
          </a:p>
        </p:txBody>
      </p:sp>
      <p:sp>
        <p:nvSpPr>
          <p:cNvPr id="6" name="矩形 5"/>
          <p:cNvSpPr/>
          <p:nvPr/>
        </p:nvSpPr>
        <p:spPr>
          <a:xfrm>
            <a:off x="6076315" y="5642610"/>
            <a:ext cx="5107305" cy="670560"/>
          </a:xfrm>
          <a:prstGeom prst="rect">
            <a:avLst/>
          </a:prstGeom>
          <a:noFill/>
          <a:ln w="28575">
            <a:solidFill>
              <a:srgbClr val="477CE7"/>
            </a:solidFill>
          </a:ln>
          <a:extLst>
            <a:ext uri="{909E8E84-426E-40DD-AFC4-6F175D3DCCD1}">
              <a14:hiddenFill xmlns:a14="http://schemas.microsoft.com/office/drawing/2010/main">
                <a:solidFill>
                  <a:srgbClr val="F2722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Tree>
  </p:cSld>
  <p:clrMapOvr>
    <a:masterClrMapping/>
  </p:clrMapOvr>
  <p:transition spd="slow" advClick="0">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6" name="矩形 5"/>
          <p:cNvSpPr/>
          <p:nvPr/>
        </p:nvSpPr>
        <p:spPr>
          <a:xfrm flipH="1">
            <a:off x="10119995" y="2213293"/>
            <a:ext cx="185674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565765" y="2988310"/>
            <a:ext cx="1142365" cy="1568450"/>
          </a:xfrm>
          <a:prstGeom prst="rect">
            <a:avLst/>
          </a:prstGeom>
          <a:noFill/>
        </p:spPr>
        <p:txBody>
          <a:bodyPr wrap="square" rtlCol="0">
            <a:spAutoFit/>
          </a:bodyPr>
          <a:p>
            <a:r>
              <a:rPr lang="en-US" altLang="zh-CN" sz="24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NB</a:t>
            </a:r>
            <a:r>
              <a:rPr lang="zh-CN" altLang="en-US" sz="24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烟感或可燃气体选型</a:t>
            </a:r>
            <a:endParaRPr lang="zh-CN" altLang="en-US" sz="2400">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tretch>
            <a:fillRect/>
          </a:stretch>
        </p:blipFill>
        <p:spPr>
          <a:xfrm>
            <a:off x="6123940" y="1663065"/>
            <a:ext cx="3653155" cy="3810000"/>
          </a:xfrm>
          <a:prstGeom prst="rect">
            <a:avLst/>
          </a:prstGeom>
        </p:spPr>
      </p:pic>
      <p:sp>
        <p:nvSpPr>
          <p:cNvPr id="9" name="文本框 8"/>
          <p:cNvSpPr txBox="1"/>
          <p:nvPr/>
        </p:nvSpPr>
        <p:spPr>
          <a:xfrm>
            <a:off x="875665" y="1860550"/>
            <a:ext cx="4539615" cy="3415030"/>
          </a:xfrm>
          <a:prstGeom prst="rect">
            <a:avLst/>
          </a:prstGeom>
          <a:noFill/>
          <a:ln w="9525">
            <a:noFill/>
          </a:ln>
        </p:spPr>
        <p:txBody>
          <a:bodyPr wrap="square">
            <a:spAutoFit/>
          </a:bodyPr>
          <a:p>
            <a:pPr indent="355600">
              <a:lnSpc>
                <a:spcPct val="150000"/>
              </a:lnSpc>
            </a:pP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安全用电平台可接入采用</a:t>
            </a:r>
            <a:r>
              <a:rPr lang="en-US" altLang="zh-CN" sz="1600" b="1">
                <a:solidFill>
                  <a:schemeClr val="tx1"/>
                </a:solidFill>
                <a:latin typeface="黑体" panose="02010609060101010101" charset="-122"/>
                <a:ea typeface="黑体" panose="02010609060101010101" charset="-122"/>
                <a:cs typeface="黑体" panose="02010609060101010101" charset="-122"/>
                <a:sym typeface="+mn-ea"/>
              </a:rPr>
              <a:t>NB-IOT</a:t>
            </a: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技术的烟感和可燃气体探测器，插入</a:t>
            </a:r>
            <a:r>
              <a:rPr lang="en-US" altLang="zh-CN" sz="1600" b="1">
                <a:solidFill>
                  <a:schemeClr val="tx1"/>
                </a:solidFill>
                <a:latin typeface="黑体" panose="02010609060101010101" charset="-122"/>
                <a:ea typeface="黑体" panose="02010609060101010101" charset="-122"/>
                <a:cs typeface="黑体" panose="02010609060101010101" charset="-122"/>
                <a:sym typeface="+mn-ea"/>
              </a:rPr>
              <a:t>NB</a:t>
            </a: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物联卡，黏贴或固定在需要探测的场所即可使用。</a:t>
            </a:r>
            <a:endParaRPr lang="zh-CN" altLang="en-US" sz="1600" b="1">
              <a:solidFill>
                <a:schemeClr val="tx1"/>
              </a:solidFill>
              <a:latin typeface="黑体" panose="02010609060101010101" charset="-122"/>
              <a:ea typeface="黑体" panose="02010609060101010101" charset="-122"/>
              <a:cs typeface="黑体" panose="02010609060101010101" charset="-122"/>
              <a:sym typeface="+mn-ea"/>
            </a:endParaRPr>
          </a:p>
          <a:p>
            <a:pPr indent="355600">
              <a:lnSpc>
                <a:spcPct val="150000"/>
              </a:lnSpc>
            </a:pP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一般每天一次平安报，遇险情实时主动上报，电池寿命预计</a:t>
            </a:r>
            <a:r>
              <a:rPr lang="en-US" altLang="zh-CN" sz="1600" b="1">
                <a:solidFill>
                  <a:schemeClr val="tx1"/>
                </a:solidFill>
                <a:latin typeface="黑体" panose="02010609060101010101" charset="-122"/>
                <a:ea typeface="黑体" panose="02010609060101010101" charset="-122"/>
                <a:cs typeface="黑体" panose="02010609060101010101" charset="-122"/>
                <a:sym typeface="+mn-ea"/>
              </a:rPr>
              <a:t>5-10</a:t>
            </a: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年。</a:t>
            </a:r>
            <a:endParaRPr lang="zh-CN" altLang="en-US" sz="1600" b="1">
              <a:solidFill>
                <a:schemeClr val="tx1"/>
              </a:solidFill>
              <a:latin typeface="黑体" panose="02010609060101010101" charset="-122"/>
              <a:ea typeface="黑体" panose="02010609060101010101" charset="-122"/>
              <a:cs typeface="黑体" panose="02010609060101010101" charset="-122"/>
              <a:sym typeface="+mn-ea"/>
            </a:endParaRPr>
          </a:p>
          <a:p>
            <a:pPr indent="355600">
              <a:lnSpc>
                <a:spcPct val="150000"/>
              </a:lnSpc>
            </a:pP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电信和移动资费报价</a:t>
            </a:r>
            <a:r>
              <a:rPr lang="en-US" altLang="zh-CN" sz="1600" b="1">
                <a:solidFill>
                  <a:schemeClr val="tx1"/>
                </a:solidFill>
                <a:latin typeface="黑体" panose="02010609060101010101" charset="-122"/>
                <a:ea typeface="黑体" panose="02010609060101010101" charset="-122"/>
                <a:cs typeface="黑体" panose="02010609060101010101" charset="-122"/>
                <a:sym typeface="+mn-ea"/>
              </a:rPr>
              <a:t>20</a:t>
            </a: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元</a:t>
            </a:r>
            <a:r>
              <a:rPr lang="en-US" altLang="zh-CN" sz="1600" b="1">
                <a:solidFill>
                  <a:schemeClr val="tx1"/>
                </a:solidFill>
                <a:latin typeface="黑体" panose="02010609060101010101" charset="-122"/>
                <a:ea typeface="黑体" panose="02010609060101010101" charset="-122"/>
                <a:cs typeface="黑体" panose="02010609060101010101" charset="-122"/>
                <a:sym typeface="+mn-ea"/>
              </a:rPr>
              <a:t>/2</a:t>
            </a: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万次，量大可以打折。</a:t>
            </a:r>
            <a:endParaRPr lang="zh-CN" altLang="en-US" sz="1600" b="1">
              <a:solidFill>
                <a:schemeClr val="tx1"/>
              </a:solidFill>
              <a:latin typeface="黑体" panose="02010609060101010101" charset="-122"/>
              <a:ea typeface="黑体" panose="02010609060101010101" charset="-122"/>
              <a:cs typeface="黑体" panose="02010609060101010101" charset="-122"/>
              <a:sym typeface="+mn-ea"/>
            </a:endParaRPr>
          </a:p>
          <a:p>
            <a:pPr indent="355600">
              <a:lnSpc>
                <a:spcPct val="150000"/>
              </a:lnSpc>
            </a:pPr>
            <a:r>
              <a:rPr lang="zh-CN" altLang="en-US" sz="1600" b="1">
                <a:solidFill>
                  <a:schemeClr val="tx1"/>
                </a:solidFill>
                <a:latin typeface="黑体" panose="02010609060101010101" charset="-122"/>
                <a:ea typeface="黑体" panose="02010609060101010101" charset="-122"/>
                <a:cs typeface="黑体" panose="02010609060101010101" charset="-122"/>
                <a:sym typeface="+mn-ea"/>
              </a:rPr>
              <a:t>目前接入过的品牌包括众山和鑫豪斯（电信），嘉德和海康（移动）。</a:t>
            </a:r>
            <a:endParaRPr lang="zh-CN" altLang="en-US" sz="1600" b="1">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2" name="文本框 1"/>
          <p:cNvSpPr txBox="1"/>
          <p:nvPr/>
        </p:nvSpPr>
        <p:spPr>
          <a:xfrm>
            <a:off x="723265" y="1891030"/>
            <a:ext cx="4539615" cy="3586480"/>
          </a:xfrm>
          <a:prstGeom prst="rect">
            <a:avLst/>
          </a:prstGeom>
          <a:noFill/>
          <a:ln w="9525">
            <a:noFill/>
          </a:ln>
        </p:spPr>
        <p:txBody>
          <a:bodyPr wrap="square">
            <a:spAutoFit/>
          </a:bodyPr>
          <a:p>
            <a:pPr indent="355600">
              <a:lnSpc>
                <a:spcPct val="180000"/>
              </a:lnSpc>
            </a:pPr>
            <a:r>
              <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rPr>
              <a:t>安科瑞故障电弧产品型号代码为</a:t>
            </a:r>
            <a:r>
              <a:rPr lang="en-US" altLang="zh-CN" sz="1600" b="1">
                <a:solidFill>
                  <a:schemeClr val="tx1"/>
                </a:solidFill>
                <a:latin typeface="微软雅黑" panose="020B0503020204020204" charset="-122"/>
                <a:ea typeface="微软雅黑" panose="020B0503020204020204" charset="-122"/>
                <a:cs typeface="宋体" panose="02010600030101010101" pitchFamily="2" charset="-122"/>
                <a:sym typeface="+mn-ea"/>
              </a:rPr>
              <a:t>AAFD</a:t>
            </a:r>
            <a:r>
              <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rPr>
              <a:t>，共有两种电流等级，可监测回路故障电弧的发生，并及时预警，提醒用户处理，防止电弧导致的火灾的发生。</a:t>
            </a:r>
            <a:endPar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355600">
              <a:lnSpc>
                <a:spcPct val="180000"/>
              </a:lnSpc>
            </a:pPr>
            <a:r>
              <a:rPr lang="en-US" altLang="zh-CN" sz="1600" b="1">
                <a:solidFill>
                  <a:schemeClr val="tx1"/>
                </a:solidFill>
                <a:latin typeface="微软雅黑" panose="020B0503020204020204" charset="-122"/>
                <a:ea typeface="微软雅黑" panose="020B0503020204020204" charset="-122"/>
                <a:cs typeface="宋体" panose="02010600030101010101" pitchFamily="2" charset="-122"/>
                <a:sym typeface="+mn-ea"/>
              </a:rPr>
              <a:t>AAFD</a:t>
            </a:r>
            <a:r>
              <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rPr>
              <a:t>可配合</a:t>
            </a:r>
            <a:r>
              <a:rPr lang="en-US" altLang="zh-CN" sz="1600" b="1">
                <a:solidFill>
                  <a:schemeClr val="tx1"/>
                </a:solidFill>
                <a:latin typeface="微软雅黑" panose="020B0503020204020204" charset="-122"/>
                <a:ea typeface="微软雅黑" panose="020B0503020204020204" charset="-122"/>
                <a:cs typeface="宋体" panose="02010600030101010101" pitchFamily="2" charset="-122"/>
                <a:sym typeface="+mn-ea"/>
              </a:rPr>
              <a:t>AF-GSM200</a:t>
            </a:r>
            <a:r>
              <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rPr>
              <a:t>使用并接入安全用电平台。该产品不可在同一台</a:t>
            </a:r>
            <a:r>
              <a:rPr lang="en-US" altLang="zh-CN" sz="1600" b="1">
                <a:latin typeface="微软雅黑" panose="020B0503020204020204" charset="-122"/>
                <a:ea typeface="微软雅黑" panose="020B0503020204020204" charset="-122"/>
                <a:cs typeface="宋体" panose="02010600030101010101" pitchFamily="2" charset="-122"/>
                <a:sym typeface="+mn-ea"/>
              </a:rPr>
              <a:t>AF-GSM200</a:t>
            </a:r>
            <a:r>
              <a:rPr lang="zh-CN" altLang="en-US" sz="1600" b="1">
                <a:latin typeface="微软雅黑" panose="020B0503020204020204" charset="-122"/>
                <a:ea typeface="微软雅黑" panose="020B0503020204020204" charset="-122"/>
                <a:cs typeface="宋体" panose="02010600030101010101" pitchFamily="2" charset="-122"/>
                <a:sym typeface="+mn-ea"/>
              </a:rPr>
              <a:t>下与</a:t>
            </a:r>
            <a:r>
              <a:rPr lang="en-US" altLang="zh-CN" sz="1600" b="1">
                <a:latin typeface="微软雅黑" panose="020B0503020204020204" charset="-122"/>
                <a:ea typeface="微软雅黑" panose="020B0503020204020204" charset="-122"/>
                <a:cs typeface="宋体" panose="02010600030101010101" pitchFamily="2" charset="-122"/>
                <a:sym typeface="+mn-ea"/>
              </a:rPr>
              <a:t>ARCM</a:t>
            </a:r>
            <a:r>
              <a:rPr lang="zh-CN" altLang="en-US" sz="1600" b="1">
                <a:latin typeface="微软雅黑" panose="020B0503020204020204" charset="-122"/>
                <a:ea typeface="微软雅黑" panose="020B0503020204020204" charset="-122"/>
                <a:cs typeface="宋体" panose="02010600030101010101" pitchFamily="2" charset="-122"/>
                <a:sym typeface="+mn-ea"/>
              </a:rPr>
              <a:t>系列混接。</a:t>
            </a:r>
            <a:endPar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indent="355600">
              <a:lnSpc>
                <a:spcPct val="160000"/>
              </a:lnSpc>
            </a:pPr>
            <a:endParaRPr lang="zh-CN" altLang="en-US" sz="1600" b="1">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5644515" y="1059815"/>
            <a:ext cx="4987925" cy="2038350"/>
          </a:xfrm>
          <a:prstGeom prst="rect">
            <a:avLst/>
          </a:prstGeom>
        </p:spPr>
      </p:pic>
      <p:pic>
        <p:nvPicPr>
          <p:cNvPr id="10" name="图片 9" descr="故障电弧"/>
          <p:cNvPicPr>
            <a:picLocks noChangeAspect="1"/>
          </p:cNvPicPr>
          <p:nvPr/>
        </p:nvPicPr>
        <p:blipFill>
          <a:blip r:embed="rId2"/>
          <a:stretch>
            <a:fillRect/>
          </a:stretch>
        </p:blipFill>
        <p:spPr>
          <a:xfrm rot="16200000">
            <a:off x="6725285" y="2122805"/>
            <a:ext cx="2825115" cy="4986655"/>
          </a:xfrm>
          <a:prstGeom prst="rect">
            <a:avLst/>
          </a:prstGeom>
        </p:spPr>
      </p:pic>
      <p:sp>
        <p:nvSpPr>
          <p:cNvPr id="6" name="矩形 5"/>
          <p:cNvSpPr/>
          <p:nvPr/>
        </p:nvSpPr>
        <p:spPr>
          <a:xfrm flipH="1">
            <a:off x="10119995" y="2213293"/>
            <a:ext cx="185674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565765" y="2988310"/>
            <a:ext cx="1142365" cy="1198880"/>
          </a:xfrm>
          <a:prstGeom prst="rect">
            <a:avLst/>
          </a:prstGeom>
          <a:noFill/>
        </p:spPr>
        <p:txBody>
          <a:bodyPr wrap="square" rtlCol="0">
            <a:spAutoFit/>
          </a:bodyPr>
          <a:p>
            <a:r>
              <a:rPr lang="en-US" altLang="zh-CN" sz="2400" dirty="0">
                <a:solidFill>
                  <a:schemeClr val="bg1"/>
                </a:solidFill>
                <a:latin typeface="黑体" panose="02010609060101010101" charset="-122"/>
                <a:ea typeface="黑体" panose="02010609060101010101" charset="-122"/>
                <a:cs typeface="黑体" panose="02010609060101010101" charset="-122"/>
                <a:sym typeface="+mn-ea"/>
              </a:rPr>
              <a:t>AAFD</a:t>
            </a:r>
            <a:r>
              <a:rPr lang="zh-CN" altLang="en-US" sz="2400" dirty="0">
                <a:solidFill>
                  <a:schemeClr val="bg1"/>
                </a:solidFill>
                <a:latin typeface="黑体" panose="02010609060101010101" charset="-122"/>
                <a:ea typeface="黑体" panose="02010609060101010101" charset="-122"/>
                <a:cs typeface="黑体" panose="02010609060101010101" charset="-122"/>
                <a:sym typeface="+mn-ea"/>
              </a:rPr>
              <a:t>故障电弧探测</a:t>
            </a:r>
            <a:endParaRPr lang="zh-CN" altLang="en-US" sz="2400" dirty="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3" name="图片 -2147482622"/>
          <p:cNvPicPr>
            <a:picLocks noChangeAspect="1"/>
          </p:cNvPicPr>
          <p:nvPr/>
        </p:nvPicPr>
        <p:blipFill>
          <a:blip r:embed="rId1"/>
          <a:stretch>
            <a:fillRect/>
          </a:stretch>
        </p:blipFill>
        <p:spPr>
          <a:xfrm>
            <a:off x="5744210" y="4217670"/>
            <a:ext cx="4568190" cy="2327275"/>
          </a:xfrm>
          <a:prstGeom prst="rect">
            <a:avLst/>
          </a:prstGeom>
          <a:noFill/>
          <a:ln w="9525">
            <a:noFill/>
          </a:ln>
        </p:spPr>
      </p:pic>
      <p:pic>
        <p:nvPicPr>
          <p:cNvPr id="9" name="图片 -2147482623" descr="441"/>
          <p:cNvPicPr>
            <a:picLocks noChangeAspect="1"/>
          </p:cNvPicPr>
          <p:nvPr/>
        </p:nvPicPr>
        <p:blipFill>
          <a:blip r:embed="rId2"/>
          <a:stretch>
            <a:fillRect/>
          </a:stretch>
        </p:blipFill>
        <p:spPr>
          <a:xfrm>
            <a:off x="3048635" y="5130800"/>
            <a:ext cx="2695575" cy="1414145"/>
          </a:xfrm>
          <a:prstGeom prst="rect">
            <a:avLst/>
          </a:prstGeom>
          <a:noFill/>
          <a:ln w="9525">
            <a:noFill/>
          </a:ln>
        </p:spPr>
      </p:pic>
      <p:pic>
        <p:nvPicPr>
          <p:cNvPr id="11" name="图片 10"/>
          <p:cNvPicPr>
            <a:picLocks noChangeAspect="1"/>
          </p:cNvPicPr>
          <p:nvPr/>
        </p:nvPicPr>
        <p:blipFill>
          <a:blip r:embed="rId3"/>
          <a:stretch>
            <a:fillRect/>
          </a:stretch>
        </p:blipFill>
        <p:spPr>
          <a:xfrm>
            <a:off x="5744210" y="302895"/>
            <a:ext cx="4516120" cy="3860800"/>
          </a:xfrm>
          <a:prstGeom prst="rect">
            <a:avLst/>
          </a:prstGeom>
        </p:spPr>
      </p:pic>
      <p:sp>
        <p:nvSpPr>
          <p:cNvPr id="6" name="矩形 5"/>
          <p:cNvSpPr/>
          <p:nvPr/>
        </p:nvSpPr>
        <p:spPr>
          <a:xfrm flipH="1">
            <a:off x="10098405" y="2238058"/>
            <a:ext cx="185674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544175" y="3012440"/>
            <a:ext cx="1142365" cy="1198880"/>
          </a:xfrm>
          <a:prstGeom prst="rect">
            <a:avLst/>
          </a:prstGeom>
          <a:noFill/>
        </p:spPr>
        <p:txBody>
          <a:bodyPr wrap="square" rtlCol="0">
            <a:spAutoFit/>
          </a:bodyPr>
          <a:p>
            <a:r>
              <a:rPr lang="zh-CN" altLang="en-US" sz="2400" dirty="0">
                <a:solidFill>
                  <a:schemeClr val="bg1"/>
                </a:solidFill>
                <a:latin typeface="黑体" panose="02010609060101010101" charset="-122"/>
                <a:ea typeface="黑体" panose="02010609060101010101" charset="-122"/>
                <a:sym typeface="+mn-ea"/>
              </a:rPr>
              <a:t>灭弧式保护器选型</a:t>
            </a:r>
            <a:endParaRPr lang="zh-CN" altLang="en-US" sz="240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2" name="文本框 11"/>
          <p:cNvSpPr txBox="1"/>
          <p:nvPr/>
        </p:nvSpPr>
        <p:spPr>
          <a:xfrm>
            <a:off x="666115" y="1813560"/>
            <a:ext cx="4281170" cy="3146425"/>
          </a:xfrm>
          <a:prstGeom prst="rect">
            <a:avLst/>
          </a:prstGeom>
          <a:noFill/>
          <a:ln w="9525">
            <a:noFill/>
          </a:ln>
        </p:spPr>
        <p:txBody>
          <a:bodyPr wrap="square">
            <a:spAutoFit/>
          </a:bodyPr>
          <a:p>
            <a:pPr indent="355600">
              <a:lnSpc>
                <a:spcPct val="180000"/>
              </a:lnSpc>
            </a:pPr>
            <a:r>
              <a:rPr lang="zh-CN" altLang="en-US" sz="1400" b="1">
                <a:latin typeface="微软雅黑" panose="020B0503020204020204" charset="-122"/>
                <a:ea typeface="微软雅黑" panose="020B0503020204020204" charset="-122"/>
                <a:cs typeface="宋体" panose="02010600030101010101" pitchFamily="2" charset="-122"/>
                <a:sym typeface="+mn-ea"/>
              </a:rPr>
              <a:t>安科瑞限流式保护器型号代码为</a:t>
            </a:r>
            <a:r>
              <a:rPr lang="en-US" altLang="zh-CN" sz="1400" b="1">
                <a:latin typeface="微软雅黑" panose="020B0503020204020204" charset="-122"/>
                <a:ea typeface="微软雅黑" panose="020B0503020204020204" charset="-122"/>
                <a:cs typeface="宋体" panose="02010600030101010101" pitchFamily="2" charset="-122"/>
                <a:sym typeface="+mn-ea"/>
              </a:rPr>
              <a:t>ASCP</a:t>
            </a:r>
            <a:r>
              <a:rPr lang="zh-CN" altLang="en-US" sz="1400" b="1">
                <a:latin typeface="微软雅黑" panose="020B0503020204020204" charset="-122"/>
                <a:ea typeface="微软雅黑" panose="020B0503020204020204" charset="-122"/>
                <a:cs typeface="宋体" panose="02010600030101010101" pitchFamily="2" charset="-122"/>
                <a:sym typeface="+mn-ea"/>
              </a:rPr>
              <a:t>系列，有三种电流等级，可监测回路短路过载等故障信息，发生故障时预警和产生灭弧效果，防止电弧导致的火灾的发生。</a:t>
            </a:r>
            <a:endParaRPr lang="zh-CN" altLang="en-US" sz="1400" b="1">
              <a:latin typeface="微软雅黑" panose="020B0503020204020204" charset="-122"/>
              <a:ea typeface="微软雅黑" panose="020B0503020204020204" charset="-122"/>
              <a:cs typeface="宋体" panose="02010600030101010101" pitchFamily="2" charset="-122"/>
              <a:sym typeface="+mn-ea"/>
            </a:endParaRPr>
          </a:p>
          <a:p>
            <a:pPr indent="355600">
              <a:lnSpc>
                <a:spcPct val="180000"/>
              </a:lnSpc>
            </a:pPr>
            <a:r>
              <a:rPr lang="en-US" altLang="zh-CN" sz="1400" b="1">
                <a:latin typeface="微软雅黑" panose="020B0503020204020204" charset="-122"/>
                <a:ea typeface="微软雅黑" panose="020B0503020204020204" charset="-122"/>
                <a:cs typeface="宋体" panose="02010600030101010101" pitchFamily="2" charset="-122"/>
                <a:sym typeface="+mn-ea"/>
              </a:rPr>
              <a:t>ASCP</a:t>
            </a:r>
            <a:r>
              <a:rPr lang="zh-CN" altLang="en-US" sz="1400" b="1">
                <a:latin typeface="微软雅黑" panose="020B0503020204020204" charset="-122"/>
                <a:ea typeface="微软雅黑" panose="020B0503020204020204" charset="-122"/>
                <a:cs typeface="宋体" panose="02010600030101010101" pitchFamily="2" charset="-122"/>
                <a:sym typeface="+mn-ea"/>
              </a:rPr>
              <a:t>可配合</a:t>
            </a:r>
            <a:r>
              <a:rPr lang="en-US" altLang="zh-CN" sz="1400" b="1">
                <a:latin typeface="微软雅黑" panose="020B0503020204020204" charset="-122"/>
                <a:ea typeface="微软雅黑" panose="020B0503020204020204" charset="-122"/>
                <a:cs typeface="宋体" panose="02010600030101010101" pitchFamily="2" charset="-122"/>
                <a:sym typeface="+mn-ea"/>
              </a:rPr>
              <a:t>AF-GSM200</a:t>
            </a:r>
            <a:r>
              <a:rPr lang="zh-CN" altLang="en-US" sz="1400" b="1">
                <a:latin typeface="微软雅黑" panose="020B0503020204020204" charset="-122"/>
                <a:ea typeface="微软雅黑" panose="020B0503020204020204" charset="-122"/>
                <a:cs typeface="宋体" panose="02010600030101010101" pitchFamily="2" charset="-122"/>
                <a:sym typeface="+mn-ea"/>
              </a:rPr>
              <a:t>使用并接入安全用电平台。该产品不可在同一台</a:t>
            </a:r>
            <a:r>
              <a:rPr lang="en-US" altLang="zh-CN" sz="1400" b="1">
                <a:latin typeface="微软雅黑" panose="020B0503020204020204" charset="-122"/>
                <a:ea typeface="微软雅黑" panose="020B0503020204020204" charset="-122"/>
                <a:cs typeface="宋体" panose="02010600030101010101" pitchFamily="2" charset="-122"/>
                <a:sym typeface="+mn-ea"/>
              </a:rPr>
              <a:t>AF-GSM200</a:t>
            </a:r>
            <a:r>
              <a:rPr lang="zh-CN" altLang="en-US" sz="1400" b="1">
                <a:latin typeface="微软雅黑" panose="020B0503020204020204" charset="-122"/>
                <a:ea typeface="微软雅黑" panose="020B0503020204020204" charset="-122"/>
                <a:cs typeface="宋体" panose="02010600030101010101" pitchFamily="2" charset="-122"/>
                <a:sym typeface="+mn-ea"/>
              </a:rPr>
              <a:t>下与</a:t>
            </a:r>
            <a:r>
              <a:rPr lang="en-US" altLang="zh-CN" sz="1400" b="1">
                <a:latin typeface="微软雅黑" panose="020B0503020204020204" charset="-122"/>
                <a:ea typeface="微软雅黑" panose="020B0503020204020204" charset="-122"/>
                <a:cs typeface="宋体" panose="02010600030101010101" pitchFamily="2" charset="-122"/>
                <a:sym typeface="+mn-ea"/>
              </a:rPr>
              <a:t>ARCM</a:t>
            </a:r>
            <a:r>
              <a:rPr lang="zh-CN" altLang="en-US" sz="1400" b="1">
                <a:latin typeface="微软雅黑" panose="020B0503020204020204" charset="-122"/>
                <a:ea typeface="微软雅黑" panose="020B0503020204020204" charset="-122"/>
                <a:cs typeface="宋体" panose="02010600030101010101" pitchFamily="2" charset="-122"/>
                <a:sym typeface="+mn-ea"/>
              </a:rPr>
              <a:t>系列混接。</a:t>
            </a:r>
            <a:endParaRPr lang="zh-CN" altLang="en-US" sz="1400" b="1">
              <a:latin typeface="微软雅黑" panose="020B0503020204020204" charset="-122"/>
              <a:ea typeface="微软雅黑" panose="020B0503020204020204" charset="-122"/>
              <a:cs typeface="宋体" panose="02010600030101010101" pitchFamily="2" charset="-122"/>
              <a:sym typeface="+mn-ea"/>
            </a:endParaRPr>
          </a:p>
          <a:p>
            <a:pPr indent="355600">
              <a:lnSpc>
                <a:spcPct val="160000"/>
              </a:lnSpc>
            </a:pPr>
            <a:endParaRPr lang="zh-CN" altLang="en-US" sz="1400" b="1">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100" name="文本框 99"/>
          <p:cNvSpPr txBox="1"/>
          <p:nvPr/>
        </p:nvSpPr>
        <p:spPr>
          <a:xfrm>
            <a:off x="666115" y="3890645"/>
            <a:ext cx="1892935" cy="1168400"/>
          </a:xfrm>
          <a:prstGeom prst="rect">
            <a:avLst/>
          </a:prstGeom>
          <a:noFill/>
          <a:ln w="9525">
            <a:noFill/>
          </a:ln>
        </p:spPr>
        <p:txBody>
          <a:bodyPr wrap="square">
            <a:spAutoFit/>
          </a:bodyPr>
          <a:p>
            <a:pPr marL="0" indent="266700"/>
            <a:r>
              <a:rPr lang="zh-CN" sz="1400" b="0">
                <a:solidFill>
                  <a:schemeClr val="bg1"/>
                </a:solidFill>
                <a:latin typeface="黑体" panose="02010609060101010101" charset="-122"/>
                <a:ea typeface="黑体" panose="02010609060101010101" charset="-122"/>
                <a:cs typeface="黑体" panose="02010609060101010101" charset="-122"/>
              </a:rPr>
              <a:t>扫描二维码可下载体验安全用电</a:t>
            </a:r>
            <a:r>
              <a:rPr lang="en-US" sz="1400" b="0">
                <a:solidFill>
                  <a:schemeClr val="bg1"/>
                </a:solidFill>
                <a:latin typeface="黑体" panose="02010609060101010101" charset="-122"/>
                <a:ea typeface="黑体" panose="02010609060101010101" charset="-122"/>
                <a:cs typeface="黑体" panose="02010609060101010101" charset="-122"/>
              </a:rPr>
              <a:t>APP</a:t>
            </a:r>
            <a:r>
              <a:rPr lang="zh-CN" sz="1400" b="0">
                <a:solidFill>
                  <a:schemeClr val="bg1"/>
                </a:solidFill>
                <a:latin typeface="黑体" panose="02010609060101010101" charset="-122"/>
                <a:ea typeface="黑体" panose="02010609060101010101" charset="-122"/>
                <a:cs typeface="黑体" panose="02010609060101010101" charset="-122"/>
              </a:rPr>
              <a:t>，登录界面三栏分别填入</a:t>
            </a:r>
            <a:r>
              <a:rPr lang="en-US" altLang="zh-CN" sz="1400" b="0">
                <a:solidFill>
                  <a:schemeClr val="bg1"/>
                </a:solidFill>
                <a:latin typeface="黑体" panose="02010609060101010101" charset="-122"/>
                <a:ea typeface="黑体" panose="02010609060101010101" charset="-122"/>
                <a:cs typeface="黑体" panose="02010609060101010101" charset="-122"/>
              </a:rPr>
              <a:t>safe.acrelcloud.cn</a:t>
            </a:r>
            <a:r>
              <a:rPr lang="zh-CN" sz="1400" b="0">
                <a:solidFill>
                  <a:schemeClr val="bg1"/>
                </a:solidFill>
                <a:latin typeface="黑体" panose="02010609060101010101" charset="-122"/>
                <a:ea typeface="黑体" panose="02010609060101010101" charset="-122"/>
                <a:cs typeface="黑体" panose="02010609060101010101" charset="-122"/>
              </a:rPr>
              <a:t>、</a:t>
            </a:r>
            <a:r>
              <a:rPr lang="en-US" sz="1400" b="0">
                <a:solidFill>
                  <a:schemeClr val="bg1"/>
                </a:solidFill>
                <a:latin typeface="黑体" panose="02010609060101010101" charset="-122"/>
                <a:ea typeface="黑体" panose="02010609060101010101" charset="-122"/>
                <a:cs typeface="黑体" panose="02010609060101010101" charset="-122"/>
              </a:rPr>
              <a:t>acrel</a:t>
            </a:r>
            <a:r>
              <a:rPr lang="zh-CN" sz="1400" b="0">
                <a:solidFill>
                  <a:schemeClr val="bg1"/>
                </a:solidFill>
                <a:latin typeface="黑体" panose="02010609060101010101" charset="-122"/>
                <a:ea typeface="黑体" panose="02010609060101010101" charset="-122"/>
                <a:cs typeface="黑体" panose="02010609060101010101" charset="-122"/>
              </a:rPr>
              <a:t>、</a:t>
            </a:r>
            <a:r>
              <a:rPr lang="en-US" sz="1400" b="0">
                <a:solidFill>
                  <a:schemeClr val="bg1"/>
                </a:solidFill>
                <a:latin typeface="黑体" panose="02010609060101010101" charset="-122"/>
                <a:ea typeface="黑体" panose="02010609060101010101" charset="-122"/>
                <a:cs typeface="黑体" panose="02010609060101010101" charset="-122"/>
              </a:rPr>
              <a:t>123456.</a:t>
            </a:r>
            <a:endParaRPr lang="en-US" altLang="en-US" sz="1400" b="0">
              <a:solidFill>
                <a:schemeClr val="bg1"/>
              </a:solidFill>
              <a:latin typeface="黑体" panose="02010609060101010101" charset="-122"/>
              <a:ea typeface="黑体" panose="02010609060101010101" charset="-122"/>
              <a:cs typeface="黑体" panose="02010609060101010101" charset="-122"/>
            </a:endParaRPr>
          </a:p>
        </p:txBody>
      </p:sp>
      <p:pic>
        <p:nvPicPr>
          <p:cNvPr id="10" name="图片 9"/>
          <p:cNvPicPr>
            <a:picLocks noChangeAspect="1"/>
          </p:cNvPicPr>
          <p:nvPr/>
        </p:nvPicPr>
        <p:blipFill>
          <a:blip r:embed="rId1"/>
          <a:stretch>
            <a:fillRect/>
          </a:stretch>
        </p:blipFill>
        <p:spPr>
          <a:xfrm>
            <a:off x="788035" y="2124710"/>
            <a:ext cx="1290320" cy="1290320"/>
          </a:xfrm>
          <a:prstGeom prst="rect">
            <a:avLst/>
          </a:prstGeom>
        </p:spPr>
      </p:pic>
      <p:pic>
        <p:nvPicPr>
          <p:cNvPr id="2" name="图片 26" descr="Screenshot_20180224-134113"/>
          <p:cNvPicPr>
            <a:picLocks noChangeAspect="1"/>
          </p:cNvPicPr>
          <p:nvPr/>
        </p:nvPicPr>
        <p:blipFill>
          <a:blip r:embed="rId2"/>
          <a:stretch>
            <a:fillRect/>
          </a:stretch>
        </p:blipFill>
        <p:spPr>
          <a:xfrm>
            <a:off x="7470775" y="791845"/>
            <a:ext cx="3740785" cy="2364105"/>
          </a:xfrm>
          <a:prstGeom prst="rect">
            <a:avLst/>
          </a:prstGeom>
          <a:noFill/>
          <a:ln w="9525">
            <a:noFill/>
          </a:ln>
        </p:spPr>
      </p:pic>
      <p:pic>
        <p:nvPicPr>
          <p:cNvPr id="5" name="图片 15" descr="微信图片_20180224135603"/>
          <p:cNvPicPr>
            <a:picLocks noChangeAspect="1"/>
          </p:cNvPicPr>
          <p:nvPr/>
        </p:nvPicPr>
        <p:blipFill>
          <a:blip r:embed="rId3"/>
          <a:stretch>
            <a:fillRect/>
          </a:stretch>
        </p:blipFill>
        <p:spPr>
          <a:xfrm>
            <a:off x="7470775" y="3300730"/>
            <a:ext cx="3740785" cy="2898775"/>
          </a:xfrm>
          <a:prstGeom prst="rect">
            <a:avLst/>
          </a:prstGeom>
          <a:noFill/>
          <a:ln w="9525">
            <a:noFill/>
          </a:ln>
        </p:spPr>
      </p:pic>
      <p:sp>
        <p:nvSpPr>
          <p:cNvPr id="6" name="矩形 5"/>
          <p:cNvSpPr/>
          <p:nvPr/>
        </p:nvSpPr>
        <p:spPr>
          <a:xfrm flipH="1">
            <a:off x="10130790" y="2124710"/>
            <a:ext cx="1856740"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504805" y="3299460"/>
            <a:ext cx="1314450" cy="460375"/>
          </a:xfrm>
          <a:prstGeom prst="rect">
            <a:avLst/>
          </a:prstGeom>
          <a:noFill/>
        </p:spPr>
        <p:txBody>
          <a:bodyPr wrap="square" rtlCol="0">
            <a:spAutoFit/>
          </a:bodyPr>
          <a:p>
            <a:r>
              <a:rPr lang="zh-CN" altLang="en-US" sz="2400" dirty="0">
                <a:solidFill>
                  <a:schemeClr val="bg1"/>
                </a:solidFill>
                <a:latin typeface="黑体" panose="02010609060101010101" charset="-122"/>
                <a:ea typeface="黑体" panose="02010609060101010101" charset="-122"/>
                <a:cs typeface="黑体" panose="02010609060101010101" charset="-122"/>
                <a:sym typeface="+mn-ea"/>
              </a:rPr>
              <a:t>手机</a:t>
            </a:r>
            <a:r>
              <a:rPr lang="en-US" altLang="zh-CN" sz="2400" dirty="0">
                <a:solidFill>
                  <a:schemeClr val="bg1"/>
                </a:solidFill>
                <a:latin typeface="黑体" panose="02010609060101010101" charset="-122"/>
                <a:ea typeface="黑体" panose="02010609060101010101" charset="-122"/>
                <a:cs typeface="黑体" panose="02010609060101010101" charset="-122"/>
                <a:sym typeface="+mn-ea"/>
              </a:rPr>
              <a:t>APP</a:t>
            </a:r>
            <a:endParaRPr lang="en-US" altLang="zh-CN" sz="240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13" name="文本框 12"/>
          <p:cNvSpPr txBox="1"/>
          <p:nvPr/>
        </p:nvSpPr>
        <p:spPr>
          <a:xfrm>
            <a:off x="2902585" y="1492250"/>
            <a:ext cx="4071620" cy="2693670"/>
          </a:xfrm>
          <a:prstGeom prst="rect">
            <a:avLst/>
          </a:prstGeom>
          <a:noFill/>
        </p:spPr>
        <p:txBody>
          <a:bodyPr wrap="square" rtlCol="0">
            <a:spAutoFit/>
          </a:bodyPr>
          <a:p>
            <a:pPr>
              <a:lnSpc>
                <a:spcPct val="110000"/>
              </a:lnSpc>
            </a:pPr>
            <a:r>
              <a:rPr lang="en-US" altLang="zh-CN" sz="1400">
                <a:latin typeface="黑体" panose="02010609060101010101" charset="-122"/>
                <a:ea typeface="黑体" panose="02010609060101010101" charset="-122"/>
                <a:cs typeface="黑体" panose="02010609060101010101" charset="-122"/>
              </a:rPr>
              <a:t>      </a:t>
            </a:r>
            <a:r>
              <a:rPr lang="zh-CN" altLang="en-US" sz="1400">
                <a:latin typeface="黑体" panose="02010609060101010101" charset="-122"/>
                <a:ea typeface="黑体" panose="02010609060101010101" charset="-122"/>
                <a:cs typeface="黑体" panose="02010609060101010101" charset="-122"/>
              </a:rPr>
              <a:t>安卓版本的安全用电软件已上传至360应用市场，可通过360应用市场来进行软件的下载与安装。</a:t>
            </a:r>
            <a:endParaRPr lang="zh-CN" altLang="en-US" sz="1400">
              <a:latin typeface="黑体" panose="02010609060101010101" charset="-122"/>
              <a:ea typeface="黑体" panose="02010609060101010101" charset="-122"/>
              <a:cs typeface="黑体" panose="02010609060101010101" charset="-122"/>
            </a:endParaRPr>
          </a:p>
          <a:p>
            <a:pPr>
              <a:lnSpc>
                <a:spcPct val="110000"/>
              </a:lnSpc>
            </a:pPr>
            <a:r>
              <a:rPr lang="zh-CN" altLang="en-US" sz="1400">
                <a:latin typeface="黑体" panose="02010609060101010101" charset="-122"/>
                <a:ea typeface="黑体" panose="02010609060101010101" charset="-122"/>
                <a:cs typeface="黑体" panose="02010609060101010101" charset="-122"/>
              </a:rPr>
              <a:t>1、先在安卓手机上安装360手机助手，安装完毕后点击图标并进入360手机助手；</a:t>
            </a:r>
            <a:r>
              <a:rPr lang="zh-CN" altLang="en-US" sz="1400">
                <a:latin typeface="黑体" panose="02010609060101010101" charset="-122"/>
                <a:ea typeface="黑体" panose="02010609060101010101" charset="-122"/>
                <a:cs typeface="黑体" panose="02010609060101010101" charset="-122"/>
                <a:sym typeface="+mn-ea"/>
              </a:rPr>
              <a:t>使用手机浏览器搜索</a:t>
            </a:r>
            <a:r>
              <a:rPr lang="en-US" altLang="zh-CN" sz="1400">
                <a:latin typeface="黑体" panose="02010609060101010101" charset="-122"/>
                <a:ea typeface="黑体" panose="02010609060101010101" charset="-122"/>
                <a:cs typeface="黑体" panose="02010609060101010101" charset="-122"/>
                <a:sym typeface="+mn-ea"/>
              </a:rPr>
              <a:t>360</a:t>
            </a:r>
            <a:r>
              <a:rPr lang="zh-CN" altLang="en-US" sz="1400">
                <a:latin typeface="黑体" panose="02010609060101010101" charset="-122"/>
                <a:ea typeface="黑体" panose="02010609060101010101" charset="-122"/>
                <a:cs typeface="黑体" panose="02010609060101010101" charset="-122"/>
                <a:sym typeface="+mn-ea"/>
              </a:rPr>
              <a:t>手机助手，并在</a:t>
            </a:r>
            <a:r>
              <a:rPr lang="en-US" altLang="zh-CN" sz="1400">
                <a:latin typeface="黑体" panose="02010609060101010101" charset="-122"/>
                <a:ea typeface="黑体" panose="02010609060101010101" charset="-122"/>
                <a:cs typeface="黑体" panose="02010609060101010101" charset="-122"/>
                <a:sym typeface="+mn-ea"/>
              </a:rPr>
              <a:t>360</a:t>
            </a:r>
            <a:r>
              <a:rPr lang="zh-CN" altLang="en-US" sz="1400">
                <a:latin typeface="黑体" panose="02010609060101010101" charset="-122"/>
                <a:ea typeface="黑体" panose="02010609060101010101" charset="-122"/>
                <a:cs typeface="黑体" panose="02010609060101010101" charset="-122"/>
                <a:sym typeface="+mn-ea"/>
              </a:rPr>
              <a:t>网站上搜索安全用电也可以下载安装</a:t>
            </a:r>
            <a:r>
              <a:rPr lang="zh-CN" altLang="en-US" sz="1400">
                <a:latin typeface="黑体" panose="02010609060101010101" charset="-122"/>
                <a:ea typeface="黑体" panose="02010609060101010101" charset="-122"/>
                <a:cs typeface="黑体" panose="02010609060101010101" charset="-122"/>
              </a:rPr>
              <a:t>。</a:t>
            </a:r>
            <a:endParaRPr lang="zh-CN" altLang="en-US" sz="1400">
              <a:latin typeface="黑体" panose="02010609060101010101" charset="-122"/>
              <a:ea typeface="黑体" panose="02010609060101010101" charset="-122"/>
              <a:cs typeface="黑体" panose="02010609060101010101" charset="-122"/>
            </a:endParaRPr>
          </a:p>
          <a:p>
            <a:pPr>
              <a:lnSpc>
                <a:spcPct val="110000"/>
              </a:lnSpc>
            </a:pPr>
            <a:r>
              <a:rPr lang="zh-CN" altLang="en-US" sz="1400">
                <a:latin typeface="黑体" panose="02010609060101010101" charset="-122"/>
                <a:ea typeface="黑体" panose="02010609060101010101" charset="-122"/>
                <a:cs typeface="黑体" panose="02010609060101010101" charset="-122"/>
              </a:rPr>
              <a:t>2、在顶部搜索框输入“安全用电”后点击“搜索”按钮进行搜索。</a:t>
            </a:r>
            <a:endParaRPr lang="zh-CN" altLang="en-US" sz="1400">
              <a:latin typeface="黑体" panose="02010609060101010101" charset="-122"/>
              <a:ea typeface="黑体" panose="02010609060101010101" charset="-122"/>
              <a:cs typeface="黑体" panose="02010609060101010101" charset="-122"/>
            </a:endParaRPr>
          </a:p>
          <a:p>
            <a:pPr>
              <a:lnSpc>
                <a:spcPct val="110000"/>
              </a:lnSpc>
            </a:pPr>
            <a:r>
              <a:rPr lang="zh-CN" altLang="en-US" sz="1400">
                <a:latin typeface="黑体" panose="02010609060101010101" charset="-122"/>
                <a:ea typeface="黑体" panose="02010609060101010101" charset="-122"/>
                <a:cs typeface="黑体" panose="02010609060101010101" charset="-122"/>
              </a:rPr>
              <a:t>3、搜索结果如图所示，点击图中的“下载”按钮进行下载与安装。</a:t>
            </a:r>
            <a:endParaRPr lang="zh-CN" altLang="en-US" sz="1400">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902585" y="4612005"/>
            <a:ext cx="3888740" cy="1274445"/>
          </a:xfrm>
          <a:prstGeom prst="rect">
            <a:avLst/>
          </a:prstGeom>
          <a:noFill/>
          <a:ln w="9525">
            <a:noFill/>
          </a:ln>
        </p:spPr>
        <p:txBody>
          <a:bodyPr wrap="square">
            <a:spAutoFit/>
          </a:bodyPr>
          <a:p>
            <a:pPr algn="l">
              <a:lnSpc>
                <a:spcPct val="110000"/>
              </a:lnSpc>
              <a:buClrTx/>
              <a:buSzTx/>
              <a:buFontTx/>
            </a:pPr>
            <a:r>
              <a:rPr lang="en-US" altLang="zh-CN" sz="1400">
                <a:latin typeface="黑体" panose="02010609060101010101" charset="-122"/>
                <a:ea typeface="黑体" panose="02010609060101010101" charset="-122"/>
                <a:cs typeface="黑体" panose="02010609060101010101" charset="-122"/>
              </a:rPr>
              <a:t>      苹果市场下载的安全用电APP认准安科瑞公司出品的版本：</a:t>
            </a:r>
            <a:endParaRPr lang="en-US" altLang="zh-CN" sz="1400">
              <a:latin typeface="黑体" panose="02010609060101010101" charset="-122"/>
              <a:ea typeface="黑体" panose="02010609060101010101" charset="-122"/>
              <a:cs typeface="黑体" panose="02010609060101010101" charset="-122"/>
            </a:endParaRPr>
          </a:p>
          <a:p>
            <a:pPr algn="l">
              <a:lnSpc>
                <a:spcPct val="110000"/>
              </a:lnSpc>
              <a:buClrTx/>
              <a:buSzTx/>
              <a:buFontTx/>
            </a:pPr>
            <a:r>
              <a:rPr lang="en-US" altLang="zh-CN" sz="1400">
                <a:latin typeface="黑体" panose="02010609060101010101" charset="-122"/>
                <a:ea typeface="黑体" panose="02010609060101010101" charset="-122"/>
                <a:cs typeface="黑体" panose="02010609060101010101" charset="-122"/>
              </a:rPr>
              <a:t>1、进入苹果手机的应用市场appstore</a:t>
            </a:r>
            <a:endParaRPr lang="en-US" altLang="zh-CN" sz="1400">
              <a:latin typeface="黑体" panose="02010609060101010101" charset="-122"/>
              <a:ea typeface="黑体" panose="02010609060101010101" charset="-122"/>
              <a:cs typeface="黑体" panose="02010609060101010101" charset="-122"/>
            </a:endParaRPr>
          </a:p>
          <a:p>
            <a:pPr algn="l">
              <a:lnSpc>
                <a:spcPct val="110000"/>
              </a:lnSpc>
              <a:buClrTx/>
              <a:buSzTx/>
              <a:buFontTx/>
            </a:pPr>
            <a:r>
              <a:rPr lang="en-US" altLang="zh-CN" sz="1400">
                <a:latin typeface="黑体" panose="02010609060101010101" charset="-122"/>
                <a:ea typeface="黑体" panose="02010609060101010101" charset="-122"/>
                <a:cs typeface="黑体" panose="02010609060101010101" charset="-122"/>
              </a:rPr>
              <a:t>2、在输入框中输入“安全用电”后进行搜索，搜索结果如图所示。</a:t>
            </a:r>
            <a:endParaRPr lang="en-US" altLang="zh-CN" sz="1400">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3337" r="5131"/>
          <a:stretch>
            <a:fillRect/>
          </a:stretch>
        </p:blipFill>
        <p:spPr>
          <a:xfrm>
            <a:off x="2156460" y="1184275"/>
            <a:ext cx="7115810" cy="5106670"/>
          </a:xfrm>
          <a:prstGeom prst="rect">
            <a:avLst/>
          </a:prstGeom>
        </p:spPr>
      </p:pic>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6" name="矩形 5"/>
          <p:cNvSpPr/>
          <p:nvPr/>
        </p:nvSpPr>
        <p:spPr>
          <a:xfrm flipH="1">
            <a:off x="8948420" y="2124710"/>
            <a:ext cx="2299335" cy="28924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9278620" y="3155950"/>
            <a:ext cx="1638935" cy="829945"/>
          </a:xfrm>
          <a:prstGeom prst="rect">
            <a:avLst/>
          </a:prstGeom>
          <a:noFill/>
        </p:spPr>
        <p:txBody>
          <a:bodyPr wrap="square" rtlCol="0">
            <a:spAutoFit/>
          </a:bodyPr>
          <a:p>
            <a:r>
              <a:rPr lang="zh-CN" altLang="en-US" sz="2400" dirty="0">
                <a:solidFill>
                  <a:schemeClr val="tx1">
                    <a:lumMod val="85000"/>
                    <a:lumOff val="15000"/>
                  </a:schemeClr>
                </a:solidFill>
                <a:latin typeface="黑体" panose="02010609060101010101" charset="-122"/>
                <a:ea typeface="黑体" panose="02010609060101010101" charset="-122"/>
                <a:sym typeface="+mn-ea"/>
              </a:rPr>
              <a:t>现场安装图片</a:t>
            </a:r>
            <a:endParaRPr lang="zh-CN" altLang="en-US" sz="24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115" y="489585"/>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1426210" y="558165"/>
            <a:ext cx="3836670" cy="521970"/>
          </a:xfrm>
          <a:prstGeom prst="rect">
            <a:avLst/>
          </a:prstGeom>
          <a:noFill/>
        </p:spPr>
        <p:txBody>
          <a:bodyPr wrap="square" rtlCol="0">
            <a:spAutoFit/>
          </a:bodyPr>
          <a:p>
            <a:pPr algn="l"/>
            <a:r>
              <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智慧安全用电</a:t>
            </a:r>
            <a:endParaRPr lang="zh-CN" altLang="en-US"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4357370" y="2291715"/>
            <a:ext cx="5905500" cy="3841115"/>
          </a:xfrm>
          <a:prstGeom prst="rect">
            <a:avLst/>
          </a:prstGeom>
        </p:spPr>
      </p:pic>
      <p:sp>
        <p:nvSpPr>
          <p:cNvPr id="6" name="矩形 5"/>
          <p:cNvSpPr/>
          <p:nvPr/>
        </p:nvSpPr>
        <p:spPr>
          <a:xfrm flipH="1">
            <a:off x="9993630" y="2935605"/>
            <a:ext cx="1856740" cy="217360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0214928" y="3422968"/>
            <a:ext cx="1414145" cy="1198880"/>
          </a:xfrm>
          <a:prstGeom prst="rect">
            <a:avLst/>
          </a:prstGeom>
          <a:noFill/>
        </p:spPr>
        <p:txBody>
          <a:bodyPr wrap="square" rtlCol="0">
            <a:spAutoFit/>
          </a:bodyPr>
          <a:p>
            <a:r>
              <a:rPr lang="zh-CN" altLang="en-US" sz="2400" dirty="0">
                <a:solidFill>
                  <a:schemeClr val="tx1">
                    <a:lumMod val="85000"/>
                    <a:lumOff val="15000"/>
                  </a:schemeClr>
                </a:solidFill>
                <a:latin typeface="黑体" panose="02010609060101010101" charset="-122"/>
                <a:ea typeface="黑体" panose="02010609060101010101" charset="-122"/>
                <a:sym typeface="+mn-ea"/>
              </a:rPr>
              <a:t>智慧消防云平台的规划</a:t>
            </a:r>
            <a:endParaRPr lang="zh-CN" altLang="en-US" sz="2400" dirty="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666115" y="1366520"/>
            <a:ext cx="5136515" cy="4567555"/>
          </a:xfrm>
          <a:prstGeom prst="rect">
            <a:avLst/>
          </a:prstGeom>
          <a:noFill/>
        </p:spPr>
        <p:txBody>
          <a:bodyPr wrap="square" rtlCol="0">
            <a:spAutoFit/>
          </a:bodyPr>
          <a:p>
            <a:pPr marL="0" indent="0">
              <a:lnSpc>
                <a:spcPct val="140000"/>
              </a:lnSpc>
              <a:buFont typeface="Wingdings" panose="05000000000000000000" charset="0"/>
              <a:buNone/>
            </a:pPr>
            <a:r>
              <a:rPr lang="en-US" altLang="zh-CN" sz="1600">
                <a:latin typeface="黑体" panose="02010609060101010101" charset="-122"/>
                <a:ea typeface="黑体" panose="02010609060101010101" charset="-122"/>
                <a:cs typeface="黑体" panose="02010609060101010101" charset="-122"/>
              </a:rPr>
              <a:t>   </a:t>
            </a:r>
            <a:r>
              <a:rPr lang="zh-CN" altLang="en-US" sz="1600">
                <a:latin typeface="黑体" panose="02010609060101010101" charset="-122"/>
                <a:ea typeface="黑体" panose="02010609060101010101" charset="-122"/>
                <a:cs typeface="黑体" panose="02010609060101010101" charset="-122"/>
              </a:rPr>
              <a:t>智慧消防将包含以下子系统，并将对智慧安全用电升级</a:t>
            </a:r>
            <a:r>
              <a:rPr lang="en-US" altLang="zh-CN" sz="1600">
                <a:latin typeface="黑体" panose="02010609060101010101" charset="-122"/>
                <a:ea typeface="黑体" panose="02010609060101010101" charset="-122"/>
                <a:cs typeface="黑体" panose="02010609060101010101" charset="-122"/>
              </a:rPr>
              <a:t>3.0</a:t>
            </a:r>
            <a:r>
              <a:rPr lang="zh-CN" altLang="en-US" sz="1600">
                <a:latin typeface="黑体" panose="02010609060101010101" charset="-122"/>
                <a:ea typeface="黑体" panose="02010609060101010101" charset="-122"/>
                <a:cs typeface="黑体" panose="02010609060101010101" charset="-122"/>
              </a:rPr>
              <a:t>版本，并包含银行业安全用电子系统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火灾报警子系统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消防设备管理子系统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消防水子系统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电气火灾子系统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防排烟子系统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消防设备电源子系统</a:t>
            </a:r>
            <a:endParaRPr lang="en-US" altLang="zh-CN"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防火门子系统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视频监控子系统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云端数据服务子系统</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zh-CN" altLang="en-US" sz="1600">
                <a:latin typeface="黑体" panose="02010609060101010101" charset="-122"/>
                <a:ea typeface="黑体" panose="02010609060101010101" charset="-122"/>
                <a:cs typeface="黑体" panose="02010609060101010101" charset="-122"/>
              </a:rPr>
              <a:t>B/S云平台</a:t>
            </a:r>
            <a:endParaRPr lang="zh-CN" altLang="en-US" sz="1600">
              <a:latin typeface="黑体" panose="02010609060101010101" charset="-122"/>
              <a:ea typeface="黑体" panose="02010609060101010101" charset="-122"/>
              <a:cs typeface="黑体" panose="02010609060101010101" charset="-122"/>
            </a:endParaRPr>
          </a:p>
          <a:p>
            <a:pPr marL="685800" indent="-685800">
              <a:lnSpc>
                <a:spcPct val="140000"/>
              </a:lnSpc>
              <a:buFont typeface="Wingdings" panose="05000000000000000000" charset="0"/>
              <a:buChar char="Ø"/>
            </a:pPr>
            <a:r>
              <a:rPr lang="en-US" altLang="zh-CN" sz="1600">
                <a:latin typeface="黑体" panose="02010609060101010101" charset="-122"/>
                <a:ea typeface="黑体" panose="02010609060101010101" charset="-122"/>
                <a:cs typeface="黑体" panose="02010609060101010101" charset="-122"/>
              </a:rPr>
              <a:t>APP</a:t>
            </a:r>
            <a:r>
              <a:rPr lang="zh-CN" altLang="en-US" sz="1600">
                <a:latin typeface="黑体" panose="02010609060101010101" charset="-122"/>
                <a:ea typeface="黑体" panose="02010609060101010101" charset="-122"/>
                <a:cs typeface="黑体" panose="02010609060101010101" charset="-122"/>
              </a:rPr>
              <a:t>子系统</a:t>
            </a:r>
            <a:endParaRPr lang="zh-CN" altLang="en-US" sz="1600">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
          <p:cNvSpPr txBox="1">
            <a:spLocks noChangeArrowheads="1"/>
          </p:cNvSpPr>
          <p:nvPr/>
        </p:nvSpPr>
        <p:spPr bwMode="auto">
          <a:xfrm>
            <a:off x="404495" y="3992880"/>
            <a:ext cx="198310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pPr>
            <a:r>
              <a:rPr lang="en-US" altLang="zh-CN" sz="1600" dirty="0">
                <a:latin typeface="黑体" panose="02010609060101010101" charset="-122"/>
                <a:ea typeface="黑体" panose="02010609060101010101" charset="-122"/>
              </a:rPr>
              <a:t>1</a:t>
            </a:r>
            <a:r>
              <a:rPr lang="zh-CN" altLang="en-US" sz="1600" dirty="0">
                <a:latin typeface="黑体" panose="02010609060101010101" charset="-122"/>
                <a:ea typeface="黑体" panose="02010609060101010101" charset="-122"/>
              </a:rPr>
              <a:t>、企业数量多，行业类别多，工艺错综复杂</a:t>
            </a:r>
            <a:endParaRPr lang="zh-CN" altLang="en-US" sz="1600" dirty="0">
              <a:latin typeface="黑体" panose="02010609060101010101" charset="-122"/>
              <a:ea typeface="黑体" panose="02010609060101010101"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4490" y="2161540"/>
            <a:ext cx="2462530" cy="1821815"/>
          </a:xfrm>
          <a:prstGeom prst="rect">
            <a:avLst/>
          </a:prstGeom>
          <a:ln>
            <a:noFill/>
          </a:ln>
          <a:effectLst>
            <a:softEdge rad="112500"/>
          </a:effec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2400" y="3983355"/>
            <a:ext cx="2435225" cy="1826895"/>
          </a:xfrm>
          <a:prstGeom prst="rect">
            <a:avLst/>
          </a:prstGeom>
          <a:ln>
            <a:noFill/>
          </a:ln>
          <a:effectLst>
            <a:softEdge rad="112500"/>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1255" y="2161540"/>
            <a:ext cx="2300605" cy="1918335"/>
          </a:xfrm>
          <a:prstGeom prst="rect">
            <a:avLst/>
          </a:prstGeom>
          <a:ln>
            <a:noFill/>
          </a:ln>
          <a:effectLst>
            <a:softEdge rad="112500"/>
          </a:effectLst>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6460" y="4162425"/>
            <a:ext cx="2472055" cy="1621790"/>
          </a:xfrm>
          <a:prstGeom prst="rect">
            <a:avLst/>
          </a:prstGeom>
          <a:ln>
            <a:noFill/>
          </a:ln>
          <a:effectLst>
            <a:softEdge rad="112500"/>
          </a:effectLst>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08515" y="2161540"/>
            <a:ext cx="2178685" cy="2000885"/>
          </a:xfrm>
          <a:prstGeom prst="rect">
            <a:avLst/>
          </a:prstGeom>
          <a:ln>
            <a:noFill/>
          </a:ln>
          <a:effectLst>
            <a:softEdge rad="112500"/>
          </a:effectLst>
        </p:spPr>
      </p:pic>
      <p:sp>
        <p:nvSpPr>
          <p:cNvPr id="15" name="文本框 21"/>
          <p:cNvSpPr txBox="1">
            <a:spLocks noChangeArrowheads="1"/>
          </p:cNvSpPr>
          <p:nvPr/>
        </p:nvSpPr>
        <p:spPr bwMode="auto">
          <a:xfrm>
            <a:off x="2827020" y="2256155"/>
            <a:ext cx="2134870" cy="156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pPr>
            <a:r>
              <a:rPr lang="en-US" altLang="zh-CN" sz="1600" dirty="0">
                <a:latin typeface="黑体" panose="02010609060101010101" charset="-122"/>
                <a:ea typeface="黑体" panose="02010609060101010101" charset="-122"/>
              </a:rPr>
              <a:t>2</a:t>
            </a:r>
            <a:r>
              <a:rPr lang="zh-CN" altLang="en-US" sz="1600" dirty="0">
                <a:latin typeface="黑体" panose="02010609060101010101" charset="-122"/>
                <a:ea typeface="黑体" panose="02010609060101010101" charset="-122"/>
              </a:rPr>
              <a:t>、仅仅只有少数有组织排放的规模化大企业纳入了自动监控，对绝大多数中小企业缺乏监管手段。</a:t>
            </a:r>
            <a:endParaRPr lang="zh-CN" altLang="en-US" sz="1600" dirty="0">
              <a:latin typeface="黑体" panose="02010609060101010101" charset="-122"/>
              <a:ea typeface="黑体" panose="02010609060101010101" charset="-122"/>
            </a:endParaRPr>
          </a:p>
        </p:txBody>
      </p:sp>
      <p:sp>
        <p:nvSpPr>
          <p:cNvPr id="16" name="文本框 21"/>
          <p:cNvSpPr txBox="1">
            <a:spLocks noChangeArrowheads="1"/>
          </p:cNvSpPr>
          <p:nvPr/>
        </p:nvSpPr>
        <p:spPr bwMode="auto">
          <a:xfrm>
            <a:off x="5127625" y="4162425"/>
            <a:ext cx="2133600" cy="12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pPr>
            <a:r>
              <a:rPr lang="en-US" altLang="zh-CN" sz="1600" dirty="0">
                <a:latin typeface="黑体" panose="02010609060101010101" charset="-122"/>
                <a:ea typeface="黑体" panose="02010609060101010101" charset="-122"/>
              </a:rPr>
              <a:t>3</a:t>
            </a:r>
            <a:r>
              <a:rPr lang="zh-CN" altLang="en-US" sz="1600" dirty="0">
                <a:latin typeface="黑体" panose="02010609060101010101" charset="-122"/>
                <a:ea typeface="黑体" panose="02010609060101010101" charset="-122"/>
              </a:rPr>
              <a:t>、缺乏重污染天气下应急响应和对停产、限产、错峰生产企业的有效监控手段。</a:t>
            </a:r>
            <a:endParaRPr lang="zh-CN" altLang="en-US" sz="1600" dirty="0">
              <a:latin typeface="黑体" panose="02010609060101010101" charset="-122"/>
              <a:ea typeface="黑体" panose="02010609060101010101" charset="-122"/>
            </a:endParaRPr>
          </a:p>
        </p:txBody>
      </p:sp>
      <p:sp>
        <p:nvSpPr>
          <p:cNvPr id="17" name="文本框 21"/>
          <p:cNvSpPr txBox="1">
            <a:spLocks noChangeArrowheads="1"/>
          </p:cNvSpPr>
          <p:nvPr/>
        </p:nvSpPr>
        <p:spPr bwMode="auto">
          <a:xfrm>
            <a:off x="7633970" y="2256155"/>
            <a:ext cx="1983105" cy="97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pPr>
            <a:r>
              <a:rPr lang="en-US" altLang="zh-CN" sz="1600" dirty="0">
                <a:latin typeface="黑体" panose="02010609060101010101" charset="-122"/>
                <a:ea typeface="黑体" panose="02010609060101010101" charset="-122"/>
              </a:rPr>
              <a:t>4</a:t>
            </a:r>
            <a:r>
              <a:rPr lang="zh-CN" altLang="en-US" sz="1600" dirty="0">
                <a:latin typeface="黑体" panose="02010609060101010101" charset="-122"/>
                <a:ea typeface="黑体" panose="02010609060101010101" charset="-122"/>
              </a:rPr>
              <a:t>、对于企业环保监管，缺乏有效的监管指标和预警手段。</a:t>
            </a:r>
            <a:endParaRPr lang="zh-CN" altLang="en-US" sz="1600" dirty="0">
              <a:latin typeface="黑体" panose="02010609060101010101" charset="-122"/>
              <a:ea typeface="黑体" panose="02010609060101010101" charset="-122"/>
            </a:endParaRPr>
          </a:p>
        </p:txBody>
      </p:sp>
      <p:sp>
        <p:nvSpPr>
          <p:cNvPr id="18" name="文本框 21"/>
          <p:cNvSpPr txBox="1">
            <a:spLocks noChangeArrowheads="1"/>
          </p:cNvSpPr>
          <p:nvPr/>
        </p:nvSpPr>
        <p:spPr bwMode="auto">
          <a:xfrm>
            <a:off x="9732645" y="4093210"/>
            <a:ext cx="1947545" cy="12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20000"/>
              </a:lnSpc>
            </a:pPr>
            <a:r>
              <a:rPr lang="en-US" altLang="zh-CN" sz="1600" dirty="0">
                <a:latin typeface="黑体" panose="02010609060101010101" charset="-122"/>
                <a:ea typeface="黑体" panose="02010609060101010101" charset="-122"/>
              </a:rPr>
              <a:t>5</a:t>
            </a:r>
            <a:r>
              <a:rPr lang="zh-CN" altLang="en-US" sz="1600" dirty="0">
                <a:latin typeface="黑体" panose="02010609060101010101" charset="-122"/>
                <a:ea typeface="黑体" panose="02010609060101010101" charset="-122"/>
              </a:rPr>
              <a:t>、监察人员有限，监察力度要求又非常大，无法避免漏查问题。</a:t>
            </a:r>
            <a:endParaRPr lang="zh-CN" altLang="en-US" sz="1600" dirty="0">
              <a:latin typeface="黑体" panose="02010609060101010101" charset="-122"/>
              <a:ea typeface="黑体" panose="02010609060101010101" charset="-122"/>
            </a:endParaRPr>
          </a:p>
        </p:txBody>
      </p:sp>
      <p:sp>
        <p:nvSpPr>
          <p:cNvPr id="21"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环保用电</a:t>
            </a:r>
            <a:r>
              <a:rPr lang="en-US" altLang="zh-CN" sz="3200" dirty="0">
                <a:solidFill>
                  <a:schemeClr val="bg1"/>
                </a:solidFill>
                <a:latin typeface="黑体" panose="02010609060101010101" charset="-122"/>
                <a:ea typeface="黑体" panose="02010609060101010101" charset="-122"/>
              </a:rPr>
              <a:t>——</a:t>
            </a:r>
            <a:r>
              <a:rPr lang="zh-CN" altLang="en-US" sz="3200" dirty="0">
                <a:solidFill>
                  <a:schemeClr val="bg1"/>
                </a:solidFill>
                <a:latin typeface="黑体" panose="02010609060101010101" charset="-122"/>
                <a:ea typeface="黑体" panose="02010609060101010101" charset="-122"/>
              </a:rPr>
              <a:t>环保监察现状</a:t>
            </a:r>
            <a:endParaRPr lang="zh-CN" altLang="en-US" sz="3200" dirty="0">
              <a:solidFill>
                <a:schemeClr val="bg1"/>
              </a:solidFill>
              <a:latin typeface="黑体" panose="02010609060101010101" charset="-122"/>
              <a:ea typeface="黑体" panose="02010609060101010101" charset="-122"/>
            </a:endParaRPr>
          </a:p>
        </p:txBody>
      </p:sp>
      <p:sp>
        <p:nvSpPr>
          <p:cNvPr id="22" name="矩形 21"/>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3" name="文本框 2"/>
          <p:cNvSpPr txBox="1"/>
          <p:nvPr/>
        </p:nvSpPr>
        <p:spPr>
          <a:xfrm>
            <a:off x="737235" y="4057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4</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92910" y="1781484"/>
            <a:ext cx="2055242" cy="3338037"/>
          </a:xfrm>
          <a:prstGeom prst="rect">
            <a:avLst/>
          </a:prstGeom>
          <a:solidFill>
            <a:schemeClr val="tx1">
              <a:lumMod val="75000"/>
              <a:lumOff val="25000"/>
            </a:schemeClr>
          </a:solidFill>
          <a:ln w="19050">
            <a:solidFill>
              <a:srgbClr val="B8B3A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黑体" panose="02010609060101010101" charset="-122"/>
              <a:ea typeface="黑体" panose="02010609060101010101" charset="-122"/>
            </a:endParaRPr>
          </a:p>
        </p:txBody>
      </p:sp>
      <p:grpSp>
        <p:nvGrpSpPr>
          <p:cNvPr id="10" name="组合 9"/>
          <p:cNvGrpSpPr/>
          <p:nvPr/>
        </p:nvGrpSpPr>
        <p:grpSpPr>
          <a:xfrm>
            <a:off x="2555240" y="1667510"/>
            <a:ext cx="8164195" cy="804410"/>
            <a:chOff x="1218940" y="1015336"/>
            <a:chExt cx="6765572" cy="804410"/>
          </a:xfrm>
        </p:grpSpPr>
        <p:sp>
          <p:nvSpPr>
            <p:cNvPr id="11" name="五边形 35"/>
            <p:cNvSpPr/>
            <p:nvPr/>
          </p:nvSpPr>
          <p:spPr>
            <a:xfrm>
              <a:off x="1218940" y="1015336"/>
              <a:ext cx="2061635" cy="804410"/>
            </a:xfrm>
            <a:prstGeom prst="homePlate">
              <a:avLst>
                <a:gd name="adj" fmla="val 30537"/>
              </a:avLst>
            </a:prstGeom>
            <a:solidFill>
              <a:srgbClr val="0070C0"/>
            </a:solidFill>
            <a:ln w="19050">
              <a:solidFill>
                <a:srgbClr val="AEB3B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黑体" panose="02010609060101010101" charset="-122"/>
                <a:ea typeface="黑体" panose="02010609060101010101" charset="-122"/>
              </a:endParaRPr>
            </a:p>
          </p:txBody>
        </p:sp>
        <p:sp>
          <p:nvSpPr>
            <p:cNvPr id="12" name="任意多边形 36"/>
            <p:cNvSpPr/>
            <p:nvPr/>
          </p:nvSpPr>
          <p:spPr>
            <a:xfrm>
              <a:off x="3150058"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黑体" panose="02010609060101010101" charset="-122"/>
                <a:ea typeface="黑体" panose="02010609060101010101" charset="-122"/>
              </a:endParaRPr>
            </a:p>
          </p:txBody>
        </p:sp>
        <p:sp>
          <p:nvSpPr>
            <p:cNvPr id="13" name="文本框 15"/>
            <p:cNvSpPr txBox="1"/>
            <p:nvPr/>
          </p:nvSpPr>
          <p:spPr>
            <a:xfrm>
              <a:off x="3608445" y="1048356"/>
              <a:ext cx="4160520" cy="403957"/>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环保人员监察执法到物联网、大数据技术执法</a:t>
              </a:r>
              <a:endParaRPr lang="zh-CN" altLang="en-US" sz="1600" dirty="0">
                <a:solidFill>
                  <a:schemeClr val="bg1">
                    <a:lumMod val="50000"/>
                  </a:schemeClr>
                </a:solidFill>
                <a:latin typeface="黑体" panose="02010609060101010101" charset="-122"/>
                <a:ea typeface="黑体" panose="02010609060101010101" charset="-122"/>
              </a:endParaRPr>
            </a:p>
          </p:txBody>
        </p:sp>
        <p:sp>
          <p:nvSpPr>
            <p:cNvPr id="14" name="文本框 23"/>
            <p:cNvSpPr txBox="1"/>
            <p:nvPr/>
          </p:nvSpPr>
          <p:spPr>
            <a:xfrm>
              <a:off x="1440553" y="1269968"/>
              <a:ext cx="1741469" cy="348557"/>
            </a:xfrm>
            <a:prstGeom prst="rect">
              <a:avLst/>
            </a:prstGeom>
            <a:noFill/>
          </p:spPr>
          <p:txBody>
            <a:bodyPr wrap="square" rtlCol="0">
              <a:spAutoFit/>
            </a:bodyPr>
            <a:lstStyle/>
            <a:p>
              <a:pPr>
                <a:lnSpc>
                  <a:spcPct val="120000"/>
                </a:lnSpc>
              </a:pPr>
              <a:r>
                <a:rPr lang="zh-CN" altLang="en-US" sz="1600" b="1" dirty="0">
                  <a:solidFill>
                    <a:schemeClr val="bg1"/>
                  </a:solidFill>
                  <a:effectLst/>
                  <a:latin typeface="黑体" panose="02010609060101010101" charset="-122"/>
                  <a:ea typeface="黑体" panose="02010609060101010101" charset="-122"/>
                </a:rPr>
                <a:t>人防到技防</a:t>
              </a:r>
              <a:endParaRPr lang="zh-CN" altLang="en-US" sz="1600" b="1" dirty="0">
                <a:solidFill>
                  <a:schemeClr val="bg1"/>
                </a:solidFill>
                <a:effectLst/>
                <a:latin typeface="黑体" panose="02010609060101010101" charset="-122"/>
                <a:ea typeface="黑体" panose="02010609060101010101" charset="-122"/>
              </a:endParaRPr>
            </a:p>
          </p:txBody>
        </p:sp>
      </p:grpSp>
      <p:grpSp>
        <p:nvGrpSpPr>
          <p:cNvPr id="15" name="组合 14"/>
          <p:cNvGrpSpPr/>
          <p:nvPr/>
        </p:nvGrpSpPr>
        <p:grpSpPr>
          <a:xfrm>
            <a:off x="2555240" y="2594610"/>
            <a:ext cx="8164830" cy="804410"/>
            <a:chOff x="1218940" y="1942273"/>
            <a:chExt cx="6765572" cy="804410"/>
          </a:xfrm>
        </p:grpSpPr>
        <p:sp>
          <p:nvSpPr>
            <p:cNvPr id="16" name="五边形 40"/>
            <p:cNvSpPr/>
            <p:nvPr/>
          </p:nvSpPr>
          <p:spPr>
            <a:xfrm>
              <a:off x="1218940" y="1942273"/>
              <a:ext cx="2061635" cy="804410"/>
            </a:xfrm>
            <a:prstGeom prst="homePlate">
              <a:avLst>
                <a:gd name="adj" fmla="val 30537"/>
              </a:avLst>
            </a:prstGeom>
            <a:solidFill>
              <a:srgbClr val="00B0F0"/>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17" name="任意多边形 41"/>
            <p:cNvSpPr/>
            <p:nvPr/>
          </p:nvSpPr>
          <p:spPr>
            <a:xfrm>
              <a:off x="3150058"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18" name="文本框 17"/>
            <p:cNvSpPr txBox="1"/>
            <p:nvPr/>
          </p:nvSpPr>
          <p:spPr>
            <a:xfrm>
              <a:off x="3608445" y="1953703"/>
              <a:ext cx="4160520" cy="787523"/>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 原有模式监测大气和水质结果</a:t>
              </a:r>
              <a:endParaRPr lang="en-US" altLang="zh-CN" sz="1600" dirty="0">
                <a:solidFill>
                  <a:schemeClr val="bg1">
                    <a:lumMod val="50000"/>
                  </a:schemeClr>
                </a:solidFill>
                <a:latin typeface="黑体" panose="02010609060101010101" charset="-122"/>
                <a:ea typeface="黑体" panose="02010609060101010101" charset="-122"/>
              </a:endParaRPr>
            </a:p>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 现有模式监测生产过程中的环保设备运行情况</a:t>
              </a:r>
              <a:endParaRPr lang="zh-CN" altLang="en-US" sz="1600" dirty="0">
                <a:solidFill>
                  <a:schemeClr val="bg1">
                    <a:lumMod val="50000"/>
                  </a:schemeClr>
                </a:solidFill>
                <a:latin typeface="黑体" panose="02010609060101010101" charset="-122"/>
                <a:ea typeface="黑体" panose="02010609060101010101" charset="-122"/>
              </a:endParaRPr>
            </a:p>
          </p:txBody>
        </p:sp>
        <p:sp>
          <p:nvSpPr>
            <p:cNvPr id="19" name="文本框 20"/>
            <p:cNvSpPr txBox="1"/>
            <p:nvPr/>
          </p:nvSpPr>
          <p:spPr>
            <a:xfrm>
              <a:off x="1440553" y="2028041"/>
              <a:ext cx="1741469" cy="644022"/>
            </a:xfrm>
            <a:prstGeom prst="rect">
              <a:avLst/>
            </a:prstGeom>
            <a:noFill/>
          </p:spPr>
          <p:txBody>
            <a:bodyPr wrap="square" rtlCol="0">
              <a:spAutoFit/>
            </a:bodyPr>
            <a:lstStyle/>
            <a:p>
              <a:pPr>
                <a:lnSpc>
                  <a:spcPct val="120000"/>
                </a:lnSpc>
              </a:pPr>
              <a:r>
                <a:rPr lang="zh-CN" altLang="en-US" sz="1600" b="1" dirty="0">
                  <a:solidFill>
                    <a:schemeClr val="bg1"/>
                  </a:solidFill>
                  <a:latin typeface="黑体" panose="02010609060101010101" charset="-122"/>
                  <a:ea typeface="黑体" panose="02010609060101010101" charset="-122"/>
                </a:rPr>
                <a:t>结果监管</a:t>
              </a:r>
              <a:endParaRPr lang="en-US" altLang="zh-CN" sz="1600" b="1" dirty="0">
                <a:solidFill>
                  <a:schemeClr val="bg1"/>
                </a:solidFill>
                <a:latin typeface="黑体" panose="02010609060101010101" charset="-122"/>
                <a:ea typeface="黑体" panose="02010609060101010101" charset="-122"/>
              </a:endParaRPr>
            </a:p>
            <a:p>
              <a:pPr>
                <a:lnSpc>
                  <a:spcPct val="120000"/>
                </a:lnSpc>
              </a:pPr>
              <a:r>
                <a:rPr lang="zh-CN" altLang="en-US" sz="1600" b="1" dirty="0">
                  <a:solidFill>
                    <a:schemeClr val="bg1"/>
                  </a:solidFill>
                  <a:latin typeface="黑体" panose="02010609060101010101" charset="-122"/>
                  <a:ea typeface="黑体" panose="02010609060101010101" charset="-122"/>
                </a:rPr>
                <a:t>到过程监管</a:t>
              </a:r>
              <a:endParaRPr lang="zh-CN" altLang="en-US" sz="1600" b="1" dirty="0">
                <a:solidFill>
                  <a:schemeClr val="bg1"/>
                </a:solidFill>
                <a:latin typeface="黑体" panose="02010609060101010101" charset="-122"/>
                <a:ea typeface="黑体" panose="02010609060101010101" charset="-122"/>
              </a:endParaRPr>
            </a:p>
          </p:txBody>
        </p:sp>
      </p:grpSp>
      <p:grpSp>
        <p:nvGrpSpPr>
          <p:cNvPr id="20" name="组合 19"/>
          <p:cNvGrpSpPr/>
          <p:nvPr/>
        </p:nvGrpSpPr>
        <p:grpSpPr>
          <a:xfrm>
            <a:off x="2555240" y="3454400"/>
            <a:ext cx="8164195" cy="852355"/>
            <a:chOff x="1218940" y="2802086"/>
            <a:chExt cx="6765572" cy="852355"/>
          </a:xfrm>
        </p:grpSpPr>
        <p:sp>
          <p:nvSpPr>
            <p:cNvPr id="21" name="五边形 45"/>
            <p:cNvSpPr/>
            <p:nvPr/>
          </p:nvSpPr>
          <p:spPr>
            <a:xfrm>
              <a:off x="1218940" y="2850031"/>
              <a:ext cx="2061635" cy="804410"/>
            </a:xfrm>
            <a:prstGeom prst="homePlate">
              <a:avLst>
                <a:gd name="adj" fmla="val 30537"/>
              </a:avLst>
            </a:prstGeom>
            <a:solidFill>
              <a:srgbClr val="0070C0"/>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22" name="任意多边形 46"/>
            <p:cNvSpPr/>
            <p:nvPr/>
          </p:nvSpPr>
          <p:spPr>
            <a:xfrm>
              <a:off x="3150058"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23" name="文本框 18"/>
            <p:cNvSpPr txBox="1"/>
            <p:nvPr/>
          </p:nvSpPr>
          <p:spPr>
            <a:xfrm>
              <a:off x="3608445" y="2802086"/>
              <a:ext cx="4160520" cy="787523"/>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 之前靠环保人员现场巡查，执法存在主观因素</a:t>
              </a:r>
              <a:endParaRPr lang="en-US" altLang="zh-CN" sz="1600" dirty="0">
                <a:solidFill>
                  <a:schemeClr val="bg1">
                    <a:lumMod val="50000"/>
                  </a:schemeClr>
                </a:solidFill>
                <a:latin typeface="黑体" panose="02010609060101010101" charset="-122"/>
                <a:ea typeface="黑体" panose="02010609060101010101" charset="-122"/>
              </a:endParaRPr>
            </a:p>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◆现在大数据精准执法，保存数据</a:t>
              </a:r>
              <a:endParaRPr lang="zh-CN" altLang="en-US" sz="1600" dirty="0">
                <a:solidFill>
                  <a:schemeClr val="bg1">
                    <a:lumMod val="50000"/>
                  </a:schemeClr>
                </a:solidFill>
                <a:latin typeface="黑体" panose="02010609060101010101" charset="-122"/>
                <a:ea typeface="黑体" panose="02010609060101010101" charset="-122"/>
              </a:endParaRPr>
            </a:p>
          </p:txBody>
        </p:sp>
        <p:sp>
          <p:nvSpPr>
            <p:cNvPr id="24" name="文本框 21"/>
            <p:cNvSpPr txBox="1"/>
            <p:nvPr/>
          </p:nvSpPr>
          <p:spPr>
            <a:xfrm>
              <a:off x="1440553" y="2976286"/>
              <a:ext cx="1741469" cy="644022"/>
            </a:xfrm>
            <a:prstGeom prst="rect">
              <a:avLst/>
            </a:prstGeom>
            <a:noFill/>
          </p:spPr>
          <p:txBody>
            <a:bodyPr wrap="square" rtlCol="0">
              <a:spAutoFit/>
            </a:bodyPr>
            <a:lstStyle/>
            <a:p>
              <a:pPr>
                <a:lnSpc>
                  <a:spcPct val="120000"/>
                </a:lnSpc>
              </a:pPr>
              <a:r>
                <a:rPr lang="zh-CN" altLang="en-US" sz="1600" b="1" dirty="0">
                  <a:solidFill>
                    <a:schemeClr val="bg1"/>
                  </a:solidFill>
                  <a:latin typeface="黑体" panose="02010609060101010101" charset="-122"/>
                  <a:ea typeface="黑体" panose="02010609060101010101" charset="-122"/>
                </a:rPr>
                <a:t>巡查监察</a:t>
              </a:r>
              <a:endParaRPr lang="en-US" altLang="zh-CN" sz="1600" b="1" dirty="0">
                <a:solidFill>
                  <a:schemeClr val="bg1"/>
                </a:solidFill>
                <a:latin typeface="黑体" panose="02010609060101010101" charset="-122"/>
                <a:ea typeface="黑体" panose="02010609060101010101" charset="-122"/>
              </a:endParaRPr>
            </a:p>
            <a:p>
              <a:pPr>
                <a:lnSpc>
                  <a:spcPct val="120000"/>
                </a:lnSpc>
              </a:pPr>
              <a:r>
                <a:rPr lang="zh-CN" altLang="en-US" sz="1600" b="1" dirty="0">
                  <a:solidFill>
                    <a:schemeClr val="bg1"/>
                  </a:solidFill>
                  <a:latin typeface="黑体" panose="02010609060101010101" charset="-122"/>
                  <a:ea typeface="黑体" panose="02010609060101010101" charset="-122"/>
                </a:rPr>
                <a:t>到精准数据执法</a:t>
              </a:r>
              <a:endParaRPr lang="zh-CN" altLang="en-US" sz="1600" b="1" dirty="0">
                <a:solidFill>
                  <a:schemeClr val="bg1"/>
                </a:solidFill>
                <a:latin typeface="黑体" panose="02010609060101010101" charset="-122"/>
                <a:ea typeface="黑体" panose="02010609060101010101" charset="-122"/>
              </a:endParaRPr>
            </a:p>
          </p:txBody>
        </p:sp>
      </p:grpSp>
      <p:grpSp>
        <p:nvGrpSpPr>
          <p:cNvPr id="25" name="组合 24"/>
          <p:cNvGrpSpPr/>
          <p:nvPr/>
        </p:nvGrpSpPr>
        <p:grpSpPr>
          <a:xfrm>
            <a:off x="2555240" y="4429124"/>
            <a:ext cx="8165465" cy="804447"/>
            <a:chOff x="1218940" y="3776968"/>
            <a:chExt cx="6765572" cy="804410"/>
          </a:xfrm>
        </p:grpSpPr>
        <p:sp>
          <p:nvSpPr>
            <p:cNvPr id="26" name="五边形 50"/>
            <p:cNvSpPr/>
            <p:nvPr/>
          </p:nvSpPr>
          <p:spPr>
            <a:xfrm>
              <a:off x="1218940" y="3776968"/>
              <a:ext cx="2061635" cy="804410"/>
            </a:xfrm>
            <a:prstGeom prst="homePlate">
              <a:avLst>
                <a:gd name="adj" fmla="val 30537"/>
              </a:avLst>
            </a:prstGeom>
            <a:solidFill>
              <a:srgbClr val="00B0F0"/>
            </a:solidFill>
            <a:ln w="19050">
              <a:solidFill>
                <a:srgbClr val="C4C4C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27" name="任意多边形 51"/>
            <p:cNvSpPr/>
            <p:nvPr/>
          </p:nvSpPr>
          <p:spPr>
            <a:xfrm>
              <a:off x="3150058"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65000"/>
                    <a:lumOff val="35000"/>
                  </a:schemeClr>
                </a:solidFill>
                <a:latin typeface="黑体" panose="02010609060101010101" charset="-122"/>
                <a:ea typeface="黑体" panose="02010609060101010101" charset="-122"/>
              </a:endParaRPr>
            </a:p>
          </p:txBody>
        </p:sp>
        <p:sp>
          <p:nvSpPr>
            <p:cNvPr id="28" name="文本框 19"/>
            <p:cNvSpPr txBox="1"/>
            <p:nvPr/>
          </p:nvSpPr>
          <p:spPr>
            <a:xfrm>
              <a:off x="3608646" y="3792204"/>
              <a:ext cx="4375340" cy="787487"/>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 环保不能只搞突击</a:t>
              </a:r>
              <a:endParaRPr lang="en-US" altLang="zh-CN" sz="1600" dirty="0">
                <a:solidFill>
                  <a:schemeClr val="bg1">
                    <a:lumMod val="50000"/>
                  </a:schemeClr>
                </a:solidFill>
                <a:latin typeface="黑体" panose="02010609060101010101" charset="-122"/>
                <a:ea typeface="黑体" panose="02010609060101010101" charset="-122"/>
              </a:endParaRPr>
            </a:p>
            <a:p>
              <a:pPr>
                <a:lnSpc>
                  <a:spcPct val="150000"/>
                </a:lnSpc>
              </a:pPr>
              <a:r>
                <a:rPr lang="zh-CN" altLang="en-US" sz="1600" dirty="0">
                  <a:solidFill>
                    <a:schemeClr val="bg1">
                      <a:lumMod val="50000"/>
                    </a:schemeClr>
                  </a:solidFill>
                  <a:latin typeface="黑体" panose="02010609060101010101" charset="-122"/>
                  <a:ea typeface="黑体" panose="02010609060101010101" charset="-122"/>
                </a:rPr>
                <a:t>◆ 物联网技术</a:t>
              </a:r>
              <a:r>
                <a:rPr lang="en-US" altLang="zh-CN" sz="1600" dirty="0">
                  <a:solidFill>
                    <a:schemeClr val="bg1">
                      <a:lumMod val="50000"/>
                    </a:schemeClr>
                  </a:solidFill>
                  <a:latin typeface="黑体" panose="02010609060101010101" charset="-122"/>
                  <a:ea typeface="黑体" panose="02010609060101010101" charset="-122"/>
                </a:rPr>
                <a:t>24</a:t>
              </a:r>
              <a:r>
                <a:rPr lang="zh-CN" altLang="en-US" sz="1600" dirty="0">
                  <a:solidFill>
                    <a:schemeClr val="bg1">
                      <a:lumMod val="50000"/>
                    </a:schemeClr>
                  </a:solidFill>
                  <a:latin typeface="黑体" panose="02010609060101010101" charset="-122"/>
                  <a:ea typeface="黑体" panose="02010609060101010101" charset="-122"/>
                </a:rPr>
                <a:t>小时不间断监测，形成长效机制</a:t>
              </a:r>
              <a:endParaRPr lang="zh-CN" altLang="en-US" sz="1600" dirty="0">
                <a:solidFill>
                  <a:schemeClr val="bg1">
                    <a:lumMod val="50000"/>
                  </a:schemeClr>
                </a:solidFill>
                <a:latin typeface="黑体" panose="02010609060101010101" charset="-122"/>
                <a:ea typeface="黑体" panose="02010609060101010101" charset="-122"/>
              </a:endParaRPr>
            </a:p>
          </p:txBody>
        </p:sp>
        <p:sp>
          <p:nvSpPr>
            <p:cNvPr id="29" name="文本框 22"/>
            <p:cNvSpPr txBox="1"/>
            <p:nvPr/>
          </p:nvSpPr>
          <p:spPr>
            <a:xfrm>
              <a:off x="1440553" y="3871259"/>
              <a:ext cx="1741469" cy="643992"/>
            </a:xfrm>
            <a:prstGeom prst="rect">
              <a:avLst/>
            </a:prstGeom>
            <a:noFill/>
          </p:spPr>
          <p:txBody>
            <a:bodyPr wrap="square" rtlCol="0">
              <a:spAutoFit/>
            </a:bodyPr>
            <a:lstStyle/>
            <a:p>
              <a:pPr>
                <a:lnSpc>
                  <a:spcPct val="120000"/>
                </a:lnSpc>
              </a:pPr>
              <a:r>
                <a:rPr lang="zh-CN" altLang="en-US" sz="1600" b="1" dirty="0">
                  <a:solidFill>
                    <a:schemeClr val="bg1"/>
                  </a:solidFill>
                  <a:latin typeface="黑体" panose="02010609060101010101" charset="-122"/>
                  <a:ea typeface="黑体" panose="02010609060101010101" charset="-122"/>
                </a:rPr>
                <a:t>突击巡查</a:t>
              </a:r>
              <a:endParaRPr lang="en-US" altLang="zh-CN" sz="1600" b="1" dirty="0">
                <a:solidFill>
                  <a:schemeClr val="bg1"/>
                </a:solidFill>
                <a:latin typeface="黑体" panose="02010609060101010101" charset="-122"/>
                <a:ea typeface="黑体" panose="02010609060101010101" charset="-122"/>
              </a:endParaRPr>
            </a:p>
            <a:p>
              <a:pPr>
                <a:lnSpc>
                  <a:spcPct val="120000"/>
                </a:lnSpc>
              </a:pPr>
              <a:r>
                <a:rPr lang="zh-CN" altLang="en-US" sz="1600" b="1" dirty="0">
                  <a:solidFill>
                    <a:schemeClr val="bg1"/>
                  </a:solidFill>
                  <a:latin typeface="黑体" panose="02010609060101010101" charset="-122"/>
                  <a:ea typeface="黑体" panose="02010609060101010101" charset="-122"/>
                </a:rPr>
                <a:t>到长效机制</a:t>
              </a:r>
              <a:endParaRPr lang="zh-CN" altLang="en-US" sz="1600" b="1" dirty="0">
                <a:solidFill>
                  <a:schemeClr val="bg1"/>
                </a:solidFill>
                <a:latin typeface="黑体" panose="02010609060101010101" charset="-122"/>
                <a:ea typeface="黑体" panose="02010609060101010101" charset="-122"/>
              </a:endParaRPr>
            </a:p>
          </p:txBody>
        </p:sp>
      </p:grpSp>
      <p:sp>
        <p:nvSpPr>
          <p:cNvPr id="30"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环保用电</a:t>
            </a:r>
            <a:r>
              <a:rPr lang="en-US" altLang="zh-CN" sz="3200" dirty="0">
                <a:solidFill>
                  <a:schemeClr val="bg1"/>
                </a:solidFill>
                <a:latin typeface="黑体" panose="02010609060101010101" charset="-122"/>
                <a:ea typeface="黑体" panose="02010609060101010101" charset="-122"/>
              </a:rPr>
              <a:t>——</a:t>
            </a:r>
            <a:r>
              <a:rPr lang="zh-CN" altLang="en-US" sz="3200" dirty="0">
                <a:solidFill>
                  <a:schemeClr val="bg1"/>
                </a:solidFill>
                <a:latin typeface="黑体" panose="02010609060101010101" charset="-122"/>
                <a:ea typeface="黑体" panose="02010609060101010101" charset="-122"/>
              </a:rPr>
              <a:t>解决方案</a:t>
            </a:r>
            <a:endParaRPr lang="zh-CN" altLang="en-US" sz="3200" dirty="0">
              <a:solidFill>
                <a:schemeClr val="bg1"/>
              </a:solidFill>
              <a:latin typeface="黑体" panose="02010609060101010101" charset="-122"/>
              <a:ea typeface="黑体" panose="02010609060101010101" charset="-122"/>
            </a:endParaRPr>
          </a:p>
        </p:txBody>
      </p:sp>
      <p:sp>
        <p:nvSpPr>
          <p:cNvPr id="31" name="矩形 30"/>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3896127" y="1562475"/>
            <a:ext cx="2622227" cy="2213084"/>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chemeClr val="accent2"/>
          </a:solidFill>
          <a:ln w="19050">
            <a:solidFill>
              <a:schemeClr val="accent2">
                <a:lumMod val="75000"/>
              </a:schemeClr>
            </a:solid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 name="Freeform 10"/>
          <p:cNvSpPr/>
          <p:nvPr/>
        </p:nvSpPr>
        <p:spPr bwMode="auto">
          <a:xfrm>
            <a:off x="6088288" y="1555501"/>
            <a:ext cx="2203787" cy="2633849"/>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chemeClr val="accent3"/>
          </a:solidFill>
          <a:ln w="19050">
            <a:solidFill>
              <a:schemeClr val="accent3">
                <a:lumMod val="75000"/>
              </a:schemeClr>
            </a:solid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4" name="Freeform 11"/>
          <p:cNvSpPr/>
          <p:nvPr/>
        </p:nvSpPr>
        <p:spPr bwMode="auto">
          <a:xfrm>
            <a:off x="5651252" y="3775559"/>
            <a:ext cx="2647799" cy="2192163"/>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chemeClr val="accent4"/>
          </a:solidFill>
          <a:ln w="19050">
            <a:solidFill>
              <a:schemeClr val="accent4">
                <a:lumMod val="75000"/>
              </a:schemeClr>
            </a:solid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5" name="Freeform 12"/>
          <p:cNvSpPr/>
          <p:nvPr/>
        </p:nvSpPr>
        <p:spPr bwMode="auto">
          <a:xfrm>
            <a:off x="3896128" y="3326898"/>
            <a:ext cx="2192164" cy="2633849"/>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chemeClr val="accent1"/>
          </a:solidFill>
          <a:ln w="19050">
            <a:solidFill>
              <a:schemeClr val="accent1">
                <a:lumMod val="75000"/>
              </a:schemeClr>
            </a:solid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nvGrpSpPr>
          <p:cNvPr id="7" name="Group 59"/>
          <p:cNvGrpSpPr/>
          <p:nvPr/>
        </p:nvGrpSpPr>
        <p:grpSpPr>
          <a:xfrm>
            <a:off x="8299049" y="4432397"/>
            <a:ext cx="3034927" cy="1315288"/>
            <a:chOff x="7154104" y="3206176"/>
            <a:chExt cx="2276195" cy="986466"/>
          </a:xfrm>
        </p:grpSpPr>
        <p:sp>
          <p:nvSpPr>
            <p:cNvPr id="8" name="TextBox 51"/>
            <p:cNvSpPr txBox="1"/>
            <p:nvPr/>
          </p:nvSpPr>
          <p:spPr>
            <a:xfrm>
              <a:off x="7154105" y="3453979"/>
              <a:ext cx="2276194" cy="738663"/>
            </a:xfrm>
            <a:prstGeom prst="rect">
              <a:avLst/>
            </a:prstGeom>
            <a:noFill/>
          </p:spPr>
          <p:txBody>
            <a:bodyPr wrap="square" lIns="0" tIns="0" rIns="0" bIns="0" rtlCol="0">
              <a:spAutoFit/>
            </a:bodyPr>
            <a:lstStyle/>
            <a:p>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可以制定停产和限产计划。在停产限产计划内，对排污和治污设备做有限制的启停计划，超出计划外则报异常。</a:t>
              </a:r>
              <a:endPar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endParaRPr>
            </a:p>
          </p:txBody>
        </p:sp>
        <p:sp>
          <p:nvSpPr>
            <p:cNvPr id="9" name="Rectangle 52"/>
            <p:cNvSpPr/>
            <p:nvPr/>
          </p:nvSpPr>
          <p:spPr>
            <a:xfrm>
              <a:off x="7154104" y="3206176"/>
              <a:ext cx="1077218" cy="184666"/>
            </a:xfrm>
            <a:prstGeom prst="rect">
              <a:avLst/>
            </a:prstGeom>
          </p:spPr>
          <p:txBody>
            <a:bodyPr wrap="none" lIns="0" tIns="0" rIns="0" bIns="0">
              <a:spAutoFit/>
            </a:bodyPr>
            <a:lstStyle/>
            <a:p>
              <a:r>
                <a:rPr lang="zh-CN" altLang="en-US" sz="1600" b="1" dirty="0">
                  <a:solidFill>
                    <a:schemeClr val="accent4"/>
                  </a:solidFill>
                  <a:latin typeface="印品黑体" panose="00000500000000000000" pitchFamily="2" charset="-122"/>
                  <a:ea typeface="印品黑体" panose="00000500000000000000" pitchFamily="2" charset="-122"/>
                  <a:cs typeface="+mn-ea"/>
                  <a:sym typeface="+mn-lt"/>
                </a:rPr>
                <a:t>停限产执行监控</a:t>
              </a:r>
              <a:endParaRPr lang="zh-CN" altLang="en-US" sz="1600" b="1" dirty="0">
                <a:solidFill>
                  <a:schemeClr val="accent4"/>
                </a:solidFill>
                <a:latin typeface="印品黑体" panose="00000500000000000000" pitchFamily="2" charset="-122"/>
                <a:ea typeface="印品黑体" panose="00000500000000000000" pitchFamily="2" charset="-122"/>
                <a:cs typeface="+mn-ea"/>
                <a:sym typeface="+mn-lt"/>
              </a:endParaRPr>
            </a:p>
          </p:txBody>
        </p:sp>
      </p:grpSp>
      <p:grpSp>
        <p:nvGrpSpPr>
          <p:cNvPr id="10" name="Group 58"/>
          <p:cNvGrpSpPr/>
          <p:nvPr/>
        </p:nvGrpSpPr>
        <p:grpSpPr>
          <a:xfrm>
            <a:off x="8299049" y="1692865"/>
            <a:ext cx="3034927" cy="1069068"/>
            <a:chOff x="7174424" y="1352592"/>
            <a:chExt cx="2276195" cy="801801"/>
          </a:xfrm>
        </p:grpSpPr>
        <p:sp>
          <p:nvSpPr>
            <p:cNvPr id="11" name="TextBox 54"/>
            <p:cNvSpPr txBox="1"/>
            <p:nvPr/>
          </p:nvSpPr>
          <p:spPr>
            <a:xfrm>
              <a:off x="7174424" y="1600395"/>
              <a:ext cx="2276195" cy="553998"/>
            </a:xfrm>
            <a:prstGeom prst="rect">
              <a:avLst/>
            </a:prstGeom>
            <a:noFill/>
          </p:spPr>
          <p:txBody>
            <a:bodyPr wrap="square" lIns="0" tIns="0" rIns="0" bIns="0" rtlCol="0">
              <a:spAutoFit/>
            </a:bodyPr>
            <a:lstStyle/>
            <a:p>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系统对排污和治污设备进行不间断用电监控，判断启停时间点，能够进行排污治污联动监控。</a:t>
              </a:r>
              <a:endPar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endParaRPr>
            </a:p>
          </p:txBody>
        </p:sp>
        <p:sp>
          <p:nvSpPr>
            <p:cNvPr id="12" name="Rectangle 55"/>
            <p:cNvSpPr/>
            <p:nvPr/>
          </p:nvSpPr>
          <p:spPr>
            <a:xfrm>
              <a:off x="7174424" y="1352592"/>
              <a:ext cx="620362" cy="184666"/>
            </a:xfrm>
            <a:prstGeom prst="rect">
              <a:avLst/>
            </a:prstGeom>
          </p:spPr>
          <p:txBody>
            <a:bodyPr wrap="none" lIns="0" tIns="0" rIns="0" bIns="0">
              <a:spAutoFit/>
            </a:bodyPr>
            <a:lstStyle/>
            <a:p>
              <a:r>
                <a:rPr lang="zh-CN" altLang="en-US" sz="1600" b="1" dirty="0">
                  <a:solidFill>
                    <a:schemeClr val="accent3"/>
                  </a:solidFill>
                  <a:latin typeface="印品黑体" panose="00000500000000000000" pitchFamily="2" charset="-122"/>
                  <a:ea typeface="印品黑体" panose="00000500000000000000" pitchFamily="2" charset="-122"/>
                  <a:cs typeface="+mn-ea"/>
                  <a:sym typeface="+mn-lt"/>
                </a:rPr>
                <a:t>关联分析</a:t>
              </a:r>
              <a:endParaRPr lang="zh-CN" altLang="en-US" sz="1600" b="1" dirty="0">
                <a:solidFill>
                  <a:schemeClr val="accent3"/>
                </a:solidFill>
                <a:latin typeface="印品黑体" panose="00000500000000000000" pitchFamily="2" charset="-122"/>
                <a:ea typeface="印品黑体" panose="00000500000000000000" pitchFamily="2" charset="-122"/>
                <a:cs typeface="+mn-ea"/>
                <a:sym typeface="+mn-lt"/>
              </a:endParaRPr>
            </a:p>
          </p:txBody>
        </p:sp>
      </p:grpSp>
      <p:grpSp>
        <p:nvGrpSpPr>
          <p:cNvPr id="13" name="Group 56"/>
          <p:cNvGrpSpPr/>
          <p:nvPr/>
        </p:nvGrpSpPr>
        <p:grpSpPr>
          <a:xfrm>
            <a:off x="1489075" y="1662385"/>
            <a:ext cx="2457851" cy="1069068"/>
            <a:chOff x="136298" y="1363501"/>
            <a:chExt cx="1843388" cy="801801"/>
          </a:xfrm>
        </p:grpSpPr>
        <p:sp>
          <p:nvSpPr>
            <p:cNvPr id="14" name="TextBox 57"/>
            <p:cNvSpPr txBox="1"/>
            <p:nvPr/>
          </p:nvSpPr>
          <p:spPr>
            <a:xfrm>
              <a:off x="136298" y="1611304"/>
              <a:ext cx="1843388" cy="553998"/>
            </a:xfrm>
            <a:prstGeom prst="rect">
              <a:avLst/>
            </a:prstGeom>
            <a:noFill/>
          </p:spPr>
          <p:txBody>
            <a:bodyPr wrap="square" lIns="0" tIns="0" rIns="0" bIns="0" rtlCol="0">
              <a:spAutoFit/>
            </a:bodyPr>
            <a:lstStyle/>
            <a:p>
              <a:pPr algn="r"/>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系统将可以通过</a:t>
              </a:r>
              <a:r>
                <a:rPr lang="en-US" altLang="zh-CN"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PC</a:t>
              </a:r>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浏览器、平板、手机</a:t>
              </a:r>
              <a:r>
                <a:rPr lang="en-US" altLang="zh-CN"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APP</a:t>
              </a:r>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访问。云端统一部署，升级方便快速。</a:t>
              </a:r>
              <a:endPar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endParaRPr>
            </a:p>
          </p:txBody>
        </p:sp>
        <p:sp>
          <p:nvSpPr>
            <p:cNvPr id="15" name="Rectangle 58"/>
            <p:cNvSpPr/>
            <p:nvPr/>
          </p:nvSpPr>
          <p:spPr>
            <a:xfrm>
              <a:off x="1359323" y="1363501"/>
              <a:ext cx="620363" cy="184666"/>
            </a:xfrm>
            <a:prstGeom prst="rect">
              <a:avLst/>
            </a:prstGeom>
          </p:spPr>
          <p:txBody>
            <a:bodyPr wrap="none" lIns="0" tIns="0" rIns="0" bIns="0">
              <a:spAutoFit/>
            </a:bodyPr>
            <a:lstStyle/>
            <a:p>
              <a:pPr algn="r"/>
              <a:r>
                <a:rPr lang="zh-CN" altLang="en-US" sz="1600" b="1" dirty="0">
                  <a:solidFill>
                    <a:schemeClr val="accent2"/>
                  </a:solidFill>
                  <a:latin typeface="印品黑体" panose="00000500000000000000" pitchFamily="2" charset="-122"/>
                  <a:ea typeface="印品黑体" panose="00000500000000000000" pitchFamily="2" charset="-122"/>
                  <a:cs typeface="+mn-ea"/>
                  <a:sym typeface="+mn-lt"/>
                </a:rPr>
                <a:t>方便访问</a:t>
              </a:r>
              <a:endParaRPr lang="zh-CN" altLang="en-US" sz="1600" b="1" dirty="0">
                <a:solidFill>
                  <a:schemeClr val="accent2"/>
                </a:solidFill>
                <a:latin typeface="印品黑体" panose="00000500000000000000" pitchFamily="2" charset="-122"/>
                <a:ea typeface="印品黑体" panose="00000500000000000000" pitchFamily="2" charset="-122"/>
                <a:cs typeface="+mn-ea"/>
                <a:sym typeface="+mn-lt"/>
              </a:endParaRPr>
            </a:p>
          </p:txBody>
        </p:sp>
      </p:grpSp>
      <p:grpSp>
        <p:nvGrpSpPr>
          <p:cNvPr id="16" name="Group 56"/>
          <p:cNvGrpSpPr/>
          <p:nvPr/>
        </p:nvGrpSpPr>
        <p:grpSpPr>
          <a:xfrm>
            <a:off x="1129034" y="4404899"/>
            <a:ext cx="2817892" cy="1561510"/>
            <a:chOff x="-133733" y="1363501"/>
            <a:chExt cx="2113419" cy="1171132"/>
          </a:xfrm>
        </p:grpSpPr>
        <p:sp>
          <p:nvSpPr>
            <p:cNvPr id="17" name="TextBox 60"/>
            <p:cNvSpPr txBox="1"/>
            <p:nvPr/>
          </p:nvSpPr>
          <p:spPr>
            <a:xfrm>
              <a:off x="-133733" y="1611304"/>
              <a:ext cx="2113418" cy="923329"/>
            </a:xfrm>
            <a:prstGeom prst="rect">
              <a:avLst/>
            </a:prstGeom>
            <a:noFill/>
          </p:spPr>
          <p:txBody>
            <a:bodyPr wrap="square" lIns="0" tIns="0" rIns="0" bIns="0" rtlCol="0">
              <a:spAutoFit/>
            </a:bodyPr>
            <a:lstStyle/>
            <a:p>
              <a:pPr algn="r"/>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企业生产或排污要按计划进行申报和管理，一旦超出计划外的任何启动和停止状态，系统就会自动发出预警，进行手机短信和</a:t>
              </a:r>
              <a:r>
                <a:rPr lang="en-US" altLang="zh-CN"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APP</a:t>
              </a:r>
              <a:r>
                <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rPr>
                <a:t>推送。</a:t>
              </a:r>
              <a:endParaRPr lang="zh-CN" altLang="en-US" sz="1600" dirty="0">
                <a:solidFill>
                  <a:schemeClr val="tx1">
                    <a:lumMod val="65000"/>
                    <a:lumOff val="35000"/>
                  </a:schemeClr>
                </a:solidFill>
                <a:latin typeface="印品黑体" panose="00000500000000000000" pitchFamily="2" charset="-122"/>
                <a:ea typeface="印品黑体" panose="00000500000000000000" pitchFamily="2" charset="-122"/>
                <a:cs typeface="+mn-ea"/>
                <a:sym typeface="+mn-lt"/>
              </a:endParaRPr>
            </a:p>
          </p:txBody>
        </p:sp>
        <p:sp>
          <p:nvSpPr>
            <p:cNvPr id="18" name="Rectangle 61"/>
            <p:cNvSpPr/>
            <p:nvPr/>
          </p:nvSpPr>
          <p:spPr>
            <a:xfrm>
              <a:off x="1056356" y="1363501"/>
              <a:ext cx="923330" cy="184666"/>
            </a:xfrm>
            <a:prstGeom prst="rect">
              <a:avLst/>
            </a:prstGeom>
          </p:spPr>
          <p:txBody>
            <a:bodyPr wrap="none" lIns="0" tIns="0" rIns="0" bIns="0">
              <a:spAutoFit/>
            </a:bodyPr>
            <a:lstStyle/>
            <a:p>
              <a:pPr algn="r"/>
              <a:r>
                <a:rPr lang="zh-CN" altLang="en-US" sz="1600" b="1" dirty="0">
                  <a:solidFill>
                    <a:schemeClr val="accent1"/>
                  </a:solidFill>
                  <a:latin typeface="印品黑体" panose="00000500000000000000" pitchFamily="2" charset="-122"/>
                  <a:ea typeface="印品黑体" panose="00000500000000000000" pitchFamily="2" charset="-122"/>
                  <a:cs typeface="+mn-ea"/>
                  <a:sym typeface="+mn-lt"/>
                </a:rPr>
                <a:t>异常管理申报</a:t>
              </a:r>
              <a:endParaRPr lang="zh-CN" altLang="en-US" sz="1600" b="1" dirty="0">
                <a:solidFill>
                  <a:schemeClr val="accent1"/>
                </a:solidFill>
                <a:latin typeface="印品黑体" panose="00000500000000000000" pitchFamily="2" charset="-122"/>
                <a:ea typeface="印品黑体" panose="00000500000000000000" pitchFamily="2" charset="-122"/>
                <a:cs typeface="+mn-ea"/>
                <a:sym typeface="+mn-lt"/>
              </a:endParaRPr>
            </a:p>
          </p:txBody>
        </p:sp>
      </p:grpSp>
      <p:sp>
        <p:nvSpPr>
          <p:cNvPr id="19" name="Freeform 129"/>
          <p:cNvSpPr/>
          <p:nvPr/>
        </p:nvSpPr>
        <p:spPr bwMode="auto">
          <a:xfrm>
            <a:off x="4791829" y="2507289"/>
            <a:ext cx="436849" cy="534327"/>
          </a:xfrm>
          <a:custGeom>
            <a:avLst/>
            <a:gdLst/>
            <a:ahLst/>
            <a:cxnLst>
              <a:cxn ang="0">
                <a:pos x="53" y="58"/>
              </a:cxn>
              <a:cxn ang="0">
                <a:pos x="36" y="58"/>
              </a:cxn>
              <a:cxn ang="0">
                <a:pos x="36" y="65"/>
              </a:cxn>
              <a:cxn ang="0">
                <a:pos x="34" y="68"/>
              </a:cxn>
              <a:cxn ang="0">
                <a:pos x="22" y="68"/>
              </a:cxn>
              <a:cxn ang="0">
                <a:pos x="20" y="65"/>
              </a:cxn>
              <a:cxn ang="0">
                <a:pos x="20" y="58"/>
              </a:cxn>
              <a:cxn ang="0">
                <a:pos x="2" y="58"/>
              </a:cxn>
              <a:cxn ang="0">
                <a:pos x="0" y="56"/>
              </a:cxn>
              <a:cxn ang="0">
                <a:pos x="1" y="54"/>
              </a:cxn>
              <a:cxn ang="0">
                <a:pos x="16" y="39"/>
              </a:cxn>
              <a:cxn ang="0">
                <a:pos x="7" y="39"/>
              </a:cxn>
              <a:cxn ang="0">
                <a:pos x="5" y="36"/>
              </a:cxn>
              <a:cxn ang="0">
                <a:pos x="6" y="34"/>
              </a:cxn>
              <a:cxn ang="0">
                <a:pos x="21" y="19"/>
              </a:cxn>
              <a:cxn ang="0">
                <a:pos x="13" y="19"/>
              </a:cxn>
              <a:cxn ang="0">
                <a:pos x="11" y="17"/>
              </a:cxn>
              <a:cxn ang="0">
                <a:pos x="12" y="15"/>
              </a:cxn>
              <a:cxn ang="0">
                <a:pos x="26" y="0"/>
              </a:cxn>
              <a:cxn ang="0">
                <a:pos x="28" y="0"/>
              </a:cxn>
              <a:cxn ang="0">
                <a:pos x="30" y="0"/>
              </a:cxn>
              <a:cxn ang="0">
                <a:pos x="44" y="15"/>
              </a:cxn>
              <a:cxn ang="0">
                <a:pos x="45" y="17"/>
              </a:cxn>
              <a:cxn ang="0">
                <a:pos x="42" y="19"/>
              </a:cxn>
              <a:cxn ang="0">
                <a:pos x="35" y="19"/>
              </a:cxn>
              <a:cxn ang="0">
                <a:pos x="50" y="34"/>
              </a:cxn>
              <a:cxn ang="0">
                <a:pos x="51" y="36"/>
              </a:cxn>
              <a:cxn ang="0">
                <a:pos x="49" y="39"/>
              </a:cxn>
              <a:cxn ang="0">
                <a:pos x="40" y="39"/>
              </a:cxn>
              <a:cxn ang="0">
                <a:pos x="55" y="54"/>
              </a:cxn>
              <a:cxn ang="0">
                <a:pos x="56" y="56"/>
              </a:cxn>
              <a:cxn ang="0">
                <a:pos x="53" y="58"/>
              </a:cxn>
            </a:cxnLst>
            <a:rect l="0" t="0" r="r" b="b"/>
            <a:pathLst>
              <a:path w="56" h="68">
                <a:moveTo>
                  <a:pt x="53" y="58"/>
                </a:moveTo>
                <a:cubicBezTo>
                  <a:pt x="36" y="58"/>
                  <a:pt x="36" y="58"/>
                  <a:pt x="36" y="58"/>
                </a:cubicBezTo>
                <a:cubicBezTo>
                  <a:pt x="36" y="60"/>
                  <a:pt x="36" y="63"/>
                  <a:pt x="36" y="65"/>
                </a:cubicBezTo>
                <a:cubicBezTo>
                  <a:pt x="36" y="67"/>
                  <a:pt x="35" y="68"/>
                  <a:pt x="34" y="68"/>
                </a:cubicBezTo>
                <a:cubicBezTo>
                  <a:pt x="22" y="68"/>
                  <a:pt x="22" y="68"/>
                  <a:pt x="22" y="68"/>
                </a:cubicBezTo>
                <a:cubicBezTo>
                  <a:pt x="21" y="68"/>
                  <a:pt x="20" y="67"/>
                  <a:pt x="20" y="65"/>
                </a:cubicBezTo>
                <a:cubicBezTo>
                  <a:pt x="20" y="63"/>
                  <a:pt x="20" y="60"/>
                  <a:pt x="20" y="58"/>
                </a:cubicBezTo>
                <a:cubicBezTo>
                  <a:pt x="2" y="58"/>
                  <a:pt x="2" y="58"/>
                  <a:pt x="2" y="58"/>
                </a:cubicBezTo>
                <a:cubicBezTo>
                  <a:pt x="1" y="58"/>
                  <a:pt x="0" y="57"/>
                  <a:pt x="0" y="56"/>
                </a:cubicBezTo>
                <a:cubicBezTo>
                  <a:pt x="0" y="55"/>
                  <a:pt x="0" y="54"/>
                  <a:pt x="1" y="54"/>
                </a:cubicBezTo>
                <a:cubicBezTo>
                  <a:pt x="16" y="39"/>
                  <a:pt x="16" y="39"/>
                  <a:pt x="16" y="39"/>
                </a:cubicBezTo>
                <a:cubicBezTo>
                  <a:pt x="7" y="39"/>
                  <a:pt x="7" y="39"/>
                  <a:pt x="7" y="39"/>
                </a:cubicBezTo>
                <a:cubicBezTo>
                  <a:pt x="6" y="39"/>
                  <a:pt x="5" y="37"/>
                  <a:pt x="5" y="36"/>
                </a:cubicBezTo>
                <a:cubicBezTo>
                  <a:pt x="5" y="35"/>
                  <a:pt x="5" y="35"/>
                  <a:pt x="6" y="34"/>
                </a:cubicBezTo>
                <a:cubicBezTo>
                  <a:pt x="21" y="19"/>
                  <a:pt x="21" y="19"/>
                  <a:pt x="21" y="19"/>
                </a:cubicBezTo>
                <a:cubicBezTo>
                  <a:pt x="13" y="19"/>
                  <a:pt x="13" y="19"/>
                  <a:pt x="13" y="19"/>
                </a:cubicBezTo>
                <a:cubicBezTo>
                  <a:pt x="12" y="19"/>
                  <a:pt x="11" y="18"/>
                  <a:pt x="11" y="17"/>
                </a:cubicBezTo>
                <a:cubicBezTo>
                  <a:pt x="11" y="16"/>
                  <a:pt x="11" y="15"/>
                  <a:pt x="12" y="15"/>
                </a:cubicBezTo>
                <a:cubicBezTo>
                  <a:pt x="26" y="0"/>
                  <a:pt x="26" y="0"/>
                  <a:pt x="26" y="0"/>
                </a:cubicBezTo>
                <a:cubicBezTo>
                  <a:pt x="27" y="0"/>
                  <a:pt x="27" y="0"/>
                  <a:pt x="28" y="0"/>
                </a:cubicBezTo>
                <a:cubicBezTo>
                  <a:pt x="29" y="0"/>
                  <a:pt x="29" y="0"/>
                  <a:pt x="30" y="0"/>
                </a:cubicBezTo>
                <a:cubicBezTo>
                  <a:pt x="44" y="15"/>
                  <a:pt x="44" y="15"/>
                  <a:pt x="44" y="15"/>
                </a:cubicBezTo>
                <a:cubicBezTo>
                  <a:pt x="45" y="15"/>
                  <a:pt x="45" y="16"/>
                  <a:pt x="45" y="17"/>
                </a:cubicBezTo>
                <a:cubicBezTo>
                  <a:pt x="45" y="18"/>
                  <a:pt x="44" y="19"/>
                  <a:pt x="42" y="19"/>
                </a:cubicBezTo>
                <a:cubicBezTo>
                  <a:pt x="35" y="19"/>
                  <a:pt x="35" y="19"/>
                  <a:pt x="35" y="19"/>
                </a:cubicBezTo>
                <a:cubicBezTo>
                  <a:pt x="50" y="34"/>
                  <a:pt x="50" y="34"/>
                  <a:pt x="50" y="34"/>
                </a:cubicBezTo>
                <a:cubicBezTo>
                  <a:pt x="51" y="35"/>
                  <a:pt x="51" y="35"/>
                  <a:pt x="51" y="36"/>
                </a:cubicBezTo>
                <a:cubicBezTo>
                  <a:pt x="51" y="37"/>
                  <a:pt x="50" y="39"/>
                  <a:pt x="49" y="39"/>
                </a:cubicBezTo>
                <a:cubicBezTo>
                  <a:pt x="40" y="39"/>
                  <a:pt x="40" y="39"/>
                  <a:pt x="40" y="39"/>
                </a:cubicBezTo>
                <a:cubicBezTo>
                  <a:pt x="55" y="54"/>
                  <a:pt x="55" y="54"/>
                  <a:pt x="55" y="54"/>
                </a:cubicBezTo>
                <a:cubicBezTo>
                  <a:pt x="56" y="54"/>
                  <a:pt x="56" y="55"/>
                  <a:pt x="56" y="56"/>
                </a:cubicBezTo>
                <a:cubicBezTo>
                  <a:pt x="56" y="57"/>
                  <a:pt x="55" y="58"/>
                  <a:pt x="53" y="58"/>
                </a:cubicBezTo>
                <a:close/>
              </a:path>
            </a:pathLst>
          </a:custGeom>
          <a:solidFill>
            <a:schemeClr val="tx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0" name="Freeform 182"/>
          <p:cNvSpPr>
            <a:spLocks noEditPoints="1"/>
          </p:cNvSpPr>
          <p:nvPr/>
        </p:nvSpPr>
        <p:spPr bwMode="auto">
          <a:xfrm>
            <a:off x="4638210" y="4330212"/>
            <a:ext cx="597413" cy="558165"/>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tx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1" name="Freeform 211"/>
          <p:cNvSpPr>
            <a:spLocks noEditPoints="1"/>
          </p:cNvSpPr>
          <p:nvPr/>
        </p:nvSpPr>
        <p:spPr bwMode="auto">
          <a:xfrm>
            <a:off x="6881042" y="2584097"/>
            <a:ext cx="522304" cy="518160"/>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tx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2" name="Freeform 135"/>
          <p:cNvSpPr>
            <a:spLocks noEditPoints="1"/>
          </p:cNvSpPr>
          <p:nvPr/>
        </p:nvSpPr>
        <p:spPr bwMode="auto">
          <a:xfrm>
            <a:off x="6722436" y="4624887"/>
            <a:ext cx="527292" cy="493919"/>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tx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3" name="Freeform 239"/>
          <p:cNvSpPr>
            <a:spLocks noEditPoints="1"/>
          </p:cNvSpPr>
          <p:nvPr/>
        </p:nvSpPr>
        <p:spPr bwMode="auto">
          <a:xfrm>
            <a:off x="5745930" y="3455733"/>
            <a:ext cx="649687" cy="639456"/>
          </a:xfrm>
          <a:custGeom>
            <a:avLst/>
            <a:gdLst/>
            <a:ahLst/>
            <a:cxnLst>
              <a:cxn ang="0">
                <a:pos x="58" y="35"/>
              </a:cxn>
              <a:cxn ang="0">
                <a:pos x="29" y="58"/>
              </a:cxn>
              <a:cxn ang="0">
                <a:pos x="9" y="50"/>
              </a:cxn>
              <a:cxn ang="0">
                <a:pos x="5" y="55"/>
              </a:cxn>
              <a:cxn ang="0">
                <a:pos x="3" y="55"/>
              </a:cxn>
              <a:cxn ang="0">
                <a:pos x="0" y="53"/>
              </a:cxn>
              <a:cxn ang="0">
                <a:pos x="0" y="36"/>
              </a:cxn>
              <a:cxn ang="0">
                <a:pos x="3" y="34"/>
              </a:cxn>
              <a:cxn ang="0">
                <a:pos x="20" y="34"/>
              </a:cxn>
              <a:cxn ang="0">
                <a:pos x="22" y="36"/>
              </a:cxn>
              <a:cxn ang="0">
                <a:pos x="22" y="38"/>
              </a:cxn>
              <a:cxn ang="0">
                <a:pos x="16" y="43"/>
              </a:cxn>
              <a:cxn ang="0">
                <a:pos x="30" y="48"/>
              </a:cxn>
              <a:cxn ang="0">
                <a:pos x="46" y="39"/>
              </a:cxn>
              <a:cxn ang="0">
                <a:pos x="48" y="34"/>
              </a:cxn>
              <a:cxn ang="0">
                <a:pos x="49" y="34"/>
              </a:cxn>
              <a:cxn ang="0">
                <a:pos x="57" y="34"/>
              </a:cxn>
              <a:cxn ang="0">
                <a:pos x="58" y="35"/>
              </a:cxn>
              <a:cxn ang="0">
                <a:pos x="58" y="35"/>
              </a:cxn>
              <a:cxn ang="0">
                <a:pos x="59" y="21"/>
              </a:cxn>
              <a:cxn ang="0">
                <a:pos x="56" y="24"/>
              </a:cxn>
              <a:cxn ang="0">
                <a:pos x="39" y="24"/>
              </a:cxn>
              <a:cxn ang="0">
                <a:pos x="37" y="21"/>
              </a:cxn>
              <a:cxn ang="0">
                <a:pos x="38" y="20"/>
              </a:cxn>
              <a:cxn ang="0">
                <a:pos x="43" y="14"/>
              </a:cxn>
              <a:cxn ang="0">
                <a:pos x="30" y="9"/>
              </a:cxn>
              <a:cxn ang="0">
                <a:pos x="13" y="19"/>
              </a:cxn>
              <a:cxn ang="0">
                <a:pos x="11" y="23"/>
              </a:cxn>
              <a:cxn ang="0">
                <a:pos x="10" y="24"/>
              </a:cxn>
              <a:cxn ang="0">
                <a:pos x="2" y="24"/>
              </a:cxn>
              <a:cxn ang="0">
                <a:pos x="1" y="23"/>
              </a:cxn>
              <a:cxn ang="0">
                <a:pos x="1" y="22"/>
              </a:cxn>
              <a:cxn ang="0">
                <a:pos x="30" y="0"/>
              </a:cxn>
              <a:cxn ang="0">
                <a:pos x="50" y="8"/>
              </a:cxn>
              <a:cxn ang="0">
                <a:pos x="55" y="3"/>
              </a:cxn>
              <a:cxn ang="0">
                <a:pos x="56" y="2"/>
              </a:cxn>
              <a:cxn ang="0">
                <a:pos x="59" y="4"/>
              </a:cxn>
              <a:cxn ang="0">
                <a:pos x="59" y="21"/>
              </a:cxn>
            </a:cxnLst>
            <a:rect l="0" t="0" r="r" b="b"/>
            <a:pathLst>
              <a:path w="59" h="58">
                <a:moveTo>
                  <a:pt x="58" y="35"/>
                </a:moveTo>
                <a:cubicBezTo>
                  <a:pt x="55" y="48"/>
                  <a:pt x="43" y="58"/>
                  <a:pt x="29" y="58"/>
                </a:cubicBezTo>
                <a:cubicBezTo>
                  <a:pt x="22" y="58"/>
                  <a:pt x="15" y="55"/>
                  <a:pt x="9" y="50"/>
                </a:cubicBezTo>
                <a:cubicBezTo>
                  <a:pt x="5" y="55"/>
                  <a:pt x="5" y="55"/>
                  <a:pt x="5" y="55"/>
                </a:cubicBezTo>
                <a:cubicBezTo>
                  <a:pt x="4" y="55"/>
                  <a:pt x="4" y="55"/>
                  <a:pt x="3" y="55"/>
                </a:cubicBezTo>
                <a:cubicBezTo>
                  <a:pt x="2" y="55"/>
                  <a:pt x="0" y="54"/>
                  <a:pt x="0" y="53"/>
                </a:cubicBezTo>
                <a:cubicBezTo>
                  <a:pt x="0" y="36"/>
                  <a:pt x="0" y="36"/>
                  <a:pt x="0" y="36"/>
                </a:cubicBezTo>
                <a:cubicBezTo>
                  <a:pt x="0" y="35"/>
                  <a:pt x="2" y="34"/>
                  <a:pt x="3" y="34"/>
                </a:cubicBezTo>
                <a:cubicBezTo>
                  <a:pt x="20" y="34"/>
                  <a:pt x="20" y="34"/>
                  <a:pt x="20" y="34"/>
                </a:cubicBezTo>
                <a:cubicBezTo>
                  <a:pt x="21" y="34"/>
                  <a:pt x="22" y="35"/>
                  <a:pt x="22" y="36"/>
                </a:cubicBezTo>
                <a:cubicBezTo>
                  <a:pt x="22" y="37"/>
                  <a:pt x="22" y="37"/>
                  <a:pt x="22" y="38"/>
                </a:cubicBezTo>
                <a:cubicBezTo>
                  <a:pt x="16" y="43"/>
                  <a:pt x="16" y="43"/>
                  <a:pt x="16" y="43"/>
                </a:cubicBezTo>
                <a:cubicBezTo>
                  <a:pt x="20" y="46"/>
                  <a:pt x="25" y="48"/>
                  <a:pt x="30" y="48"/>
                </a:cubicBezTo>
                <a:cubicBezTo>
                  <a:pt x="36" y="48"/>
                  <a:pt x="43" y="45"/>
                  <a:pt x="46" y="39"/>
                </a:cubicBezTo>
                <a:cubicBezTo>
                  <a:pt x="47" y="37"/>
                  <a:pt x="48" y="36"/>
                  <a:pt x="48" y="34"/>
                </a:cubicBezTo>
                <a:cubicBezTo>
                  <a:pt x="48" y="34"/>
                  <a:pt x="49" y="34"/>
                  <a:pt x="49" y="34"/>
                </a:cubicBezTo>
                <a:cubicBezTo>
                  <a:pt x="57" y="34"/>
                  <a:pt x="57" y="34"/>
                  <a:pt x="57" y="34"/>
                </a:cubicBezTo>
                <a:cubicBezTo>
                  <a:pt x="57" y="34"/>
                  <a:pt x="58" y="34"/>
                  <a:pt x="58" y="35"/>
                </a:cubicBezTo>
                <a:cubicBezTo>
                  <a:pt x="58" y="35"/>
                  <a:pt x="58" y="35"/>
                  <a:pt x="58" y="35"/>
                </a:cubicBezTo>
                <a:close/>
                <a:moveTo>
                  <a:pt x="59" y="21"/>
                </a:moveTo>
                <a:cubicBezTo>
                  <a:pt x="59" y="23"/>
                  <a:pt x="58" y="24"/>
                  <a:pt x="56" y="24"/>
                </a:cubicBezTo>
                <a:cubicBezTo>
                  <a:pt x="39" y="24"/>
                  <a:pt x="39" y="24"/>
                  <a:pt x="39" y="24"/>
                </a:cubicBezTo>
                <a:cubicBezTo>
                  <a:pt x="38" y="24"/>
                  <a:pt x="37" y="23"/>
                  <a:pt x="37" y="21"/>
                </a:cubicBezTo>
                <a:cubicBezTo>
                  <a:pt x="37" y="21"/>
                  <a:pt x="37" y="20"/>
                  <a:pt x="38" y="20"/>
                </a:cubicBezTo>
                <a:cubicBezTo>
                  <a:pt x="43" y="14"/>
                  <a:pt x="43" y="14"/>
                  <a:pt x="43" y="14"/>
                </a:cubicBezTo>
                <a:cubicBezTo>
                  <a:pt x="39" y="11"/>
                  <a:pt x="34" y="9"/>
                  <a:pt x="30" y="9"/>
                </a:cubicBezTo>
                <a:cubicBezTo>
                  <a:pt x="23" y="9"/>
                  <a:pt x="17" y="13"/>
                  <a:pt x="13" y="19"/>
                </a:cubicBezTo>
                <a:cubicBezTo>
                  <a:pt x="12" y="20"/>
                  <a:pt x="12" y="21"/>
                  <a:pt x="11" y="23"/>
                </a:cubicBezTo>
                <a:cubicBezTo>
                  <a:pt x="11" y="24"/>
                  <a:pt x="10" y="24"/>
                  <a:pt x="10" y="24"/>
                </a:cubicBezTo>
                <a:cubicBezTo>
                  <a:pt x="2" y="24"/>
                  <a:pt x="2" y="24"/>
                  <a:pt x="2" y="24"/>
                </a:cubicBezTo>
                <a:cubicBezTo>
                  <a:pt x="2" y="24"/>
                  <a:pt x="1" y="23"/>
                  <a:pt x="1" y="23"/>
                </a:cubicBezTo>
                <a:cubicBezTo>
                  <a:pt x="1" y="23"/>
                  <a:pt x="1" y="22"/>
                  <a:pt x="1" y="22"/>
                </a:cubicBezTo>
                <a:cubicBezTo>
                  <a:pt x="4" y="9"/>
                  <a:pt x="16" y="0"/>
                  <a:pt x="30" y="0"/>
                </a:cubicBezTo>
                <a:cubicBezTo>
                  <a:pt x="37" y="0"/>
                  <a:pt x="44" y="3"/>
                  <a:pt x="50" y="8"/>
                </a:cubicBezTo>
                <a:cubicBezTo>
                  <a:pt x="55" y="3"/>
                  <a:pt x="55" y="3"/>
                  <a:pt x="55" y="3"/>
                </a:cubicBezTo>
                <a:cubicBezTo>
                  <a:pt x="55" y="2"/>
                  <a:pt x="56" y="2"/>
                  <a:pt x="56" y="2"/>
                </a:cubicBezTo>
                <a:cubicBezTo>
                  <a:pt x="58" y="2"/>
                  <a:pt x="59" y="3"/>
                  <a:pt x="59" y="4"/>
                </a:cubicBezTo>
                <a:lnTo>
                  <a:pt x="59" y="21"/>
                </a:lnTo>
                <a:close/>
              </a:path>
            </a:pathLst>
          </a:custGeom>
          <a:solidFill>
            <a:schemeClr val="bg1">
              <a:lumMod val="75000"/>
            </a:schemeClr>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5"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环保用电</a:t>
            </a:r>
            <a:r>
              <a:rPr lang="en-US" altLang="zh-CN" sz="3200" dirty="0">
                <a:solidFill>
                  <a:schemeClr val="bg1"/>
                </a:solidFill>
                <a:latin typeface="黑体" panose="02010609060101010101" charset="-122"/>
                <a:ea typeface="黑体" panose="02010609060101010101" charset="-122"/>
              </a:rPr>
              <a:t>——</a:t>
            </a:r>
            <a:r>
              <a:rPr lang="zh-CN" altLang="en-US" sz="3200" dirty="0">
                <a:solidFill>
                  <a:schemeClr val="bg1"/>
                </a:solidFill>
                <a:latin typeface="黑体" panose="02010609060101010101" charset="-122"/>
                <a:ea typeface="黑体" panose="02010609060101010101" charset="-122"/>
              </a:rPr>
              <a:t>解决方案</a:t>
            </a:r>
            <a:endParaRPr lang="zh-CN" altLang="en-US" sz="3200" dirty="0">
              <a:solidFill>
                <a:schemeClr val="bg1"/>
              </a:solidFill>
              <a:latin typeface="黑体" panose="02010609060101010101" charset="-122"/>
              <a:ea typeface="黑体" panose="02010609060101010101" charset="-122"/>
            </a:endParaRPr>
          </a:p>
        </p:txBody>
      </p:sp>
      <p:sp>
        <p:nvSpPr>
          <p:cNvPr id="26" name="矩形 25"/>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系统图"/>
          <p:cNvPicPr>
            <a:picLocks noChangeAspect="1"/>
          </p:cNvPicPr>
          <p:nvPr/>
        </p:nvPicPr>
        <p:blipFill>
          <a:blip r:embed="rId1"/>
          <a:stretch>
            <a:fillRect/>
          </a:stretch>
        </p:blipFill>
        <p:spPr>
          <a:xfrm>
            <a:off x="4654550" y="980728"/>
            <a:ext cx="6638290" cy="5367020"/>
          </a:xfrm>
          <a:prstGeom prst="rect">
            <a:avLst/>
          </a:prstGeom>
          <a:ln>
            <a:noFill/>
          </a:ln>
          <a:effectLst>
            <a:outerShdw blurRad="292100" dist="139700" dir="2700000" algn="tl" rotWithShape="0">
              <a:srgbClr val="333333">
                <a:alpha val="65000"/>
              </a:srgbClr>
            </a:outerShdw>
          </a:effectLst>
        </p:spPr>
      </p:pic>
      <p:sp>
        <p:nvSpPr>
          <p:cNvPr id="3"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环保用电</a:t>
            </a:r>
            <a:r>
              <a:rPr lang="en-US" altLang="zh-CN" sz="3200" dirty="0">
                <a:solidFill>
                  <a:schemeClr val="bg1"/>
                </a:solidFill>
                <a:latin typeface="黑体" panose="02010609060101010101" charset="-122"/>
                <a:ea typeface="黑体" panose="02010609060101010101" charset="-122"/>
              </a:rPr>
              <a:t>——</a:t>
            </a:r>
            <a:r>
              <a:rPr lang="zh-CN" altLang="en-US" sz="3200" dirty="0">
                <a:solidFill>
                  <a:schemeClr val="bg1"/>
                </a:solidFill>
                <a:latin typeface="黑体" panose="02010609060101010101" charset="-122"/>
                <a:ea typeface="黑体" panose="02010609060101010101" charset="-122"/>
              </a:rPr>
              <a:t>网络结构</a:t>
            </a:r>
            <a:endParaRPr lang="zh-CN" altLang="en-US" sz="3200" dirty="0">
              <a:solidFill>
                <a:schemeClr val="bg1"/>
              </a:solidFill>
              <a:latin typeface="黑体" panose="02010609060101010101" charset="-122"/>
              <a:ea typeface="黑体" panose="02010609060101010101" charset="-122"/>
            </a:endParaRPr>
          </a:p>
        </p:txBody>
      </p:sp>
      <p:sp>
        <p:nvSpPr>
          <p:cNvPr id="4" name="矩形 3"/>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9" name="六边形 8"/>
          <p:cNvSpPr/>
          <p:nvPr/>
        </p:nvSpPr>
        <p:spPr>
          <a:xfrm>
            <a:off x="1721852" y="4351391"/>
            <a:ext cx="2035583" cy="1463959"/>
          </a:xfrm>
          <a:prstGeom prst="hexagon">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dirty="0">
              <a:latin typeface="黑体" panose="02010609060101010101" charset="-122"/>
              <a:ea typeface="黑体" panose="02010609060101010101" charset="-122"/>
            </a:endParaRPr>
          </a:p>
        </p:txBody>
      </p:sp>
      <p:sp>
        <p:nvSpPr>
          <p:cNvPr id="10" name="六边形 9"/>
          <p:cNvSpPr/>
          <p:nvPr/>
        </p:nvSpPr>
        <p:spPr>
          <a:xfrm>
            <a:off x="1774503" y="1193125"/>
            <a:ext cx="2035583" cy="1463959"/>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dirty="0">
              <a:latin typeface="黑体" panose="02010609060101010101" charset="-122"/>
              <a:ea typeface="黑体" panose="02010609060101010101" charset="-122"/>
            </a:endParaRPr>
          </a:p>
        </p:txBody>
      </p:sp>
      <p:sp>
        <p:nvSpPr>
          <p:cNvPr id="11" name="TextBox 8"/>
          <p:cNvSpPr txBox="1">
            <a:spLocks noChangeArrowheads="1"/>
          </p:cNvSpPr>
          <p:nvPr/>
        </p:nvSpPr>
        <p:spPr bwMode="auto">
          <a:xfrm>
            <a:off x="2224355" y="1911698"/>
            <a:ext cx="1153550" cy="707886"/>
          </a:xfrm>
          <a:prstGeom prst="rect">
            <a:avLst/>
          </a:prstGeom>
          <a:noFill/>
          <a:ln w="9525">
            <a:noFill/>
            <a:miter lim="800000"/>
          </a:ln>
        </p:spPr>
        <p:txBody>
          <a:bodyPr>
            <a:spAutoFit/>
          </a:bodyPr>
          <a:lstStyle/>
          <a:p>
            <a:pPr algn="ctr"/>
            <a:r>
              <a:rPr lang="zh-CN" altLang="en-US" sz="2000" b="1" dirty="0">
                <a:solidFill>
                  <a:srgbClr val="FFFFFF"/>
                </a:solidFill>
                <a:latin typeface="黑体" panose="02010609060101010101" charset="-122"/>
                <a:ea typeface="黑体" panose="02010609060101010101" charset="-122"/>
              </a:rPr>
              <a:t>免施工免布线</a:t>
            </a:r>
            <a:endParaRPr lang="zh-CN" altLang="en-US" sz="2000" b="1" dirty="0">
              <a:solidFill>
                <a:srgbClr val="FFFFFF"/>
              </a:solidFill>
              <a:latin typeface="黑体" panose="02010609060101010101" charset="-122"/>
              <a:ea typeface="黑体" panose="02010609060101010101" charset="-122"/>
            </a:endParaRPr>
          </a:p>
        </p:txBody>
      </p:sp>
      <p:grpSp>
        <p:nvGrpSpPr>
          <p:cNvPr id="12" name="组合 11"/>
          <p:cNvGrpSpPr/>
          <p:nvPr/>
        </p:nvGrpSpPr>
        <p:grpSpPr>
          <a:xfrm>
            <a:off x="1774502" y="2756289"/>
            <a:ext cx="2035583" cy="2966600"/>
            <a:chOff x="5186238" y="2780134"/>
            <a:chExt cx="2011363" cy="3512906"/>
          </a:xfrm>
        </p:grpSpPr>
        <p:sp>
          <p:nvSpPr>
            <p:cNvPr id="13" name="六边形 12"/>
            <p:cNvSpPr/>
            <p:nvPr/>
          </p:nvSpPr>
          <p:spPr>
            <a:xfrm>
              <a:off x="5186238" y="2780134"/>
              <a:ext cx="2011363" cy="173355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dirty="0">
                <a:latin typeface="黑体" panose="02010609060101010101" charset="-122"/>
                <a:ea typeface="黑体" panose="02010609060101010101" charset="-122"/>
              </a:endParaRPr>
            </a:p>
          </p:txBody>
        </p:sp>
        <p:sp>
          <p:nvSpPr>
            <p:cNvPr id="14" name="TextBox 11"/>
            <p:cNvSpPr txBox="1">
              <a:spLocks noChangeArrowheads="1"/>
            </p:cNvSpPr>
            <p:nvPr/>
          </p:nvSpPr>
          <p:spPr bwMode="auto">
            <a:xfrm>
              <a:off x="5527550" y="5454795"/>
              <a:ext cx="1243013" cy="838245"/>
            </a:xfrm>
            <a:prstGeom prst="rect">
              <a:avLst/>
            </a:prstGeom>
            <a:noFill/>
            <a:ln w="9525">
              <a:noFill/>
              <a:miter lim="800000"/>
            </a:ln>
          </p:spPr>
          <p:txBody>
            <a:bodyPr>
              <a:spAutoFit/>
            </a:bodyPr>
            <a:lstStyle/>
            <a:p>
              <a:pPr algn="ctr"/>
              <a:r>
                <a:rPr lang="zh-CN" altLang="en-US" sz="2000" b="1" dirty="0">
                  <a:solidFill>
                    <a:srgbClr val="FFFFFF"/>
                  </a:solidFill>
                  <a:latin typeface="黑体" panose="02010609060101010101" charset="-122"/>
                  <a:ea typeface="黑体" panose="02010609060101010101" charset="-122"/>
                </a:rPr>
                <a:t>异常及</a:t>
              </a:r>
              <a:endParaRPr lang="en-US" altLang="zh-CN" sz="2000" b="1" dirty="0">
                <a:solidFill>
                  <a:srgbClr val="FFFFFF"/>
                </a:solidFill>
                <a:latin typeface="黑体" panose="02010609060101010101" charset="-122"/>
                <a:ea typeface="黑体" panose="02010609060101010101" charset="-122"/>
              </a:endParaRPr>
            </a:p>
            <a:p>
              <a:pPr algn="ctr"/>
              <a:r>
                <a:rPr lang="zh-CN" altLang="en-US" sz="2000" b="1" dirty="0">
                  <a:solidFill>
                    <a:srgbClr val="FFFFFF"/>
                  </a:solidFill>
                  <a:latin typeface="黑体" panose="02010609060101010101" charset="-122"/>
                  <a:ea typeface="黑体" panose="02010609060101010101" charset="-122"/>
                </a:rPr>
                <a:t>时报警</a:t>
              </a:r>
              <a:endParaRPr lang="zh-CN" altLang="en-US" sz="2000" b="1" dirty="0">
                <a:solidFill>
                  <a:srgbClr val="FFFFFF"/>
                </a:solidFill>
                <a:latin typeface="黑体" panose="02010609060101010101" charset="-122"/>
                <a:ea typeface="黑体" panose="02010609060101010101" charset="-122"/>
              </a:endParaRPr>
            </a:p>
          </p:txBody>
        </p:sp>
      </p:grpSp>
      <p:sp>
        <p:nvSpPr>
          <p:cNvPr id="15" name="TextBox 8"/>
          <p:cNvSpPr txBox="1">
            <a:spLocks noChangeArrowheads="1"/>
          </p:cNvSpPr>
          <p:nvPr/>
        </p:nvSpPr>
        <p:spPr bwMode="auto">
          <a:xfrm>
            <a:off x="2162869" y="3398124"/>
            <a:ext cx="1153550" cy="707886"/>
          </a:xfrm>
          <a:prstGeom prst="rect">
            <a:avLst/>
          </a:prstGeom>
          <a:noFill/>
          <a:ln w="9525">
            <a:noFill/>
            <a:miter lim="800000"/>
          </a:ln>
        </p:spPr>
        <p:txBody>
          <a:bodyPr>
            <a:spAutoFit/>
          </a:bodyPr>
          <a:lstStyle/>
          <a:p>
            <a:pPr algn="ctr"/>
            <a:r>
              <a:rPr lang="zh-CN" altLang="en-US" sz="2000" b="1" dirty="0">
                <a:solidFill>
                  <a:srgbClr val="FFFFFF"/>
                </a:solidFill>
                <a:latin typeface="黑体" panose="02010609060101010101" charset="-122"/>
                <a:ea typeface="黑体" panose="02010609060101010101" charset="-122"/>
              </a:rPr>
              <a:t>多种逻辑判断</a:t>
            </a:r>
            <a:endParaRPr lang="zh-CN" altLang="en-US" sz="2000" b="1" dirty="0">
              <a:solidFill>
                <a:srgbClr val="FFFFFF"/>
              </a:solidFill>
              <a:latin typeface="黑体" panose="02010609060101010101" charset="-122"/>
              <a:ea typeface="黑体" panose="02010609060101010101"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2389" y="1304011"/>
            <a:ext cx="539917" cy="521643"/>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0899" y="2860600"/>
            <a:ext cx="679385" cy="487922"/>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0163" y="4485742"/>
            <a:ext cx="580121" cy="52420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65535" y="5053330"/>
            <a:ext cx="634365" cy="60579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8675" name="图片 11"/>
          <p:cNvPicPr>
            <a:picLocks noChangeAspect="1"/>
          </p:cNvPicPr>
          <p:nvPr/>
        </p:nvPicPr>
        <p:blipFill>
          <a:blip r:embed="rId1"/>
          <a:stretch>
            <a:fillRect/>
          </a:stretch>
        </p:blipFill>
        <p:spPr>
          <a:xfrm>
            <a:off x="720725" y="3919220"/>
            <a:ext cx="3077210" cy="1885950"/>
          </a:xfrm>
          <a:prstGeom prst="rect">
            <a:avLst/>
          </a:prstGeom>
          <a:noFill/>
          <a:ln w="9525">
            <a:noFill/>
          </a:ln>
        </p:spPr>
      </p:pic>
      <p:pic>
        <p:nvPicPr>
          <p:cNvPr id="28690" name="图片 42"/>
          <p:cNvPicPr>
            <a:picLocks noChangeAspect="1"/>
          </p:cNvPicPr>
          <p:nvPr/>
        </p:nvPicPr>
        <p:blipFill>
          <a:blip r:embed="rId2"/>
          <a:stretch>
            <a:fillRect/>
          </a:stretch>
        </p:blipFill>
        <p:spPr>
          <a:xfrm>
            <a:off x="4086860" y="3919220"/>
            <a:ext cx="3630295" cy="1885950"/>
          </a:xfrm>
          <a:prstGeom prst="rect">
            <a:avLst/>
          </a:prstGeom>
          <a:noFill/>
          <a:ln w="9525">
            <a:noFill/>
          </a:ln>
        </p:spPr>
      </p:pic>
      <p:cxnSp>
        <p:nvCxnSpPr>
          <p:cNvPr id="14" name="直接连接符 13"/>
          <p:cNvCxnSpPr/>
          <p:nvPr/>
        </p:nvCxnSpPr>
        <p:spPr>
          <a:xfrm>
            <a:off x="765493" y="1824038"/>
            <a:ext cx="9144000"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885025" y="827372"/>
            <a:ext cx="1368152" cy="1186001"/>
            <a:chOff x="688791" y="1512800"/>
            <a:chExt cx="1368152" cy="1186001"/>
          </a:xfrm>
          <a:solidFill>
            <a:srgbClr val="0070C0"/>
          </a:solidFill>
        </p:grpSpPr>
        <p:sp>
          <p:nvSpPr>
            <p:cNvPr id="20" name="椭圆 19"/>
            <p:cNvSpPr/>
            <p:nvPr/>
          </p:nvSpPr>
          <p:spPr>
            <a:xfrm>
              <a:off x="938322" y="2376896"/>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标注 20"/>
            <p:cNvSpPr/>
            <p:nvPr/>
          </p:nvSpPr>
          <p:spPr>
            <a:xfrm>
              <a:off x="688791" y="1512800"/>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bwMode="auto">
            <a:xfrm>
              <a:off x="1023517" y="1553775"/>
              <a:ext cx="783163" cy="338554"/>
            </a:xfrm>
            <a:prstGeom prst="rect">
              <a:avLst/>
            </a:prstGeom>
            <a:grpFill/>
          </p:spPr>
          <p:txBody>
            <a:bodyP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2003</a:t>
              </a:r>
              <a:endParaRPr kumimoji="0" lang="zh-CN" altLang="en-US" sz="1600" b="1" i="0" u="none" strike="noStrike" kern="1200" cap="none" spc="0" normalizeH="0" baseline="0" noProof="0" dirty="0">
                <a:ln>
                  <a:noFill/>
                </a:ln>
                <a:solidFill>
                  <a:schemeClr val="bg1"/>
                </a:solidFill>
                <a:effectLst/>
                <a:uLnTx/>
                <a:uFillTx/>
                <a:latin typeface="Calibri" panose="020F0502020204030204" charset="0"/>
                <a:ea typeface="宋体" panose="02010600030101010101" pitchFamily="2" charset="-122"/>
                <a:cs typeface="+mn-cs"/>
              </a:endParaRPr>
            </a:p>
          </p:txBody>
        </p:sp>
      </p:grpSp>
      <p:grpSp>
        <p:nvGrpSpPr>
          <p:cNvPr id="23" name="组合 22"/>
          <p:cNvGrpSpPr/>
          <p:nvPr/>
        </p:nvGrpSpPr>
        <p:grpSpPr>
          <a:xfrm>
            <a:off x="6348688" y="825320"/>
            <a:ext cx="1368152" cy="1186002"/>
            <a:chOff x="4962241" y="1519357"/>
            <a:chExt cx="1368152" cy="1186001"/>
          </a:xfrm>
          <a:solidFill>
            <a:srgbClr val="0070C0"/>
          </a:solidFill>
        </p:grpSpPr>
        <p:sp>
          <p:nvSpPr>
            <p:cNvPr id="24" name="椭圆 23"/>
            <p:cNvSpPr/>
            <p:nvPr/>
          </p:nvSpPr>
          <p:spPr>
            <a:xfrm>
              <a:off x="5212138" y="2383453"/>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矩形标注 24"/>
            <p:cNvSpPr/>
            <p:nvPr/>
          </p:nvSpPr>
          <p:spPr>
            <a:xfrm>
              <a:off x="4962241" y="1519357"/>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bwMode="auto">
            <a:xfrm>
              <a:off x="5254735" y="1566104"/>
              <a:ext cx="783163" cy="338554"/>
            </a:xfrm>
            <a:prstGeom prst="rect">
              <a:avLst/>
            </a:prstGeom>
            <a:grpFill/>
          </p:spPr>
          <p:txBody>
            <a:bodyP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2012</a:t>
              </a:r>
              <a:endParaRPr kumimoji="0" lang="zh-CN" altLang="en-US" sz="1600" b="1" i="0" u="none" strike="noStrike" kern="1200" cap="none" spc="0" normalizeH="0" baseline="0" noProof="0" dirty="0">
                <a:ln>
                  <a:noFill/>
                </a:ln>
                <a:solidFill>
                  <a:schemeClr val="bg1"/>
                </a:solidFill>
                <a:effectLst/>
                <a:uLnTx/>
                <a:uFillTx/>
                <a:latin typeface="Calibri" panose="020F0502020204030204" charset="0"/>
                <a:ea typeface="宋体" panose="02010600030101010101" pitchFamily="2" charset="-122"/>
                <a:cs typeface="+mn-cs"/>
              </a:endParaRPr>
            </a:p>
          </p:txBody>
        </p:sp>
      </p:grpSp>
      <p:grpSp>
        <p:nvGrpSpPr>
          <p:cNvPr id="28" name="组合 27"/>
          <p:cNvGrpSpPr/>
          <p:nvPr/>
        </p:nvGrpSpPr>
        <p:grpSpPr>
          <a:xfrm>
            <a:off x="4658262" y="825320"/>
            <a:ext cx="1368152" cy="1186002"/>
            <a:chOff x="4777509" y="1520381"/>
            <a:chExt cx="1368152" cy="1186001"/>
          </a:xfrm>
          <a:solidFill>
            <a:srgbClr val="3366FF"/>
          </a:solidFill>
        </p:grpSpPr>
        <p:sp>
          <p:nvSpPr>
            <p:cNvPr id="29" name="椭圆 28"/>
            <p:cNvSpPr/>
            <p:nvPr/>
          </p:nvSpPr>
          <p:spPr>
            <a:xfrm>
              <a:off x="5027406"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矩形标注 29"/>
            <p:cNvSpPr/>
            <p:nvPr/>
          </p:nvSpPr>
          <p:spPr>
            <a:xfrm>
              <a:off x="4777509" y="1520381"/>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矩形 2"/>
            <p:cNvSpPr/>
            <p:nvPr/>
          </p:nvSpPr>
          <p:spPr bwMode="auto">
            <a:xfrm>
              <a:off x="5070003" y="1567128"/>
              <a:ext cx="783163" cy="338554"/>
            </a:xfrm>
            <a:prstGeom prst="rect">
              <a:avLst/>
            </a:prstGeom>
            <a:grpFill/>
          </p:spPr>
          <p:txBody>
            <a:bodyP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2007</a:t>
              </a:r>
              <a:endParaRPr kumimoji="0" lang="zh-CN" altLang="en-US" sz="1600" b="1" i="0" u="none" strike="noStrike" kern="1200" cap="none" spc="0" normalizeH="0" baseline="0" noProof="0" dirty="0">
                <a:ln>
                  <a:noFill/>
                </a:ln>
                <a:solidFill>
                  <a:schemeClr val="bg1"/>
                </a:solidFill>
                <a:effectLst/>
                <a:uLnTx/>
                <a:uFillTx/>
                <a:latin typeface="Calibri" panose="020F0502020204030204" charset="0"/>
                <a:ea typeface="宋体" panose="02010600030101010101" pitchFamily="2" charset="-122"/>
                <a:cs typeface="+mn-cs"/>
              </a:endParaRPr>
            </a:p>
          </p:txBody>
        </p:sp>
      </p:grpSp>
      <p:grpSp>
        <p:nvGrpSpPr>
          <p:cNvPr id="35" name="组合 34"/>
          <p:cNvGrpSpPr/>
          <p:nvPr/>
        </p:nvGrpSpPr>
        <p:grpSpPr>
          <a:xfrm>
            <a:off x="2653518" y="810021"/>
            <a:ext cx="1368152" cy="1186001"/>
            <a:chOff x="4777509" y="1520381"/>
            <a:chExt cx="1368152" cy="1186001"/>
          </a:xfrm>
          <a:solidFill>
            <a:srgbClr val="3366CC"/>
          </a:solidFill>
        </p:grpSpPr>
        <p:sp>
          <p:nvSpPr>
            <p:cNvPr id="36" name="椭圆 35"/>
            <p:cNvSpPr/>
            <p:nvPr/>
          </p:nvSpPr>
          <p:spPr>
            <a:xfrm>
              <a:off x="5027406"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7" name="矩形标注 36"/>
            <p:cNvSpPr/>
            <p:nvPr/>
          </p:nvSpPr>
          <p:spPr>
            <a:xfrm>
              <a:off x="4777509" y="1520381"/>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 name="矩形 37"/>
            <p:cNvSpPr/>
            <p:nvPr/>
          </p:nvSpPr>
          <p:spPr bwMode="auto">
            <a:xfrm>
              <a:off x="5070003" y="1567128"/>
              <a:ext cx="783163" cy="338554"/>
            </a:xfrm>
            <a:prstGeom prst="rect">
              <a:avLst/>
            </a:prstGeom>
            <a:grpFill/>
          </p:spPr>
          <p:txBody>
            <a:bodyP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2006</a:t>
              </a:r>
              <a:endParaRPr kumimoji="0" lang="zh-CN" altLang="en-US" sz="1600" b="1" i="0" u="none" strike="noStrike" kern="1200" cap="none" spc="0" normalizeH="0" baseline="0" noProof="0" dirty="0">
                <a:ln>
                  <a:noFill/>
                </a:ln>
                <a:solidFill>
                  <a:schemeClr val="bg1"/>
                </a:solidFill>
                <a:effectLst/>
                <a:uLnTx/>
                <a:uFillTx/>
                <a:latin typeface="Calibri" panose="020F0502020204030204" charset="0"/>
                <a:ea typeface="宋体" panose="02010600030101010101" pitchFamily="2" charset="-122"/>
                <a:cs typeface="+mn-cs"/>
              </a:endParaRPr>
            </a:p>
          </p:txBody>
        </p:sp>
      </p:grpSp>
      <p:grpSp>
        <p:nvGrpSpPr>
          <p:cNvPr id="39" name="组合 38"/>
          <p:cNvGrpSpPr/>
          <p:nvPr/>
        </p:nvGrpSpPr>
        <p:grpSpPr>
          <a:xfrm>
            <a:off x="8179719" y="825320"/>
            <a:ext cx="1368152" cy="1186002"/>
            <a:chOff x="4962241" y="1519357"/>
            <a:chExt cx="1368152" cy="1186001"/>
          </a:xfrm>
          <a:solidFill>
            <a:srgbClr val="0070C0"/>
          </a:solidFill>
        </p:grpSpPr>
        <p:sp>
          <p:nvSpPr>
            <p:cNvPr id="40" name="椭圆 39"/>
            <p:cNvSpPr/>
            <p:nvPr/>
          </p:nvSpPr>
          <p:spPr>
            <a:xfrm>
              <a:off x="5212138" y="2383453"/>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矩形标注 40"/>
            <p:cNvSpPr/>
            <p:nvPr/>
          </p:nvSpPr>
          <p:spPr>
            <a:xfrm>
              <a:off x="4962241" y="1519357"/>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2" name="矩形 41"/>
            <p:cNvSpPr/>
            <p:nvPr/>
          </p:nvSpPr>
          <p:spPr bwMode="auto">
            <a:xfrm>
              <a:off x="4962241" y="1566104"/>
              <a:ext cx="1368152" cy="338554"/>
            </a:xfrm>
            <a:prstGeom prst="rect">
              <a:avLst/>
            </a:prstGeom>
            <a:grpFill/>
          </p:spPr>
          <p:txBody>
            <a:bodyPr>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2016~2019</a:t>
              </a:r>
              <a:endParaRPr kumimoji="0" lang="zh-CN" altLang="en-US" sz="1600" b="1" i="0" u="none" strike="noStrike" kern="1200" cap="none" spc="0" normalizeH="0" baseline="0" noProof="0" dirty="0">
                <a:ln>
                  <a:noFill/>
                </a:ln>
                <a:solidFill>
                  <a:schemeClr val="bg1"/>
                </a:solidFill>
                <a:effectLst/>
                <a:uLnTx/>
                <a:uFillTx/>
                <a:latin typeface="Calibri" panose="020F0502020204030204" charset="0"/>
                <a:ea typeface="宋体" panose="02010600030101010101" pitchFamily="2" charset="-122"/>
                <a:cs typeface="+mn-cs"/>
              </a:endParaRPr>
            </a:p>
          </p:txBody>
        </p:sp>
      </p:grpSp>
      <p:sp>
        <p:nvSpPr>
          <p:cNvPr id="15" name="TextBox 41"/>
          <p:cNvSpPr txBox="1"/>
          <p:nvPr/>
        </p:nvSpPr>
        <p:spPr bwMode="auto">
          <a:xfrm>
            <a:off x="765810" y="2175510"/>
            <a:ext cx="1487805" cy="968375"/>
          </a:xfrm>
          <a:prstGeom prst="rect">
            <a:avLst/>
          </a:prstGeom>
          <a:noFill/>
        </p:spPr>
        <p:txBody>
          <a:bodyPr wrap="square">
            <a:spAutoFit/>
          </a:bodyPr>
          <a:p>
            <a:pPr marR="0" defTabSz="914400">
              <a:lnSpc>
                <a:spcPct val="150000"/>
              </a:lnSpc>
              <a:buClrTx/>
              <a:buSzTx/>
              <a:buFontTx/>
              <a:defRPr/>
            </a:pPr>
            <a:r>
              <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公司成立</a:t>
            </a:r>
            <a:endParaRPr kumimoji="0" lang="en-US" altLang="zh-CN"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数显仪表</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多功能电力仪表</a:t>
            </a:r>
            <a:endPar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p:txBody>
      </p:sp>
      <p:sp>
        <p:nvSpPr>
          <p:cNvPr id="16" name="TextBox 42"/>
          <p:cNvSpPr txBox="1"/>
          <p:nvPr/>
        </p:nvSpPr>
        <p:spPr bwMode="auto">
          <a:xfrm>
            <a:off x="2407285" y="2175510"/>
            <a:ext cx="2041525" cy="968375"/>
          </a:xfrm>
          <a:prstGeom prst="rect">
            <a:avLst/>
          </a:prstGeom>
          <a:noFill/>
        </p:spPr>
        <p:txBody>
          <a:bodyPr wrap="square">
            <a:spAutoFit/>
          </a:bodyPr>
          <a:p>
            <a:pPr marR="0" defTabSz="914400">
              <a:lnSpc>
                <a:spcPct val="150000"/>
              </a:lnSpc>
              <a:buClrTx/>
              <a:buSzTx/>
              <a:buFontTx/>
              <a:defRPr/>
            </a:pPr>
            <a:r>
              <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设立制造基地</a:t>
            </a:r>
            <a:endParaRPr kumimoji="0" lang="en-US" altLang="zh-CN"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江苏安科瑞电器制造有限公司</a:t>
            </a:r>
            <a:endPar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p:txBody>
      </p:sp>
      <p:sp>
        <p:nvSpPr>
          <p:cNvPr id="27" name="TextBox 43"/>
          <p:cNvSpPr txBox="1"/>
          <p:nvPr/>
        </p:nvSpPr>
        <p:spPr bwMode="auto">
          <a:xfrm>
            <a:off x="4649788" y="2175510"/>
            <a:ext cx="1947863" cy="969963"/>
          </a:xfrm>
          <a:prstGeom prst="rect">
            <a:avLst/>
          </a:prstGeom>
          <a:noFill/>
        </p:spPr>
        <p:txBody>
          <a:bodyPr>
            <a:spAutoFit/>
          </a:bodyPr>
          <a:p>
            <a:pPr marR="0" defTabSz="914400">
              <a:lnSpc>
                <a:spcPct val="150000"/>
              </a:lnSpc>
              <a:buClrTx/>
              <a:buSzTx/>
              <a:buFontTx/>
              <a:defRPr/>
            </a:pPr>
            <a:r>
              <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系统解决方案</a:t>
            </a:r>
            <a:endParaRPr kumimoji="0" lang="en-US" altLang="zh-CN"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硬件</a:t>
            </a:r>
            <a:r>
              <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a:t>
            </a: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软件</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深耕用户侧能效管理</a:t>
            </a:r>
            <a:endPar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p:txBody>
      </p:sp>
      <p:sp>
        <p:nvSpPr>
          <p:cNvPr id="4" name="TextBox 43"/>
          <p:cNvSpPr txBox="1"/>
          <p:nvPr/>
        </p:nvSpPr>
        <p:spPr bwMode="auto">
          <a:xfrm>
            <a:off x="6348730" y="2175510"/>
            <a:ext cx="1947863" cy="692150"/>
          </a:xfrm>
          <a:prstGeom prst="rect">
            <a:avLst/>
          </a:prstGeom>
          <a:noFill/>
        </p:spPr>
        <p:txBody>
          <a:bodyPr>
            <a:spAutoFit/>
          </a:bodyPr>
          <a:p>
            <a:pPr marR="0" defTabSz="914400">
              <a:lnSpc>
                <a:spcPct val="150000"/>
              </a:lnSpc>
              <a:buClrTx/>
              <a:buSzTx/>
              <a:buFontTx/>
              <a:defRPr/>
            </a:pPr>
            <a:r>
              <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创业板上市</a:t>
            </a:r>
            <a:endParaRPr kumimoji="0" lang="en-US" altLang="zh-CN"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a:t>
            </a:r>
            <a:r>
              <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300286.SZ</a:t>
            </a: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a:t>
            </a:r>
            <a:endPar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p:txBody>
      </p:sp>
      <p:sp>
        <p:nvSpPr>
          <p:cNvPr id="18" name="TextBox 44"/>
          <p:cNvSpPr txBox="1"/>
          <p:nvPr/>
        </p:nvSpPr>
        <p:spPr bwMode="auto">
          <a:xfrm>
            <a:off x="8050530" y="2175510"/>
            <a:ext cx="2043113" cy="2401888"/>
          </a:xfrm>
          <a:prstGeom prst="rect">
            <a:avLst/>
          </a:prstGeom>
          <a:noFill/>
        </p:spPr>
        <p:txBody>
          <a:bodyPr>
            <a:spAutoFit/>
          </a:bodyPr>
          <a:p>
            <a:pPr marR="0" defTabSz="914400">
              <a:lnSpc>
                <a:spcPct val="150000"/>
              </a:lnSpc>
              <a:buClrTx/>
              <a:buSzTx/>
              <a:buFontTx/>
              <a:defRPr/>
            </a:pPr>
            <a:r>
              <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推出多套云平台</a:t>
            </a:r>
            <a:endParaRPr kumimoji="0" lang="en-US" altLang="zh-CN"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环保用电监管云平台</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变电所运维云平台</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安全用电管理云平台</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预付费云平台</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r>
              <a:rPr kumimoji="0" lang="zh-CN" altLang="en-US"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rPr>
              <a:t>充电桩运营管理云平台</a:t>
            </a: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endParaRPr kumimoji="0" lang="en-US" altLang="zh-CN" sz="1200"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a:p>
            <a:pPr marR="0" defTabSz="914400">
              <a:lnSpc>
                <a:spcPct val="150000"/>
              </a:lnSpc>
              <a:buClrTx/>
              <a:buSzTx/>
              <a:buFontTx/>
              <a:defRPr/>
            </a:pPr>
            <a:endParaRPr kumimoji="0" lang="zh-CN" altLang="en-US" sz="1400" b="1" kern="1200" cap="none" spc="0" normalizeH="0" baseline="0" noProof="0" dirty="0">
              <a:solidFill>
                <a:schemeClr val="tx1">
                  <a:lumMod val="75000"/>
                  <a:lumOff val="25000"/>
                </a:schemeClr>
              </a:solidFill>
              <a:latin typeface="Calibri" panose="020F0502020204030204" charset="0"/>
              <a:ea typeface="宋体" panose="02010600030101010101" pitchFamily="2" charset="-122"/>
              <a:cs typeface="+mn-cs"/>
            </a:endParaRPr>
          </a:p>
        </p:txBody>
      </p:sp>
      <p:sp>
        <p:nvSpPr>
          <p:cNvPr id="12" name="文本框 11"/>
          <p:cNvSpPr txBox="1"/>
          <p:nvPr/>
        </p:nvSpPr>
        <p:spPr>
          <a:xfrm>
            <a:off x="11305223" y="3889375"/>
            <a:ext cx="675005" cy="1769745"/>
          </a:xfrm>
          <a:prstGeom prst="rect">
            <a:avLst/>
          </a:prstGeom>
          <a:noFill/>
        </p:spPr>
        <p:txBody>
          <a:bodyPr vert="eaVert" wrap="square" rtlCol="0">
            <a:spAutoFit/>
          </a:bodyPr>
          <a:p>
            <a:r>
              <a:rPr lang="zh-CN" altLang="en-US" sz="3200">
                <a:latin typeface="黑体" panose="02010609060101010101" charset="-122"/>
                <a:ea typeface="黑体" panose="02010609060101010101" charset="-122"/>
              </a:rPr>
              <a:t>公司介绍</a:t>
            </a:r>
            <a:endParaRPr lang="zh-CN" altLang="en-US" sz="3200">
              <a:latin typeface="黑体" panose="02010609060101010101" charset="-122"/>
              <a:ea typeface="黑体" panose="02010609060101010101" charset="-122"/>
            </a:endParaRPr>
          </a:p>
        </p:txBody>
      </p:sp>
      <p:sp>
        <p:nvSpPr>
          <p:cNvPr id="13" name="矩形 12"/>
          <p:cNvSpPr/>
          <p:nvPr/>
        </p:nvSpPr>
        <p:spPr>
          <a:xfrm>
            <a:off x="11604625" y="-1270"/>
            <a:ext cx="76200" cy="371221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监测终端</a:t>
            </a:r>
            <a:r>
              <a:rPr lang="en-US" altLang="zh-CN" sz="3200" dirty="0">
                <a:solidFill>
                  <a:schemeClr val="bg1"/>
                </a:solidFill>
                <a:latin typeface="黑体" panose="02010609060101010101" charset="-122"/>
                <a:ea typeface="黑体" panose="02010609060101010101" charset="-122"/>
              </a:rPr>
              <a:t>ADW400</a:t>
            </a:r>
            <a:endParaRPr lang="en-US" altLang="zh-CN" sz="3200" dirty="0">
              <a:solidFill>
                <a:schemeClr val="bg1"/>
              </a:solidFill>
              <a:latin typeface="黑体" panose="02010609060101010101" charset="-122"/>
              <a:ea typeface="黑体" panose="02010609060101010101" charset="-122"/>
            </a:endParaRPr>
          </a:p>
        </p:txBody>
      </p:sp>
      <p:sp>
        <p:nvSpPr>
          <p:cNvPr id="3" name="矩形 2"/>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4" name="六边形 3"/>
          <p:cNvSpPr/>
          <p:nvPr/>
        </p:nvSpPr>
        <p:spPr>
          <a:xfrm rot="16200000">
            <a:off x="1581263" y="2742199"/>
            <a:ext cx="1410442" cy="1327474"/>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 name="TextBox 29"/>
          <p:cNvSpPr txBox="1"/>
          <p:nvPr/>
        </p:nvSpPr>
        <p:spPr>
          <a:xfrm>
            <a:off x="1643753" y="3205881"/>
            <a:ext cx="963725" cy="400110"/>
          </a:xfrm>
          <a:prstGeom prst="rect">
            <a:avLst/>
          </a:prstGeom>
          <a:noFill/>
          <a:ln>
            <a:noFill/>
          </a:ln>
        </p:spPr>
        <p:txBody>
          <a:bodyPr wrap="none" rtlCol="0">
            <a:spAutoFit/>
          </a:bodyPr>
          <a:lstStyle/>
          <a:p>
            <a:r>
              <a:rPr lang="en-US" altLang="zh-CN" sz="2000" b="1" dirty="0">
                <a:solidFill>
                  <a:schemeClr val="bg1"/>
                </a:solidFill>
                <a:latin typeface="黑体" panose="02010609060101010101" charset="-122"/>
                <a:ea typeface="黑体" panose="02010609060101010101" charset="-122"/>
              </a:rPr>
              <a:t>ADW400</a:t>
            </a:r>
            <a:endParaRPr lang="zh-CN" altLang="en-US" sz="2000" b="1" dirty="0">
              <a:solidFill>
                <a:schemeClr val="bg1"/>
              </a:solidFill>
              <a:latin typeface="黑体" panose="02010609060101010101" charset="-122"/>
              <a:ea typeface="黑体" panose="02010609060101010101" charset="-122"/>
            </a:endParaRPr>
          </a:p>
        </p:txBody>
      </p:sp>
      <p:sp>
        <p:nvSpPr>
          <p:cNvPr id="6" name="等腰三角形 5"/>
          <p:cNvSpPr/>
          <p:nvPr/>
        </p:nvSpPr>
        <p:spPr>
          <a:xfrm rot="5400000">
            <a:off x="3030545" y="3333928"/>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7" name="等腰三角形 6"/>
          <p:cNvSpPr/>
          <p:nvPr/>
        </p:nvSpPr>
        <p:spPr>
          <a:xfrm rot="5400000">
            <a:off x="3268699" y="3330662"/>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8" name="TextBox 39"/>
          <p:cNvSpPr txBox="1"/>
          <p:nvPr/>
        </p:nvSpPr>
        <p:spPr bwMode="auto">
          <a:xfrm>
            <a:off x="6811359" y="787163"/>
            <a:ext cx="3586045" cy="1362040"/>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b="1" dirty="0">
                <a:solidFill>
                  <a:srgbClr val="0070C0"/>
                </a:solidFill>
                <a:latin typeface="黑体" panose="02010609060101010101" charset="-122"/>
                <a:ea typeface="黑体" panose="02010609060101010101" charset="-122"/>
              </a:rPr>
              <a:t>电参量采集</a:t>
            </a:r>
            <a:endParaRPr lang="en-US" altLang="zh-CN" b="1" dirty="0">
              <a:solidFill>
                <a:srgbClr val="0070C0"/>
              </a:solidFill>
              <a:latin typeface="黑体" panose="02010609060101010101" charset="-122"/>
              <a:ea typeface="黑体" panose="02010609060101010101" charset="-122"/>
            </a:endParaRPr>
          </a:p>
          <a:p>
            <a:pPr algn="just" defTabSz="1219200" fontAlgn="base">
              <a:lnSpc>
                <a:spcPct val="150000"/>
              </a:lnSpc>
              <a:spcBef>
                <a:spcPct val="0"/>
              </a:spcBef>
              <a:spcAft>
                <a:spcPct val="0"/>
              </a:spcAft>
            </a:pPr>
            <a:r>
              <a:rPr lang="zh-CN" altLang="en-US" sz="1600" dirty="0">
                <a:solidFill>
                  <a:schemeClr val="tx1">
                    <a:lumMod val="75000"/>
                    <a:lumOff val="25000"/>
                  </a:schemeClr>
                </a:solidFill>
                <a:latin typeface="黑体" panose="02010609060101010101" charset="-122"/>
                <a:ea typeface="黑体" panose="02010609060101010101" charset="-122"/>
              </a:rPr>
              <a:t>三相电流、电压、有功</a:t>
            </a:r>
            <a:r>
              <a:rPr lang="en-US" altLang="zh-CN" sz="1600" dirty="0">
                <a:solidFill>
                  <a:schemeClr val="tx1">
                    <a:lumMod val="75000"/>
                    <a:lumOff val="25000"/>
                  </a:schemeClr>
                </a:solidFill>
                <a:latin typeface="黑体" panose="02010609060101010101" charset="-122"/>
                <a:ea typeface="黑体" panose="02010609060101010101" charset="-122"/>
              </a:rPr>
              <a:t>/</a:t>
            </a:r>
            <a:r>
              <a:rPr lang="zh-CN" altLang="en-US" sz="1600" dirty="0">
                <a:solidFill>
                  <a:schemeClr val="tx1">
                    <a:lumMod val="75000"/>
                    <a:lumOff val="25000"/>
                  </a:schemeClr>
                </a:solidFill>
                <a:latin typeface="黑体" panose="02010609060101010101" charset="-122"/>
                <a:ea typeface="黑体" panose="02010609060101010101" charset="-122"/>
              </a:rPr>
              <a:t>无功功率、有功</a:t>
            </a:r>
            <a:r>
              <a:rPr lang="en-US" altLang="zh-CN" sz="1600" dirty="0">
                <a:solidFill>
                  <a:schemeClr val="tx1">
                    <a:lumMod val="75000"/>
                    <a:lumOff val="25000"/>
                  </a:schemeClr>
                </a:solidFill>
                <a:latin typeface="黑体" panose="02010609060101010101" charset="-122"/>
                <a:ea typeface="黑体" panose="02010609060101010101" charset="-122"/>
              </a:rPr>
              <a:t>/</a:t>
            </a:r>
            <a:r>
              <a:rPr lang="zh-CN" altLang="en-US" sz="1600" dirty="0">
                <a:solidFill>
                  <a:schemeClr val="tx1">
                    <a:lumMod val="75000"/>
                    <a:lumOff val="25000"/>
                  </a:schemeClr>
                </a:solidFill>
                <a:latin typeface="黑体" panose="02010609060101010101" charset="-122"/>
                <a:ea typeface="黑体" panose="02010609060101010101" charset="-122"/>
              </a:rPr>
              <a:t>无功电能、频率、功率因数、谐波畸变率、需量等</a:t>
            </a:r>
            <a:endParaRPr lang="en-US" altLang="zh-CN" sz="1600" b="1" dirty="0">
              <a:solidFill>
                <a:schemeClr val="tx1">
                  <a:lumMod val="75000"/>
                  <a:lumOff val="25000"/>
                </a:schemeClr>
              </a:solidFill>
              <a:latin typeface="黑体" panose="02010609060101010101" charset="-122"/>
              <a:ea typeface="黑体" panose="02010609060101010101" charset="-122"/>
            </a:endParaRPr>
          </a:p>
        </p:txBody>
      </p:sp>
      <p:sp>
        <p:nvSpPr>
          <p:cNvPr id="9" name="TextBox 40"/>
          <p:cNvSpPr txBox="1"/>
          <p:nvPr/>
        </p:nvSpPr>
        <p:spPr bwMode="auto">
          <a:xfrm>
            <a:off x="7302456" y="2247454"/>
            <a:ext cx="3365256" cy="992708"/>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b="1" dirty="0">
                <a:solidFill>
                  <a:srgbClr val="0070C0"/>
                </a:solidFill>
                <a:latin typeface="黑体" panose="02010609060101010101" charset="-122"/>
                <a:ea typeface="黑体" panose="02010609060101010101" charset="-122"/>
              </a:rPr>
              <a:t>通讯</a:t>
            </a:r>
            <a:endParaRPr lang="en-US" altLang="zh-CN" b="1" dirty="0">
              <a:solidFill>
                <a:srgbClr val="0070C0"/>
              </a:solidFill>
              <a:latin typeface="黑体" panose="02010609060101010101" charset="-122"/>
              <a:ea typeface="黑体" panose="02010609060101010101" charset="-122"/>
            </a:endParaRPr>
          </a:p>
          <a:p>
            <a:pPr>
              <a:lnSpc>
                <a:spcPct val="150000"/>
              </a:lnSpc>
            </a:pPr>
            <a:r>
              <a:rPr lang="en-US" altLang="zh-CN" sz="1600" dirty="0" err="1">
                <a:solidFill>
                  <a:schemeClr val="tx1">
                    <a:lumMod val="75000"/>
                    <a:lumOff val="25000"/>
                  </a:schemeClr>
                </a:solidFill>
                <a:latin typeface="黑体" panose="02010609060101010101" charset="-122"/>
                <a:ea typeface="黑体" panose="02010609060101010101" charset="-122"/>
              </a:rPr>
              <a:t>LoRa</a:t>
            </a:r>
            <a:r>
              <a:rPr lang="zh-CN" altLang="en-US" sz="1600" dirty="0">
                <a:solidFill>
                  <a:schemeClr val="tx1">
                    <a:lumMod val="75000"/>
                    <a:lumOff val="25000"/>
                  </a:schemeClr>
                </a:solidFill>
                <a:latin typeface="黑体" panose="02010609060101010101" charset="-122"/>
                <a:ea typeface="黑体" panose="02010609060101010101" charset="-122"/>
              </a:rPr>
              <a:t>无线通讯，</a:t>
            </a:r>
            <a:r>
              <a:rPr lang="en-US" altLang="zh-CN" sz="1600" dirty="0">
                <a:solidFill>
                  <a:schemeClr val="tx1">
                    <a:lumMod val="75000"/>
                    <a:lumOff val="25000"/>
                  </a:schemeClr>
                </a:solidFill>
                <a:latin typeface="黑体" panose="02010609060101010101" charset="-122"/>
                <a:ea typeface="黑体" panose="02010609060101010101" charset="-122"/>
              </a:rPr>
              <a:t>470MHz</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200m</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ct val="150000"/>
              </a:lnSpc>
            </a:pPr>
            <a:r>
              <a:rPr lang="en-US" altLang="zh-CN" sz="1600" dirty="0">
                <a:solidFill>
                  <a:schemeClr val="tx1">
                    <a:lumMod val="75000"/>
                    <a:lumOff val="25000"/>
                  </a:schemeClr>
                </a:solidFill>
                <a:latin typeface="黑体" panose="02010609060101010101" charset="-122"/>
                <a:ea typeface="黑体" panose="02010609060101010101" charset="-122"/>
              </a:rPr>
              <a:t>RS485</a:t>
            </a:r>
            <a:r>
              <a:rPr lang="zh-CN" altLang="en-US" sz="1600" dirty="0">
                <a:solidFill>
                  <a:schemeClr val="tx1">
                    <a:lumMod val="75000"/>
                    <a:lumOff val="25000"/>
                  </a:schemeClr>
                </a:solidFill>
                <a:latin typeface="黑体" panose="02010609060101010101" charset="-122"/>
                <a:ea typeface="黑体" panose="02010609060101010101" charset="-122"/>
              </a:rPr>
              <a:t>通讯，</a:t>
            </a:r>
            <a:r>
              <a:rPr lang="en-US" altLang="zh-CN" sz="1600" dirty="0" err="1">
                <a:solidFill>
                  <a:schemeClr val="tx1">
                    <a:lumMod val="75000"/>
                    <a:lumOff val="25000"/>
                  </a:schemeClr>
                </a:solidFill>
                <a:latin typeface="黑体" panose="02010609060101010101" charset="-122"/>
                <a:ea typeface="黑体" panose="02010609060101010101" charset="-122"/>
              </a:rPr>
              <a:t>ModBus</a:t>
            </a:r>
            <a:r>
              <a:rPr lang="en-US" altLang="zh-CN" sz="1600" dirty="0">
                <a:solidFill>
                  <a:schemeClr val="tx1">
                    <a:lumMod val="75000"/>
                    <a:lumOff val="25000"/>
                  </a:schemeClr>
                </a:solidFill>
                <a:latin typeface="黑体" panose="02010609060101010101" charset="-122"/>
                <a:ea typeface="黑体" panose="02010609060101010101" charset="-122"/>
              </a:rPr>
              <a:t>-RTU</a:t>
            </a:r>
            <a:r>
              <a:rPr lang="zh-CN" altLang="en-US" sz="1600" dirty="0">
                <a:solidFill>
                  <a:schemeClr val="tx1">
                    <a:lumMod val="75000"/>
                    <a:lumOff val="25000"/>
                  </a:schemeClr>
                </a:solidFill>
                <a:latin typeface="黑体" panose="02010609060101010101" charset="-122"/>
                <a:ea typeface="黑体" panose="02010609060101010101" charset="-122"/>
              </a:rPr>
              <a:t>协议</a:t>
            </a:r>
            <a:endParaRPr lang="en-US" altLang="zh-CN" sz="1600" b="1" dirty="0">
              <a:solidFill>
                <a:schemeClr val="tx1">
                  <a:lumMod val="75000"/>
                  <a:lumOff val="25000"/>
                </a:schemeClr>
              </a:solidFill>
              <a:latin typeface="黑体" panose="02010609060101010101" charset="-122"/>
              <a:ea typeface="黑体" panose="02010609060101010101" charset="-122"/>
            </a:endParaRPr>
          </a:p>
        </p:txBody>
      </p:sp>
      <p:sp>
        <p:nvSpPr>
          <p:cNvPr id="10" name="TextBox 41"/>
          <p:cNvSpPr txBox="1"/>
          <p:nvPr/>
        </p:nvSpPr>
        <p:spPr bwMode="auto">
          <a:xfrm>
            <a:off x="7281920" y="3469956"/>
            <a:ext cx="3797155" cy="1408462"/>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b="1" dirty="0">
                <a:solidFill>
                  <a:srgbClr val="0070C0"/>
                </a:solidFill>
                <a:latin typeface="黑体" panose="02010609060101010101" charset="-122"/>
                <a:ea typeface="黑体" panose="02010609060101010101" charset="-122"/>
              </a:rPr>
              <a:t>规格</a:t>
            </a:r>
            <a:endParaRPr lang="en-US" altLang="zh-CN" b="1" dirty="0">
              <a:solidFill>
                <a:srgbClr val="0070C0"/>
              </a:solidFill>
              <a:latin typeface="黑体" panose="02010609060101010101" charset="-122"/>
              <a:ea typeface="黑体" panose="02010609060101010101" charset="-122"/>
            </a:endParaRPr>
          </a:p>
          <a:p>
            <a:pPr>
              <a:lnSpc>
                <a:spcPts val="2200"/>
              </a:lnSpc>
            </a:pPr>
            <a:r>
              <a:rPr lang="en-US" altLang="zh-CN" sz="1600" dirty="0">
                <a:solidFill>
                  <a:schemeClr val="tx1">
                    <a:lumMod val="75000"/>
                    <a:lumOff val="25000"/>
                  </a:schemeClr>
                </a:solidFill>
                <a:latin typeface="黑体" panose="02010609060101010101" charset="-122"/>
                <a:ea typeface="黑体" panose="02010609060101010101" charset="-122"/>
              </a:rPr>
              <a:t>ADW400-D10   1.5</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6</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A</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2~4</a:t>
            </a:r>
            <a:r>
              <a:rPr lang="zh-CN" altLang="en-US" sz="1600" dirty="0">
                <a:solidFill>
                  <a:schemeClr val="tx1">
                    <a:lumMod val="75000"/>
                    <a:lumOff val="25000"/>
                  </a:schemeClr>
                </a:solidFill>
                <a:latin typeface="黑体" panose="02010609060101010101" charset="-122"/>
                <a:ea typeface="黑体" panose="02010609060101010101" charset="-122"/>
              </a:rPr>
              <a:t>回路；</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ts val="2200"/>
              </a:lnSpc>
            </a:pPr>
            <a:r>
              <a:rPr lang="en-US" altLang="zh-CN" sz="1600" dirty="0">
                <a:solidFill>
                  <a:schemeClr val="tx1">
                    <a:lumMod val="75000"/>
                    <a:lumOff val="25000"/>
                  </a:schemeClr>
                </a:solidFill>
                <a:latin typeface="黑体" panose="02010609060101010101" charset="-122"/>
                <a:ea typeface="黑体" panose="02010609060101010101" charset="-122"/>
              </a:rPr>
              <a:t>ADW400-D16   20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100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A</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 2~4</a:t>
            </a:r>
            <a:r>
              <a:rPr lang="zh-CN" altLang="en-US" sz="1600" dirty="0">
                <a:solidFill>
                  <a:schemeClr val="tx1">
                    <a:lumMod val="75000"/>
                    <a:lumOff val="25000"/>
                  </a:schemeClr>
                </a:solidFill>
                <a:latin typeface="黑体" panose="02010609060101010101" charset="-122"/>
                <a:ea typeface="黑体" panose="02010609060101010101" charset="-122"/>
              </a:rPr>
              <a:t>回路；</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ts val="2200"/>
              </a:lnSpc>
            </a:pPr>
            <a:r>
              <a:rPr lang="en-US" altLang="zh-CN" sz="1600" dirty="0">
                <a:solidFill>
                  <a:schemeClr val="tx1">
                    <a:lumMod val="75000"/>
                    <a:lumOff val="25000"/>
                  </a:schemeClr>
                </a:solidFill>
                <a:latin typeface="黑体" panose="02010609060101010101" charset="-122"/>
                <a:ea typeface="黑体" panose="02010609060101010101" charset="-122"/>
              </a:rPr>
              <a:t>ADW400-D24    40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200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A</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 2~4</a:t>
            </a:r>
            <a:r>
              <a:rPr lang="zh-CN" altLang="en-US" sz="1600" dirty="0">
                <a:solidFill>
                  <a:schemeClr val="tx1">
                    <a:lumMod val="75000"/>
                    <a:lumOff val="25000"/>
                  </a:schemeClr>
                </a:solidFill>
                <a:latin typeface="黑体" panose="02010609060101010101" charset="-122"/>
                <a:ea typeface="黑体" panose="02010609060101010101" charset="-122"/>
              </a:rPr>
              <a:t>回路；</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ts val="2200"/>
              </a:lnSpc>
            </a:pPr>
            <a:r>
              <a:rPr lang="en-US" altLang="zh-CN" sz="1600" dirty="0">
                <a:solidFill>
                  <a:schemeClr val="tx1">
                    <a:lumMod val="75000"/>
                    <a:lumOff val="25000"/>
                  </a:schemeClr>
                </a:solidFill>
                <a:latin typeface="黑体" panose="02010609060101010101" charset="-122"/>
                <a:ea typeface="黑体" panose="02010609060101010101" charset="-122"/>
              </a:rPr>
              <a:t>ADW400-D36     80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400</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A</a:t>
            </a:r>
            <a:r>
              <a:rPr lang="zh-CN" altLang="en-US" sz="1600" dirty="0">
                <a:solidFill>
                  <a:schemeClr val="tx1">
                    <a:lumMod val="75000"/>
                    <a:lumOff val="25000"/>
                  </a:schemeClr>
                </a:solidFill>
                <a:latin typeface="黑体" panose="02010609060101010101" charset="-122"/>
                <a:ea typeface="黑体" panose="02010609060101010101" charset="-122"/>
              </a:rPr>
              <a:t>，</a:t>
            </a:r>
            <a:r>
              <a:rPr lang="en-US" altLang="zh-CN" sz="1600" dirty="0">
                <a:solidFill>
                  <a:schemeClr val="tx1">
                    <a:lumMod val="75000"/>
                    <a:lumOff val="25000"/>
                  </a:schemeClr>
                </a:solidFill>
                <a:latin typeface="黑体" panose="02010609060101010101" charset="-122"/>
                <a:ea typeface="黑体" panose="02010609060101010101" charset="-122"/>
              </a:rPr>
              <a:t> 2~4</a:t>
            </a:r>
            <a:r>
              <a:rPr lang="zh-CN" altLang="en-US" sz="1600" dirty="0">
                <a:solidFill>
                  <a:schemeClr val="tx1">
                    <a:lumMod val="75000"/>
                    <a:lumOff val="25000"/>
                  </a:schemeClr>
                </a:solidFill>
                <a:latin typeface="黑体" panose="02010609060101010101" charset="-122"/>
                <a:ea typeface="黑体" panose="02010609060101010101" charset="-122"/>
              </a:rPr>
              <a:t>回路；</a:t>
            </a:r>
            <a:endParaRPr lang="en-US" altLang="zh-CN" sz="1200" dirty="0">
              <a:solidFill>
                <a:schemeClr val="tx1">
                  <a:lumMod val="75000"/>
                  <a:lumOff val="25000"/>
                </a:schemeClr>
              </a:solidFill>
              <a:latin typeface="黑体" panose="02010609060101010101" charset="-122"/>
              <a:ea typeface="黑体" panose="02010609060101010101" charset="-122"/>
            </a:endParaRPr>
          </a:p>
        </p:txBody>
      </p:sp>
      <p:sp>
        <p:nvSpPr>
          <p:cNvPr id="11" name="六边形 10"/>
          <p:cNvSpPr/>
          <p:nvPr/>
        </p:nvSpPr>
        <p:spPr>
          <a:xfrm rot="16200000">
            <a:off x="5991053" y="1297659"/>
            <a:ext cx="797366" cy="750462"/>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2" name="TextBox 34"/>
          <p:cNvSpPr txBox="1"/>
          <p:nvPr/>
        </p:nvSpPr>
        <p:spPr>
          <a:xfrm>
            <a:off x="6070741" y="1409513"/>
            <a:ext cx="595035" cy="584775"/>
          </a:xfrm>
          <a:prstGeom prst="rect">
            <a:avLst/>
          </a:prstGeom>
          <a:noFill/>
        </p:spPr>
        <p:txBody>
          <a:bodyPr wrap="none" rtlCol="0">
            <a:spAutoFit/>
          </a:bodyPr>
          <a:lstStyle/>
          <a:p>
            <a:r>
              <a:rPr lang="en-US" altLang="zh-CN" sz="3200" dirty="0">
                <a:solidFill>
                  <a:schemeClr val="bg1"/>
                </a:solidFill>
                <a:latin typeface="黑体" panose="02010609060101010101" charset="-122"/>
                <a:ea typeface="黑体" panose="02010609060101010101" charset="-122"/>
              </a:rPr>
              <a:t>01</a:t>
            </a:r>
            <a:endParaRPr lang="zh-CN" altLang="en-US" sz="3200" dirty="0">
              <a:solidFill>
                <a:schemeClr val="bg1"/>
              </a:solidFill>
              <a:latin typeface="黑体" panose="02010609060101010101" charset="-122"/>
              <a:ea typeface="黑体" panose="02010609060101010101" charset="-122"/>
            </a:endParaRPr>
          </a:p>
        </p:txBody>
      </p:sp>
      <p:sp>
        <p:nvSpPr>
          <p:cNvPr id="13" name="TextBox 39"/>
          <p:cNvSpPr txBox="1"/>
          <p:nvPr/>
        </p:nvSpPr>
        <p:spPr bwMode="auto">
          <a:xfrm>
            <a:off x="6904029" y="5053129"/>
            <a:ext cx="4162110" cy="1366143"/>
          </a:xfrm>
          <a:prstGeom prst="rect">
            <a:avLst/>
          </a:prstGeom>
          <a:noFill/>
        </p:spPr>
        <p:txBody>
          <a:bodyPr wrap="square">
            <a:spAutoFit/>
          </a:bodyPr>
          <a:lstStyle/>
          <a:p>
            <a:pPr algn="just" defTabSz="1219200" fontAlgn="base">
              <a:lnSpc>
                <a:spcPts val="1600"/>
              </a:lnSpc>
              <a:spcBef>
                <a:spcPct val="0"/>
              </a:spcBef>
              <a:spcAft>
                <a:spcPct val="0"/>
              </a:spcAft>
            </a:pPr>
            <a:r>
              <a:rPr lang="zh-CN" altLang="en-US" b="1" dirty="0">
                <a:solidFill>
                  <a:srgbClr val="0070C0"/>
                </a:solidFill>
                <a:latin typeface="黑体" panose="02010609060101010101" charset="-122"/>
                <a:ea typeface="黑体" panose="02010609060101010101" charset="-122"/>
              </a:rPr>
              <a:t>特点</a:t>
            </a:r>
            <a:endParaRPr lang="en-US" altLang="zh-CN" b="1" dirty="0">
              <a:solidFill>
                <a:srgbClr val="0070C0"/>
              </a:solidFill>
              <a:latin typeface="黑体" panose="02010609060101010101" charset="-122"/>
              <a:ea typeface="黑体" panose="02010609060101010101" charset="-122"/>
            </a:endParaRPr>
          </a:p>
          <a:p>
            <a:pPr>
              <a:lnSpc>
                <a:spcPct val="150000"/>
              </a:lnSpc>
            </a:pPr>
            <a:r>
              <a:rPr lang="zh-CN" altLang="en-US" sz="1600" dirty="0">
                <a:solidFill>
                  <a:schemeClr val="tx1">
                    <a:lumMod val="75000"/>
                    <a:lumOff val="25000"/>
                  </a:schemeClr>
                </a:solidFill>
                <a:latin typeface="黑体" panose="02010609060101010101" charset="-122"/>
                <a:ea typeface="黑体" panose="02010609060101010101" charset="-122"/>
              </a:rPr>
              <a:t>导轨安装，穿刺夹取电；</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ct val="150000"/>
              </a:lnSpc>
            </a:pPr>
            <a:r>
              <a:rPr lang="zh-CN" altLang="en-US" sz="1600" dirty="0">
                <a:solidFill>
                  <a:schemeClr val="tx1">
                    <a:lumMod val="75000"/>
                    <a:lumOff val="25000"/>
                  </a:schemeClr>
                </a:solidFill>
                <a:latin typeface="黑体" panose="02010609060101010101" charset="-122"/>
                <a:ea typeface="黑体" panose="02010609060101010101" charset="-122"/>
              </a:rPr>
              <a:t>区域无线通讯；</a:t>
            </a:r>
            <a:endParaRPr lang="en-US" altLang="zh-CN" sz="1600" dirty="0">
              <a:solidFill>
                <a:schemeClr val="tx1">
                  <a:lumMod val="75000"/>
                  <a:lumOff val="25000"/>
                </a:schemeClr>
              </a:solidFill>
              <a:latin typeface="黑体" panose="02010609060101010101" charset="-122"/>
              <a:ea typeface="黑体" panose="02010609060101010101" charset="-122"/>
            </a:endParaRPr>
          </a:p>
          <a:p>
            <a:pPr>
              <a:lnSpc>
                <a:spcPct val="150000"/>
              </a:lnSpc>
            </a:pPr>
            <a:r>
              <a:rPr lang="zh-CN" altLang="en-US" sz="1600" dirty="0">
                <a:solidFill>
                  <a:schemeClr val="tx1">
                    <a:lumMod val="75000"/>
                    <a:lumOff val="25000"/>
                  </a:schemeClr>
                </a:solidFill>
                <a:latin typeface="黑体" panose="02010609060101010101" charset="-122"/>
                <a:ea typeface="黑体" panose="02010609060101010101" charset="-122"/>
              </a:rPr>
              <a:t>水晶头连接，不需要铺设二次线和通讯线。</a:t>
            </a:r>
            <a:endParaRPr lang="en-US" altLang="zh-CN" sz="1600" dirty="0">
              <a:solidFill>
                <a:schemeClr val="tx1">
                  <a:lumMod val="75000"/>
                  <a:lumOff val="25000"/>
                </a:schemeClr>
              </a:solidFill>
              <a:latin typeface="黑体" panose="02010609060101010101" charset="-122"/>
              <a:ea typeface="黑体" panose="02010609060101010101" charset="-122"/>
            </a:endParaRPr>
          </a:p>
        </p:txBody>
      </p:sp>
      <p:sp>
        <p:nvSpPr>
          <p:cNvPr id="14" name="六边形 13"/>
          <p:cNvSpPr/>
          <p:nvPr/>
        </p:nvSpPr>
        <p:spPr>
          <a:xfrm rot="16200000">
            <a:off x="5991053" y="4915255"/>
            <a:ext cx="797366" cy="750462"/>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5" name="TextBox 34"/>
          <p:cNvSpPr txBox="1"/>
          <p:nvPr/>
        </p:nvSpPr>
        <p:spPr>
          <a:xfrm>
            <a:off x="6070741" y="5027109"/>
            <a:ext cx="595035" cy="584775"/>
          </a:xfrm>
          <a:prstGeom prst="rect">
            <a:avLst/>
          </a:prstGeom>
          <a:noFill/>
        </p:spPr>
        <p:txBody>
          <a:bodyPr wrap="none" rtlCol="0">
            <a:spAutoFit/>
          </a:bodyPr>
          <a:lstStyle/>
          <a:p>
            <a:r>
              <a:rPr lang="en-US" altLang="zh-CN" sz="3200" dirty="0">
                <a:solidFill>
                  <a:schemeClr val="bg1"/>
                </a:solidFill>
                <a:latin typeface="黑体" panose="02010609060101010101" charset="-122"/>
                <a:ea typeface="黑体" panose="02010609060101010101" charset="-122"/>
              </a:rPr>
              <a:t>04</a:t>
            </a:r>
            <a:endParaRPr lang="zh-CN" altLang="en-US" sz="3200" dirty="0">
              <a:solidFill>
                <a:schemeClr val="bg1"/>
              </a:solidFill>
              <a:latin typeface="黑体" panose="02010609060101010101" charset="-122"/>
              <a:ea typeface="黑体" panose="02010609060101010101" charset="-122"/>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48983" y="2625494"/>
            <a:ext cx="3151688" cy="1496885"/>
          </a:xfrm>
          <a:prstGeom prst="rect">
            <a:avLst/>
          </a:prstGeom>
        </p:spPr>
      </p:pic>
      <p:sp>
        <p:nvSpPr>
          <p:cNvPr id="17" name="六边形 16"/>
          <p:cNvSpPr/>
          <p:nvPr/>
        </p:nvSpPr>
        <p:spPr>
          <a:xfrm rot="16200000">
            <a:off x="6412676" y="2463345"/>
            <a:ext cx="797366" cy="750462"/>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8" name="TextBox 36"/>
          <p:cNvSpPr txBox="1"/>
          <p:nvPr/>
        </p:nvSpPr>
        <p:spPr>
          <a:xfrm>
            <a:off x="6492364" y="2575199"/>
            <a:ext cx="595035" cy="584775"/>
          </a:xfrm>
          <a:prstGeom prst="rect">
            <a:avLst/>
          </a:prstGeom>
          <a:noFill/>
        </p:spPr>
        <p:txBody>
          <a:bodyPr wrap="none" rtlCol="0">
            <a:spAutoFit/>
          </a:bodyPr>
          <a:lstStyle/>
          <a:p>
            <a:r>
              <a:rPr lang="en-US" altLang="zh-CN" sz="3200" dirty="0">
                <a:solidFill>
                  <a:schemeClr val="bg1"/>
                </a:solidFill>
                <a:latin typeface="黑体" panose="02010609060101010101" charset="-122"/>
                <a:ea typeface="黑体" panose="02010609060101010101" charset="-122"/>
              </a:rPr>
              <a:t>02</a:t>
            </a:r>
            <a:endParaRPr lang="zh-CN" altLang="en-US" sz="3200" dirty="0">
              <a:solidFill>
                <a:schemeClr val="bg1"/>
              </a:solidFill>
              <a:latin typeface="黑体" panose="02010609060101010101" charset="-122"/>
              <a:ea typeface="黑体" panose="02010609060101010101" charset="-122"/>
            </a:endParaRPr>
          </a:p>
        </p:txBody>
      </p:sp>
      <p:sp>
        <p:nvSpPr>
          <p:cNvPr id="19" name="六边形 18"/>
          <p:cNvSpPr/>
          <p:nvPr/>
        </p:nvSpPr>
        <p:spPr>
          <a:xfrm rot="16200000">
            <a:off x="6413269" y="3607565"/>
            <a:ext cx="797366" cy="750462"/>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0" name="TextBox 38"/>
          <p:cNvSpPr txBox="1"/>
          <p:nvPr/>
        </p:nvSpPr>
        <p:spPr>
          <a:xfrm>
            <a:off x="6492957" y="3719419"/>
            <a:ext cx="595035" cy="584775"/>
          </a:xfrm>
          <a:prstGeom prst="rect">
            <a:avLst/>
          </a:prstGeom>
          <a:noFill/>
        </p:spPr>
        <p:txBody>
          <a:bodyPr wrap="none" rtlCol="0">
            <a:spAutoFit/>
          </a:bodyPr>
          <a:lstStyle/>
          <a:p>
            <a:r>
              <a:rPr lang="en-US" altLang="zh-CN" sz="3200" dirty="0">
                <a:solidFill>
                  <a:schemeClr val="bg1"/>
                </a:solidFill>
                <a:latin typeface="黑体" panose="02010609060101010101" charset="-122"/>
                <a:ea typeface="黑体" panose="02010609060101010101" charset="-122"/>
              </a:rPr>
              <a:t>03</a:t>
            </a:r>
            <a:endParaRPr lang="zh-CN" altLang="en-US" sz="32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401026" y="332656"/>
            <a:ext cx="5488649"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无线网关</a:t>
            </a:r>
            <a:r>
              <a:rPr lang="en-US" altLang="zh-CN" sz="3200" dirty="0">
                <a:solidFill>
                  <a:schemeClr val="bg1"/>
                </a:solidFill>
                <a:latin typeface="黑体" panose="02010609060101010101" charset="-122"/>
                <a:ea typeface="黑体" panose="02010609060101010101" charset="-122"/>
              </a:rPr>
              <a:t>AF-GSM300-4G</a:t>
            </a:r>
            <a:endParaRPr lang="en-US" altLang="zh-CN" sz="3200" dirty="0">
              <a:solidFill>
                <a:schemeClr val="bg1"/>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76930" y="1628417"/>
            <a:ext cx="1684832" cy="2292558"/>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226" y="3825606"/>
            <a:ext cx="3960440" cy="2007182"/>
          </a:xfrm>
          <a:prstGeom prst="rect">
            <a:avLst/>
          </a:prstGeom>
        </p:spPr>
      </p:pic>
      <p:grpSp>
        <p:nvGrpSpPr>
          <p:cNvPr id="6" name="Group 81"/>
          <p:cNvGrpSpPr/>
          <p:nvPr/>
        </p:nvGrpSpPr>
        <p:grpSpPr>
          <a:xfrm>
            <a:off x="3710916" y="1492755"/>
            <a:ext cx="1219201" cy="508068"/>
            <a:chOff x="3071682" y="1459071"/>
            <a:chExt cx="914401" cy="387505"/>
          </a:xfrm>
        </p:grpSpPr>
        <p:cxnSp>
          <p:nvCxnSpPr>
            <p:cNvPr id="7" name="Straight Connector 76"/>
            <p:cNvCxnSpPr/>
            <p:nvPr/>
          </p:nvCxnSpPr>
          <p:spPr>
            <a:xfrm rot="10800000">
              <a:off x="3592682" y="1460251"/>
              <a:ext cx="393401" cy="386325"/>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77"/>
            <p:cNvCxnSpPr/>
            <p:nvPr/>
          </p:nvCxnSpPr>
          <p:spPr>
            <a:xfrm rot="10800000">
              <a:off x="3071682" y="1459071"/>
              <a:ext cx="521000" cy="2"/>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9" name="Freeform 56"/>
          <p:cNvSpPr>
            <a:spLocks noEditPoints="1"/>
          </p:cNvSpPr>
          <p:nvPr/>
        </p:nvSpPr>
        <p:spPr bwMode="auto">
          <a:xfrm>
            <a:off x="7629658" y="4129679"/>
            <a:ext cx="460856" cy="460856"/>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nvGrpSpPr>
          <p:cNvPr id="10" name="Group 81"/>
          <p:cNvGrpSpPr/>
          <p:nvPr/>
        </p:nvGrpSpPr>
        <p:grpSpPr>
          <a:xfrm flipV="1">
            <a:off x="7296026" y="2496352"/>
            <a:ext cx="1219201" cy="508068"/>
            <a:chOff x="3071682" y="1459071"/>
            <a:chExt cx="914401" cy="387505"/>
          </a:xfrm>
        </p:grpSpPr>
        <p:cxnSp>
          <p:nvCxnSpPr>
            <p:cNvPr id="11" name="Straight Connector 95"/>
            <p:cNvCxnSpPr/>
            <p:nvPr/>
          </p:nvCxnSpPr>
          <p:spPr>
            <a:xfrm rot="10800000">
              <a:off x="3592682" y="1460251"/>
              <a:ext cx="393401" cy="386325"/>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96"/>
            <p:cNvCxnSpPr/>
            <p:nvPr/>
          </p:nvCxnSpPr>
          <p:spPr>
            <a:xfrm rot="10800000">
              <a:off x="3071682" y="1459071"/>
              <a:ext cx="521000" cy="2"/>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3" name="Group 81"/>
          <p:cNvGrpSpPr/>
          <p:nvPr/>
        </p:nvGrpSpPr>
        <p:grpSpPr>
          <a:xfrm flipH="1" flipV="1">
            <a:off x="7175017" y="4211663"/>
            <a:ext cx="1219201" cy="508068"/>
            <a:chOff x="3071682" y="1459071"/>
            <a:chExt cx="914401" cy="387505"/>
          </a:xfrm>
        </p:grpSpPr>
        <p:cxnSp>
          <p:nvCxnSpPr>
            <p:cNvPr id="14" name="Straight Connector 92"/>
            <p:cNvCxnSpPr/>
            <p:nvPr/>
          </p:nvCxnSpPr>
          <p:spPr>
            <a:xfrm rot="10800000">
              <a:off x="3592682" y="1460251"/>
              <a:ext cx="393401" cy="386325"/>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93"/>
            <p:cNvCxnSpPr/>
            <p:nvPr/>
          </p:nvCxnSpPr>
          <p:spPr>
            <a:xfrm rot="10800000">
              <a:off x="3071682" y="1459071"/>
              <a:ext cx="521000" cy="2"/>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6" name="Freeform 135"/>
          <p:cNvSpPr>
            <a:spLocks noEditPoints="1"/>
          </p:cNvSpPr>
          <p:nvPr/>
        </p:nvSpPr>
        <p:spPr bwMode="auto">
          <a:xfrm>
            <a:off x="3911957" y="1705307"/>
            <a:ext cx="404481" cy="37888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17" name="Freeform 178"/>
          <p:cNvSpPr>
            <a:spLocks noEditPoints="1"/>
          </p:cNvSpPr>
          <p:nvPr/>
        </p:nvSpPr>
        <p:spPr bwMode="auto">
          <a:xfrm>
            <a:off x="7386970" y="2475862"/>
            <a:ext cx="485376" cy="36556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nvGrpSpPr>
          <p:cNvPr id="18" name="Group 49"/>
          <p:cNvGrpSpPr/>
          <p:nvPr/>
        </p:nvGrpSpPr>
        <p:grpSpPr>
          <a:xfrm>
            <a:off x="8943781" y="4360107"/>
            <a:ext cx="2726500" cy="1243624"/>
            <a:chOff x="1236537" y="1192718"/>
            <a:chExt cx="2044875" cy="932719"/>
          </a:xfrm>
        </p:grpSpPr>
        <p:sp>
          <p:nvSpPr>
            <p:cNvPr id="19" name="Text Placeholder 3"/>
            <p:cNvSpPr txBox="1"/>
            <p:nvPr/>
          </p:nvSpPr>
          <p:spPr>
            <a:xfrm>
              <a:off x="1270277" y="1192718"/>
              <a:ext cx="358271" cy="47407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65" b="1" dirty="0">
                  <a:solidFill>
                    <a:schemeClr val="accent1"/>
                  </a:solidFill>
                  <a:latin typeface="印品黑体" panose="00000500000000000000" pitchFamily="2" charset="-122"/>
                  <a:ea typeface="印品黑体" panose="00000500000000000000" pitchFamily="2" charset="-122"/>
                  <a:cs typeface="+mn-ea"/>
                  <a:sym typeface="+mn-lt"/>
                </a:rPr>
                <a:t>特点</a:t>
              </a:r>
              <a:endParaRPr lang="zh-CN" altLang="en-US" sz="1865" b="1" dirty="0">
                <a:solidFill>
                  <a:schemeClr val="accent1"/>
                </a:solidFill>
                <a:latin typeface="印品黑体" panose="00000500000000000000" pitchFamily="2" charset="-122"/>
                <a:ea typeface="印品黑体" panose="00000500000000000000" pitchFamily="2" charset="-122"/>
                <a:cs typeface="+mn-ea"/>
                <a:sym typeface="+mn-lt"/>
              </a:endParaRPr>
            </a:p>
            <a:p>
              <a:pPr algn="l" defTabSz="1219200">
                <a:spcBef>
                  <a:spcPct val="20000"/>
                </a:spcBef>
                <a:defRPr/>
              </a:pPr>
              <a:endParaRPr lang="zh-CN" altLang="en-US" sz="1865" b="1" dirty="0">
                <a:solidFill>
                  <a:schemeClr val="accent1"/>
                </a:solidFill>
                <a:latin typeface="印品黑体" panose="00000500000000000000" pitchFamily="2" charset="-122"/>
                <a:ea typeface="印品黑体" panose="00000500000000000000" pitchFamily="2" charset="-122"/>
                <a:cs typeface="+mn-ea"/>
                <a:sym typeface="+mn-lt"/>
              </a:endParaRPr>
            </a:p>
          </p:txBody>
        </p:sp>
        <p:sp>
          <p:nvSpPr>
            <p:cNvPr id="20" name="Text Placeholder 3"/>
            <p:cNvSpPr txBox="1"/>
            <p:nvPr/>
          </p:nvSpPr>
          <p:spPr>
            <a:xfrm>
              <a:off x="1236537" y="1424138"/>
              <a:ext cx="2044875" cy="7012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1400" dirty="0">
                  <a:solidFill>
                    <a:schemeClr val="tx1">
                      <a:lumMod val="75000"/>
                      <a:lumOff val="25000"/>
                    </a:schemeClr>
                  </a:solidFill>
                  <a:latin typeface="黑体" panose="02010609060101010101" charset="-122"/>
                  <a:ea typeface="黑体" panose="02010609060101010101" charset="-122"/>
                </a:rPr>
                <a:t>区域无线通讯连接监测终端；</a:t>
              </a:r>
              <a:endParaRPr lang="en-US" altLang="zh-CN" sz="1400" dirty="0">
                <a:solidFill>
                  <a:schemeClr val="tx1">
                    <a:lumMod val="75000"/>
                    <a:lumOff val="25000"/>
                  </a:schemeClr>
                </a:solidFill>
                <a:latin typeface="黑体" panose="02010609060101010101" charset="-122"/>
                <a:ea typeface="黑体" panose="02010609060101010101" charset="-122"/>
              </a:endParaRPr>
            </a:p>
            <a:p>
              <a:pPr algn="l">
                <a:lnSpc>
                  <a:spcPct val="150000"/>
                </a:lnSpc>
              </a:pPr>
              <a:r>
                <a:rPr lang="en-US" altLang="zh-CN" sz="1400" dirty="0">
                  <a:solidFill>
                    <a:schemeClr val="tx1">
                      <a:lumMod val="75000"/>
                      <a:lumOff val="25000"/>
                    </a:schemeClr>
                  </a:solidFill>
                  <a:latin typeface="黑体" panose="02010609060101010101" charset="-122"/>
                  <a:ea typeface="黑体" panose="02010609060101010101" charset="-122"/>
                </a:rPr>
                <a:t>4G</a:t>
              </a:r>
              <a:r>
                <a:rPr lang="zh-CN" altLang="en-US" sz="1400" dirty="0">
                  <a:solidFill>
                    <a:schemeClr val="tx1">
                      <a:lumMod val="75000"/>
                      <a:lumOff val="25000"/>
                    </a:schemeClr>
                  </a:solidFill>
                  <a:latin typeface="黑体" panose="02010609060101010101" charset="-122"/>
                  <a:ea typeface="黑体" panose="02010609060101010101" charset="-122"/>
                </a:rPr>
                <a:t>上传云平台；</a:t>
              </a:r>
              <a:endParaRPr lang="en-US" altLang="zh-CN" sz="1400" dirty="0">
                <a:solidFill>
                  <a:schemeClr val="tx1">
                    <a:lumMod val="75000"/>
                    <a:lumOff val="25000"/>
                  </a:schemeClr>
                </a:solidFill>
                <a:latin typeface="黑体" panose="02010609060101010101" charset="-122"/>
                <a:ea typeface="黑体" panose="02010609060101010101" charset="-122"/>
              </a:endParaRPr>
            </a:p>
            <a:p>
              <a:pPr algn="l">
                <a:lnSpc>
                  <a:spcPct val="150000"/>
                </a:lnSpc>
              </a:pPr>
              <a:r>
                <a:rPr lang="en-US" altLang="zh-CN" sz="1400" dirty="0">
                  <a:solidFill>
                    <a:schemeClr val="tx1">
                      <a:lumMod val="75000"/>
                      <a:lumOff val="25000"/>
                    </a:schemeClr>
                  </a:solidFill>
                  <a:latin typeface="黑体" panose="02010609060101010101" charset="-122"/>
                  <a:ea typeface="黑体" panose="02010609060101010101" charset="-122"/>
                </a:rPr>
                <a:t>4G</a:t>
              </a:r>
              <a:r>
                <a:rPr lang="zh-CN" altLang="en-US" sz="1400" dirty="0">
                  <a:solidFill>
                    <a:schemeClr val="tx1">
                      <a:lumMod val="75000"/>
                      <a:lumOff val="25000"/>
                    </a:schemeClr>
                  </a:solidFill>
                  <a:latin typeface="黑体" panose="02010609060101010101" charset="-122"/>
                  <a:ea typeface="黑体" panose="02010609060101010101" charset="-122"/>
                </a:rPr>
                <a:t>直接对接市、省平台</a:t>
              </a:r>
              <a:endParaRPr lang="en-US" altLang="zh-CN" sz="1400" dirty="0">
                <a:solidFill>
                  <a:schemeClr val="tx1">
                    <a:lumMod val="75000"/>
                    <a:lumOff val="25000"/>
                  </a:schemeClr>
                </a:solidFill>
                <a:latin typeface="黑体" panose="02010609060101010101" charset="-122"/>
                <a:ea typeface="黑体" panose="02010609060101010101" charset="-122"/>
              </a:endParaRPr>
            </a:p>
          </p:txBody>
        </p:sp>
      </p:grpSp>
      <p:grpSp>
        <p:nvGrpSpPr>
          <p:cNvPr id="21" name="Group 52"/>
          <p:cNvGrpSpPr/>
          <p:nvPr/>
        </p:nvGrpSpPr>
        <p:grpSpPr>
          <a:xfrm>
            <a:off x="7355387" y="1403863"/>
            <a:ext cx="4274043" cy="913343"/>
            <a:chOff x="1270277" y="2114430"/>
            <a:chExt cx="3205532" cy="685008"/>
          </a:xfrm>
        </p:grpSpPr>
        <p:sp>
          <p:nvSpPr>
            <p:cNvPr id="22" name="Text Placeholder 3"/>
            <p:cNvSpPr txBox="1"/>
            <p:nvPr/>
          </p:nvSpPr>
          <p:spPr>
            <a:xfrm>
              <a:off x="1270277" y="2114430"/>
              <a:ext cx="721351"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65" b="1" dirty="0">
                  <a:solidFill>
                    <a:schemeClr val="accent2"/>
                  </a:solidFill>
                  <a:latin typeface="印品黑体" panose="00000500000000000000" pitchFamily="2" charset="-122"/>
                  <a:ea typeface="印品黑体" panose="00000500000000000000" pitchFamily="2" charset="-122"/>
                  <a:cs typeface="+mn-ea"/>
                  <a:sym typeface="+mn-lt"/>
                </a:rPr>
                <a:t>流量参考</a:t>
              </a:r>
              <a:endParaRPr lang="zh-CN" altLang="en-US" sz="1865" b="1" dirty="0">
                <a:solidFill>
                  <a:schemeClr val="accent2"/>
                </a:solidFill>
                <a:latin typeface="印品黑体" panose="00000500000000000000" pitchFamily="2" charset="-122"/>
                <a:ea typeface="印品黑体" panose="00000500000000000000" pitchFamily="2" charset="-122"/>
                <a:cs typeface="+mn-ea"/>
                <a:sym typeface="+mn-lt"/>
              </a:endParaRPr>
            </a:p>
          </p:txBody>
        </p:sp>
        <p:sp>
          <p:nvSpPr>
            <p:cNvPr id="23" name="Text Placeholder 3"/>
            <p:cNvSpPr txBox="1"/>
            <p:nvPr/>
          </p:nvSpPr>
          <p:spPr>
            <a:xfrm>
              <a:off x="1270277" y="2340513"/>
              <a:ext cx="3205532" cy="4589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1400" dirty="0">
                  <a:latin typeface="黑体" panose="02010609060101010101" charset="-122"/>
                  <a:ea typeface="黑体" panose="02010609060101010101" charset="-122"/>
                  <a:cs typeface="宋体" panose="02010600030101010101" pitchFamily="2" charset="-122"/>
                  <a:sym typeface="+mn-ea"/>
                </a:rPr>
                <a:t>接入每个监测终端所需流量为</a:t>
              </a:r>
              <a:r>
                <a:rPr lang="en-US" altLang="zh-CN" sz="1400" dirty="0">
                  <a:latin typeface="黑体" panose="02010609060101010101" charset="-122"/>
                  <a:ea typeface="黑体" panose="02010609060101010101" charset="-122"/>
                  <a:cs typeface="宋体" panose="02010600030101010101" pitchFamily="2" charset="-122"/>
                  <a:sym typeface="+mn-ea"/>
                </a:rPr>
                <a:t>20M/</a:t>
              </a:r>
              <a:r>
                <a:rPr lang="zh-CN" altLang="en-US" sz="1400" dirty="0">
                  <a:latin typeface="黑体" panose="02010609060101010101" charset="-122"/>
                  <a:ea typeface="黑体" panose="02010609060101010101" charset="-122"/>
                  <a:cs typeface="宋体" panose="02010600030101010101" pitchFamily="2" charset="-122"/>
                  <a:sym typeface="+mn-ea"/>
                </a:rPr>
                <a:t>月，单个模块最多可以接入</a:t>
              </a:r>
              <a:r>
                <a:rPr lang="en-US" altLang="zh-CN" sz="1400" dirty="0">
                  <a:latin typeface="黑体" panose="02010609060101010101" charset="-122"/>
                  <a:ea typeface="黑体" panose="02010609060101010101" charset="-122"/>
                  <a:cs typeface="宋体" panose="02010600030101010101" pitchFamily="2" charset="-122"/>
                  <a:sym typeface="+mn-ea"/>
                </a:rPr>
                <a:t>15</a:t>
              </a:r>
              <a:r>
                <a:rPr lang="zh-CN" altLang="en-US" sz="1400" dirty="0">
                  <a:latin typeface="黑体" panose="02010609060101010101" charset="-122"/>
                  <a:ea typeface="黑体" panose="02010609060101010101" charset="-122"/>
                  <a:cs typeface="宋体" panose="02010600030101010101" pitchFamily="2" charset="-122"/>
                  <a:sym typeface="+mn-ea"/>
                </a:rPr>
                <a:t>个监测终端</a:t>
              </a:r>
              <a:r>
                <a:rPr lang="zh-CN" altLang="en-US" sz="1400" b="1" dirty="0">
                  <a:latin typeface="黑体" panose="02010609060101010101" charset="-122"/>
                  <a:ea typeface="黑体" panose="02010609060101010101" charset="-122"/>
                  <a:cs typeface="宋体" panose="02010600030101010101" pitchFamily="2" charset="-122"/>
                  <a:sym typeface="+mn-ea"/>
                </a:rPr>
                <a:t>，</a:t>
              </a:r>
              <a:r>
                <a:rPr lang="zh-CN" altLang="en-US" sz="1400" dirty="0">
                  <a:latin typeface="黑体" panose="02010609060101010101" charset="-122"/>
                  <a:ea typeface="黑体" panose="02010609060101010101" charset="-122"/>
                  <a:cs typeface="宋体" panose="02010600030101010101" pitchFamily="2" charset="-122"/>
                  <a:sym typeface="+mn-ea"/>
                </a:rPr>
                <a:t>默认上传间隔</a:t>
              </a:r>
              <a:r>
                <a:rPr lang="en-US" altLang="zh-CN" sz="1400" dirty="0">
                  <a:latin typeface="黑体" panose="02010609060101010101" charset="-122"/>
                  <a:ea typeface="黑体" panose="02010609060101010101" charset="-122"/>
                  <a:cs typeface="宋体" panose="02010600030101010101" pitchFamily="2" charset="-122"/>
                  <a:sym typeface="+mn-ea"/>
                </a:rPr>
                <a:t>5</a:t>
              </a:r>
              <a:r>
                <a:rPr lang="zh-CN" altLang="en-US" sz="1400" dirty="0">
                  <a:latin typeface="黑体" panose="02010609060101010101" charset="-122"/>
                  <a:ea typeface="黑体" panose="02010609060101010101" charset="-122"/>
                  <a:cs typeface="宋体" panose="02010600030101010101" pitchFamily="2" charset="-122"/>
                  <a:sym typeface="+mn-ea"/>
                </a:rPr>
                <a:t>分钟</a:t>
              </a:r>
              <a:endParaRPr lang="en-US" altLang="zh-CN" sz="1400" dirty="0">
                <a:solidFill>
                  <a:schemeClr val="tx1">
                    <a:lumMod val="75000"/>
                    <a:lumOff val="25000"/>
                  </a:schemeClr>
                </a:solidFill>
                <a:latin typeface="黑体" panose="02010609060101010101" charset="-122"/>
                <a:ea typeface="黑体" panose="02010609060101010101" charset="-122"/>
              </a:endParaRPr>
            </a:p>
          </p:txBody>
        </p:sp>
      </p:grpSp>
      <p:grpSp>
        <p:nvGrpSpPr>
          <p:cNvPr id="24" name="Group 58"/>
          <p:cNvGrpSpPr/>
          <p:nvPr/>
        </p:nvGrpSpPr>
        <p:grpSpPr>
          <a:xfrm>
            <a:off x="749962" y="1820746"/>
            <a:ext cx="4303562" cy="1310232"/>
            <a:chOff x="1248136" y="2987245"/>
            <a:chExt cx="3227672" cy="982674"/>
          </a:xfrm>
        </p:grpSpPr>
        <p:sp>
          <p:nvSpPr>
            <p:cNvPr id="25" name="Text Placeholder 3"/>
            <p:cNvSpPr txBox="1"/>
            <p:nvPr/>
          </p:nvSpPr>
          <p:spPr>
            <a:xfrm>
              <a:off x="1248136" y="2987245"/>
              <a:ext cx="358271" cy="21549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865" b="1" dirty="0">
                  <a:solidFill>
                    <a:schemeClr val="accent3"/>
                  </a:solidFill>
                  <a:latin typeface="印品黑体" panose="00000500000000000000" pitchFamily="2" charset="-122"/>
                  <a:ea typeface="印品黑体" panose="00000500000000000000" pitchFamily="2" charset="-122"/>
                  <a:cs typeface="+mn-ea"/>
                  <a:sym typeface="+mn-lt"/>
                </a:rPr>
                <a:t>通讯</a:t>
              </a:r>
              <a:endParaRPr lang="en-US" sz="1865" b="1" dirty="0">
                <a:solidFill>
                  <a:schemeClr val="accent3"/>
                </a:solidFill>
                <a:latin typeface="印品黑体" panose="00000500000000000000" pitchFamily="2" charset="-122"/>
                <a:ea typeface="印品黑体" panose="00000500000000000000" pitchFamily="2" charset="-122"/>
                <a:cs typeface="+mn-ea"/>
                <a:sym typeface="+mn-lt"/>
              </a:endParaRPr>
            </a:p>
          </p:txBody>
        </p:sp>
        <p:sp>
          <p:nvSpPr>
            <p:cNvPr id="26" name="Text Placeholder 3"/>
            <p:cNvSpPr txBox="1"/>
            <p:nvPr/>
          </p:nvSpPr>
          <p:spPr>
            <a:xfrm>
              <a:off x="1270276" y="3262225"/>
              <a:ext cx="3205532" cy="70769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下行：</a:t>
              </a:r>
              <a:r>
                <a:rPr lang="en-US" altLang="zh-CN" sz="1335" dirty="0" err="1">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LoRa</a:t>
              </a: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无线通讯，</a:t>
              </a:r>
              <a:r>
                <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470MHz</a:t>
              </a: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a:t>
              </a:r>
              <a:r>
                <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200m</a:t>
              </a:r>
              <a:endPar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endParaRPr>
            </a:p>
            <a:p>
              <a:pPr algn="l" defTabSz="1219200">
                <a:spcBef>
                  <a:spcPct val="20000"/>
                </a:spcBef>
                <a:defRPr/>
              </a:pP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上行：</a:t>
              </a:r>
              <a:r>
                <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4G</a:t>
              </a: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全网通（移动、联通、电信）</a:t>
              </a:r>
              <a:endPar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endParaRPr>
            </a:p>
            <a:p>
              <a:pPr algn="l" defTabSz="1219200">
                <a:spcBef>
                  <a:spcPct val="20000"/>
                </a:spcBef>
                <a:defRPr/>
              </a:pP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协议：上行</a:t>
              </a:r>
              <a:r>
                <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HJ212</a:t>
              </a: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协议及其它定制协议</a:t>
              </a:r>
              <a:endPar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endParaRPr>
            </a:p>
            <a:p>
              <a:pPr algn="l" defTabSz="1219200">
                <a:spcBef>
                  <a:spcPct val="20000"/>
                </a:spcBef>
                <a:defRPr/>
              </a:pP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           下行</a:t>
              </a:r>
              <a:r>
                <a:rPr lang="en-US" altLang="zh-CN" sz="1335" dirty="0" err="1">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ModBus</a:t>
              </a:r>
              <a:r>
                <a:rPr lang="en-US" altLang="zh-CN"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-RTU</a:t>
              </a:r>
              <a:r>
                <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rPr>
                <a:t>协议</a:t>
              </a:r>
              <a:endParaRPr lang="zh-CN" altLang="en-US" sz="1335" dirty="0">
                <a:solidFill>
                  <a:schemeClr val="tx1">
                    <a:lumMod val="50000"/>
                    <a:lumOff val="50000"/>
                  </a:schemeClr>
                </a:solidFill>
                <a:latin typeface="印品黑体" panose="00000500000000000000" pitchFamily="2" charset="-122"/>
                <a:ea typeface="印品黑体" panose="00000500000000000000" pitchFamily="2" charset="-122"/>
                <a:cs typeface="+mn-ea"/>
                <a:sym typeface="+mn-lt"/>
              </a:endParaRPr>
            </a:p>
          </p:txBody>
        </p:sp>
      </p:grpSp>
      <p:sp>
        <p:nvSpPr>
          <p:cNvPr id="31" name="矩形 30"/>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07561" y="1575401"/>
            <a:ext cx="2160240" cy="288032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1249" y="1575401"/>
            <a:ext cx="2801888" cy="2101416"/>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1249" y="3699637"/>
            <a:ext cx="2801888" cy="210141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9242" y="1586811"/>
            <a:ext cx="2801888" cy="2101416"/>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83213" y="1575401"/>
            <a:ext cx="1660844" cy="3599121"/>
          </a:xfrm>
          <a:prstGeom prst="rect">
            <a:avLst/>
          </a:prstGeom>
        </p:spPr>
      </p:pic>
      <p:sp>
        <p:nvSpPr>
          <p:cNvPr id="7" name="TextBox 16"/>
          <p:cNvSpPr txBox="1"/>
          <p:nvPr/>
        </p:nvSpPr>
        <p:spPr>
          <a:xfrm>
            <a:off x="1401026" y="332656"/>
            <a:ext cx="3184393"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现场安装图片</a:t>
            </a:r>
            <a:endParaRPr lang="zh-CN" altLang="en-US" sz="3200" dirty="0">
              <a:solidFill>
                <a:schemeClr val="bg1"/>
              </a:solidFill>
              <a:latin typeface="黑体" panose="02010609060101010101" charset="-122"/>
              <a:ea typeface="黑体" panose="02010609060101010101" charset="-122"/>
            </a:endParaRPr>
          </a:p>
        </p:txBody>
      </p:sp>
      <p:sp>
        <p:nvSpPr>
          <p:cNvPr id="9" name="矩形 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585419" y="2204864"/>
            <a:ext cx="5716269" cy="44659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pic>
        <p:nvPicPr>
          <p:cNvPr id="2" name="图片 1"/>
          <p:cNvPicPr/>
          <p:nvPr/>
        </p:nvPicPr>
        <p:blipFill>
          <a:blip r:embed="rId1" cstate="print"/>
          <a:srcRect/>
          <a:stretch>
            <a:fillRect/>
          </a:stretch>
        </p:blipFill>
        <p:spPr>
          <a:xfrm>
            <a:off x="143510" y="1386205"/>
            <a:ext cx="5669915" cy="5068570"/>
          </a:xfrm>
          <a:prstGeom prst="rect">
            <a:avLst/>
          </a:prstGeom>
          <a:ln>
            <a:noFill/>
          </a:ln>
        </p:spPr>
      </p:pic>
      <p:pic>
        <p:nvPicPr>
          <p:cNvPr id="3" name="图片 2"/>
          <p:cNvPicPr/>
          <p:nvPr/>
        </p:nvPicPr>
        <p:blipFill>
          <a:blip r:embed="rId2" cstate="print"/>
          <a:srcRect/>
          <a:stretch>
            <a:fillRect/>
          </a:stretch>
        </p:blipFill>
        <p:spPr>
          <a:xfrm>
            <a:off x="6113145" y="1386205"/>
            <a:ext cx="5716270" cy="5068570"/>
          </a:xfrm>
          <a:prstGeom prst="rect">
            <a:avLst/>
          </a:prstGeom>
          <a:ln>
            <a:noFill/>
          </a:ln>
        </p:spPr>
      </p:pic>
      <p:sp>
        <p:nvSpPr>
          <p:cNvPr id="4" name="TextBox 16"/>
          <p:cNvSpPr txBox="1"/>
          <p:nvPr/>
        </p:nvSpPr>
        <p:spPr>
          <a:xfrm>
            <a:off x="1401026" y="332656"/>
            <a:ext cx="3184393"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现场安装示意图</a:t>
            </a:r>
            <a:endParaRPr lang="zh-CN" altLang="en-US" sz="3200" dirty="0">
              <a:solidFill>
                <a:schemeClr val="bg1"/>
              </a:solidFill>
              <a:latin typeface="黑体" panose="02010609060101010101" charset="-122"/>
              <a:ea typeface="黑体" panose="02010609060101010101" charset="-122"/>
            </a:endParaRPr>
          </a:p>
        </p:txBody>
      </p:sp>
      <p:sp>
        <p:nvSpPr>
          <p:cNvPr id="19" name="矩形 1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5080" y="5905589"/>
            <a:ext cx="9144000" cy="1211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grpSp>
        <p:nvGrpSpPr>
          <p:cNvPr id="5" name="组合 56"/>
          <p:cNvGrpSpPr/>
          <p:nvPr/>
        </p:nvGrpSpPr>
        <p:grpSpPr bwMode="auto">
          <a:xfrm>
            <a:off x="4090879" y="2812744"/>
            <a:ext cx="1450976" cy="1398588"/>
            <a:chOff x="3440652" y="2680764"/>
            <a:chExt cx="2329341" cy="2245772"/>
          </a:xfrm>
          <a:noFill/>
        </p:grpSpPr>
        <p:sp>
          <p:nvSpPr>
            <p:cNvPr id="6" name="Oval 2"/>
            <p:cNvSpPr>
              <a:spLocks noChangeAspect="1" noChangeArrowheads="1"/>
            </p:cNvSpPr>
            <p:nvPr/>
          </p:nvSpPr>
          <p:spPr bwMode="auto">
            <a:xfrm>
              <a:off x="3440652" y="2680764"/>
              <a:ext cx="2245771" cy="2245772"/>
            </a:xfrm>
            <a:prstGeom prst="ellipse">
              <a:avLst/>
            </a:prstGeom>
            <a:solidFill>
              <a:srgbClr val="0070C0"/>
            </a:solidFill>
            <a:ln w="25400">
              <a:solidFill>
                <a:srgbClr val="00B0F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黑体" panose="02010609060101010101" charset="-122"/>
                <a:ea typeface="黑体" panose="02010609060101010101" charset="-122"/>
              </a:endParaRPr>
            </a:p>
          </p:txBody>
        </p:sp>
        <p:sp>
          <p:nvSpPr>
            <p:cNvPr id="7" name="Text Box 29"/>
            <p:cNvSpPr txBox="1">
              <a:spLocks noChangeArrowheads="1"/>
            </p:cNvSpPr>
            <p:nvPr/>
          </p:nvSpPr>
          <p:spPr bwMode="gray">
            <a:xfrm>
              <a:off x="3464942" y="3294930"/>
              <a:ext cx="2305051" cy="938998"/>
            </a:xfrm>
            <a:prstGeom prst="rect">
              <a:avLst/>
            </a:prstGeom>
            <a:grpFill/>
            <a:ln w="9525">
              <a:noFill/>
              <a:miter lim="800000"/>
            </a:ln>
          </p:spPr>
          <p:txBody>
            <a:bodyPr anchor="ctr">
              <a:spAutoFit/>
            </a:bodyPr>
            <a:lstStyle/>
            <a:p>
              <a:pPr algn="ctr" fontAlgn="auto">
                <a:spcBef>
                  <a:spcPts val="0"/>
                </a:spcBef>
                <a:spcAft>
                  <a:spcPts val="0"/>
                </a:spcAft>
                <a:defRPr/>
              </a:pPr>
              <a:r>
                <a:rPr kumimoji="1" lang="en-US" altLang="zh-CN"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rPr>
                <a:t>AF-GSM300-4G </a:t>
              </a:r>
              <a:r>
                <a:rPr kumimoji="1" lang="zh-CN" altLang="en-US"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rPr>
                <a:t>* </a:t>
              </a:r>
              <a:r>
                <a:rPr kumimoji="1" lang="en-US" altLang="zh-CN"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rPr>
                <a:t>1</a:t>
              </a:r>
              <a:endParaRPr kumimoji="1" lang="zh-CN" altLang="en-US"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endParaRPr>
            </a:p>
          </p:txBody>
        </p:sp>
      </p:grpSp>
      <p:sp>
        <p:nvSpPr>
          <p:cNvPr id="8" name="圆角矩形 18"/>
          <p:cNvSpPr/>
          <p:nvPr/>
        </p:nvSpPr>
        <p:spPr bwMode="auto">
          <a:xfrm>
            <a:off x="6279127" y="3684765"/>
            <a:ext cx="2304257" cy="539690"/>
          </a:xfrm>
          <a:prstGeom prst="roundRect">
            <a:avLst>
              <a:gd name="adj" fmla="val 7848"/>
            </a:avLst>
          </a:prstGeom>
          <a:noFill/>
          <a:ln w="38100">
            <a:solidFill>
              <a:srgbClr val="0070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黑体" panose="02010609060101010101" charset="-122"/>
              <a:ea typeface="黑体" panose="02010609060101010101" charset="-122"/>
            </a:endParaRPr>
          </a:p>
        </p:txBody>
      </p:sp>
      <p:sp>
        <p:nvSpPr>
          <p:cNvPr id="9" name="矩形 87"/>
          <p:cNvSpPr>
            <a:spLocks noChangeArrowheads="1"/>
          </p:cNvSpPr>
          <p:nvPr/>
        </p:nvSpPr>
        <p:spPr bwMode="auto">
          <a:xfrm>
            <a:off x="6415728" y="3787577"/>
            <a:ext cx="3208337"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a:solidFill>
                  <a:schemeClr val="tx1">
                    <a:lumMod val="75000"/>
                    <a:lumOff val="25000"/>
                  </a:schemeClr>
                </a:solidFill>
                <a:latin typeface="黑体" panose="02010609060101010101" charset="-122"/>
                <a:ea typeface="黑体" panose="02010609060101010101" charset="-122"/>
              </a:rPr>
              <a:t>ADW400(3S)   *   7</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10" name="圆角矩形 20"/>
          <p:cNvSpPr/>
          <p:nvPr/>
        </p:nvSpPr>
        <p:spPr bwMode="auto">
          <a:xfrm>
            <a:off x="6279127" y="4488472"/>
            <a:ext cx="2304258" cy="529183"/>
          </a:xfrm>
          <a:prstGeom prst="roundRect">
            <a:avLst>
              <a:gd name="adj" fmla="val 7848"/>
            </a:avLst>
          </a:prstGeom>
          <a:noFill/>
          <a:ln w="38100">
            <a:solidFill>
              <a:srgbClr val="0070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rgbClr val="FF9900"/>
              </a:solidFill>
              <a:latin typeface="黑体" panose="02010609060101010101" charset="-122"/>
              <a:ea typeface="黑体" panose="02010609060101010101" charset="-122"/>
            </a:endParaRPr>
          </a:p>
        </p:txBody>
      </p:sp>
      <p:sp>
        <p:nvSpPr>
          <p:cNvPr id="11" name="矩形 87"/>
          <p:cNvSpPr>
            <a:spLocks noChangeArrowheads="1"/>
          </p:cNvSpPr>
          <p:nvPr/>
        </p:nvSpPr>
        <p:spPr bwMode="auto">
          <a:xfrm>
            <a:off x="6339528" y="4617429"/>
            <a:ext cx="3362325"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a:solidFill>
                  <a:schemeClr val="tx1">
                    <a:lumMod val="75000"/>
                    <a:lumOff val="25000"/>
                  </a:schemeClr>
                </a:solidFill>
                <a:latin typeface="黑体" panose="02010609060101010101" charset="-122"/>
                <a:ea typeface="黑体" panose="02010609060101010101" charset="-122"/>
              </a:rPr>
              <a:t>ADW400(2S)   *   10</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12" name="圆角矩形 22"/>
          <p:cNvSpPr/>
          <p:nvPr/>
        </p:nvSpPr>
        <p:spPr bwMode="auto">
          <a:xfrm>
            <a:off x="6279127" y="2835890"/>
            <a:ext cx="2304258" cy="562147"/>
          </a:xfrm>
          <a:prstGeom prst="roundRect">
            <a:avLst>
              <a:gd name="adj" fmla="val 7848"/>
            </a:avLst>
          </a:prstGeom>
          <a:noFill/>
          <a:ln w="38100">
            <a:solidFill>
              <a:srgbClr val="0070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黑体" panose="02010609060101010101" charset="-122"/>
              <a:ea typeface="黑体" panose="02010609060101010101" charset="-122"/>
            </a:endParaRPr>
          </a:p>
        </p:txBody>
      </p:sp>
      <p:sp>
        <p:nvSpPr>
          <p:cNvPr id="13" name="矩形 87"/>
          <p:cNvSpPr>
            <a:spLocks noChangeArrowheads="1"/>
          </p:cNvSpPr>
          <p:nvPr/>
        </p:nvSpPr>
        <p:spPr bwMode="auto">
          <a:xfrm>
            <a:off x="6468116" y="2995193"/>
            <a:ext cx="3148012"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a:solidFill>
                  <a:schemeClr val="tx1">
                    <a:lumMod val="75000"/>
                    <a:lumOff val="25000"/>
                  </a:schemeClr>
                </a:solidFill>
                <a:latin typeface="黑体" panose="02010609060101010101" charset="-122"/>
                <a:ea typeface="黑体" panose="02010609060101010101" charset="-122"/>
              </a:rPr>
              <a:t>ADW400(4S)   *   5</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14" name="圆角矩形 26"/>
          <p:cNvSpPr/>
          <p:nvPr/>
        </p:nvSpPr>
        <p:spPr bwMode="auto">
          <a:xfrm>
            <a:off x="6279128" y="2017157"/>
            <a:ext cx="2304256" cy="544194"/>
          </a:xfrm>
          <a:prstGeom prst="roundRect">
            <a:avLst>
              <a:gd name="adj" fmla="val 7848"/>
            </a:avLst>
          </a:prstGeom>
          <a:noFill/>
          <a:ln w="38100">
            <a:solidFill>
              <a:srgbClr val="0070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黑体" panose="02010609060101010101" charset="-122"/>
              <a:ea typeface="黑体" panose="02010609060101010101" charset="-122"/>
            </a:endParaRPr>
          </a:p>
        </p:txBody>
      </p:sp>
      <p:sp>
        <p:nvSpPr>
          <p:cNvPr id="15" name="矩形 87"/>
          <p:cNvSpPr>
            <a:spLocks noChangeArrowheads="1"/>
          </p:cNvSpPr>
          <p:nvPr/>
        </p:nvSpPr>
        <p:spPr bwMode="auto">
          <a:xfrm>
            <a:off x="6472462" y="2159499"/>
            <a:ext cx="3421062" cy="307975"/>
          </a:xfrm>
          <a:prstGeom prst="rect">
            <a:avLst/>
          </a:prstGeom>
          <a:noFill/>
          <a:ln w="9525">
            <a:noFill/>
            <a:miter lim="800000"/>
          </a:ln>
        </p:spPr>
        <p:txBody>
          <a:bodyPr>
            <a:spAutoFit/>
          </a:bodyPr>
          <a:lstStyle/>
          <a:p>
            <a:pPr eaLnBrk="0" fontAlgn="ctr" hangingPunct="0">
              <a:buClr>
                <a:srgbClr val="FF0000"/>
              </a:buClr>
              <a:buSzPct val="70000"/>
            </a:pPr>
            <a:r>
              <a:rPr lang="en-US" altLang="zh-CN" sz="1400" dirty="0">
                <a:solidFill>
                  <a:schemeClr val="tx1">
                    <a:lumMod val="75000"/>
                    <a:lumOff val="25000"/>
                  </a:schemeClr>
                </a:solidFill>
                <a:latin typeface="黑体" panose="02010609060101010101" charset="-122"/>
                <a:ea typeface="黑体" panose="02010609060101010101" charset="-122"/>
              </a:rPr>
              <a:t>AEW100         </a:t>
            </a:r>
            <a:r>
              <a:rPr lang="zh-CN" altLang="en-US" sz="1400" dirty="0">
                <a:solidFill>
                  <a:schemeClr val="tx1">
                    <a:lumMod val="75000"/>
                    <a:lumOff val="25000"/>
                  </a:schemeClr>
                </a:solidFill>
                <a:latin typeface="黑体" panose="02010609060101010101" charset="-122"/>
                <a:ea typeface="黑体" panose="02010609060101010101" charset="-122"/>
              </a:rPr>
              <a:t>*   </a:t>
            </a:r>
            <a:r>
              <a:rPr lang="en-US" altLang="zh-CN" sz="1400" dirty="0">
                <a:solidFill>
                  <a:schemeClr val="tx1">
                    <a:lumMod val="75000"/>
                    <a:lumOff val="25000"/>
                  </a:schemeClr>
                </a:solidFill>
                <a:latin typeface="黑体" panose="02010609060101010101" charset="-122"/>
                <a:ea typeface="黑体" panose="02010609060101010101" charset="-122"/>
              </a:rPr>
              <a:t>20</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16" name="AutoShape 593"/>
          <p:cNvSpPr>
            <a:spLocks noChangeArrowheads="1"/>
          </p:cNvSpPr>
          <p:nvPr/>
        </p:nvSpPr>
        <p:spPr bwMode="auto">
          <a:xfrm flipH="1" flipV="1">
            <a:off x="3561983" y="3310468"/>
            <a:ext cx="442025" cy="353620"/>
          </a:xfrm>
          <a:prstGeom prst="rightArrow">
            <a:avLst>
              <a:gd name="adj1" fmla="val 60857"/>
              <a:gd name="adj2" fmla="val 56907"/>
            </a:avLst>
          </a:prstGeom>
          <a:solidFill>
            <a:srgbClr val="0070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黑体" panose="02010609060101010101" charset="-122"/>
              <a:ea typeface="黑体" panose="02010609060101010101" charset="-122"/>
            </a:endParaRPr>
          </a:p>
        </p:txBody>
      </p:sp>
      <p:grpSp>
        <p:nvGrpSpPr>
          <p:cNvPr id="17" name="组合 57"/>
          <p:cNvGrpSpPr/>
          <p:nvPr/>
        </p:nvGrpSpPr>
        <p:grpSpPr bwMode="auto">
          <a:xfrm>
            <a:off x="2161089" y="2942919"/>
            <a:ext cx="1417637" cy="1138238"/>
            <a:chOff x="1042475" y="2329499"/>
            <a:chExt cx="1904726" cy="1529714"/>
          </a:xfrm>
        </p:grpSpPr>
        <p:sp>
          <p:nvSpPr>
            <p:cNvPr id="18" name="Oval 2"/>
            <p:cNvSpPr>
              <a:spLocks noChangeAspect="1" noChangeArrowheads="1"/>
            </p:cNvSpPr>
            <p:nvPr/>
          </p:nvSpPr>
          <p:spPr bwMode="auto">
            <a:xfrm>
              <a:off x="1214411" y="2329499"/>
              <a:ext cx="1528794" cy="1529714"/>
            </a:xfrm>
            <a:prstGeom prst="ellipse">
              <a:avLst/>
            </a:prstGeom>
            <a:solidFill>
              <a:srgbClr val="0070C0"/>
            </a:solidFill>
            <a:ln w="25400">
              <a:solidFill>
                <a:srgbClr val="00B0F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黑体" panose="02010609060101010101" charset="-122"/>
                <a:ea typeface="黑体" panose="02010609060101010101" charset="-122"/>
              </a:endParaRPr>
            </a:p>
          </p:txBody>
        </p:sp>
        <p:sp>
          <p:nvSpPr>
            <p:cNvPr id="19" name="TextBox 147"/>
            <p:cNvSpPr txBox="1">
              <a:spLocks noChangeArrowheads="1"/>
            </p:cNvSpPr>
            <p:nvPr/>
          </p:nvSpPr>
          <p:spPr bwMode="auto">
            <a:xfrm>
              <a:off x="1042475" y="2833584"/>
              <a:ext cx="1904726" cy="454993"/>
            </a:xfrm>
            <a:prstGeom prst="rect">
              <a:avLst/>
            </a:prstGeom>
            <a:noFill/>
            <a:ln w="9525">
              <a:noFill/>
              <a:miter lim="800000"/>
            </a:ln>
          </p:spPr>
          <p:txBody>
            <a:bodyPr anchor="ctr">
              <a:spAutoFit/>
            </a:bodyPr>
            <a:lstStyle/>
            <a:p>
              <a:pPr algn="ctr" fontAlgn="ctr">
                <a:spcBef>
                  <a:spcPts val="0"/>
                </a:spcBef>
                <a:spcAft>
                  <a:spcPts val="0"/>
                </a:spcAft>
                <a:buClr>
                  <a:srgbClr val="FF0000"/>
                </a:buClr>
                <a:buSzPct val="70000"/>
                <a:defRPr/>
              </a:pPr>
              <a:r>
                <a:rPr kumimoji="1" lang="en-US" altLang="zh-CN"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rPr>
                <a:t>Cloud</a:t>
              </a:r>
              <a:endParaRPr kumimoji="1" lang="zh-CN" altLang="en-US" sz="1600" dirty="0">
                <a:solidFill>
                  <a:schemeClr val="bg1"/>
                </a:solidFill>
                <a:effectLst>
                  <a:reflection blurRad="6350" stA="50000" endA="300" endPos="50000" dist="29997" dir="5400000" sy="-100000" algn="bl" rotWithShape="0"/>
                </a:effectLst>
                <a:latin typeface="黑体" panose="02010609060101010101" charset="-122"/>
                <a:ea typeface="黑体" panose="02010609060101010101" charset="-122"/>
              </a:endParaRPr>
            </a:p>
          </p:txBody>
        </p:sp>
      </p:grpSp>
      <p:sp>
        <p:nvSpPr>
          <p:cNvPr id="20" name="矩形 87"/>
          <p:cNvSpPr>
            <a:spLocks noChangeArrowheads="1"/>
          </p:cNvSpPr>
          <p:nvPr/>
        </p:nvSpPr>
        <p:spPr bwMode="auto">
          <a:xfrm>
            <a:off x="8752349" y="2080937"/>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a:solidFill>
                  <a:schemeClr val="tx1">
                    <a:lumMod val="75000"/>
                    <a:lumOff val="25000"/>
                  </a:schemeClr>
                </a:solidFill>
                <a:latin typeface="黑体" panose="02010609060101010101" charset="-122"/>
                <a:ea typeface="黑体" panose="02010609060101010101" charset="-122"/>
              </a:rPr>
              <a:t>或</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21" name="矩形 87"/>
          <p:cNvSpPr>
            <a:spLocks noChangeArrowheads="1"/>
          </p:cNvSpPr>
          <p:nvPr/>
        </p:nvSpPr>
        <p:spPr bwMode="auto">
          <a:xfrm>
            <a:off x="8788955" y="2937695"/>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a:solidFill>
                  <a:schemeClr val="tx1">
                    <a:lumMod val="75000"/>
                    <a:lumOff val="25000"/>
                  </a:schemeClr>
                </a:solidFill>
                <a:latin typeface="黑体" panose="02010609060101010101" charset="-122"/>
                <a:ea typeface="黑体" panose="02010609060101010101" charset="-122"/>
              </a:rPr>
              <a:t>或</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22" name="矩形 87"/>
          <p:cNvSpPr>
            <a:spLocks noChangeArrowheads="1"/>
          </p:cNvSpPr>
          <p:nvPr/>
        </p:nvSpPr>
        <p:spPr bwMode="auto">
          <a:xfrm>
            <a:off x="8833305" y="3794453"/>
            <a:ext cx="560625" cy="30797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400" dirty="0">
                <a:solidFill>
                  <a:schemeClr val="tx1">
                    <a:lumMod val="75000"/>
                    <a:lumOff val="25000"/>
                  </a:schemeClr>
                </a:solidFill>
                <a:latin typeface="黑体" panose="02010609060101010101" charset="-122"/>
                <a:ea typeface="黑体" panose="02010609060101010101" charset="-122"/>
              </a:rPr>
              <a:t>或</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4400000" flipV="1">
            <a:off x="5525013" y="2193177"/>
            <a:ext cx="507867" cy="395964"/>
          </a:xfrm>
          <a:prstGeom prst="rect">
            <a:avLst/>
          </a:prstGeom>
        </p:spPr>
      </p:pic>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5625209" flipV="1">
            <a:off x="5587882" y="2967351"/>
            <a:ext cx="507867" cy="395964"/>
          </a:xfrm>
          <a:prstGeom prst="rect">
            <a:avLst/>
          </a:prstGeom>
        </p:spPr>
      </p:pic>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788175" flipV="1">
            <a:off x="5587882" y="3741981"/>
            <a:ext cx="507867" cy="395964"/>
          </a:xfrm>
          <a:prstGeom prst="rect">
            <a:avLst/>
          </a:prstGeom>
        </p:spPr>
      </p:pic>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928012" flipV="1">
            <a:off x="5587882" y="4522672"/>
            <a:ext cx="507867" cy="395964"/>
          </a:xfrm>
          <a:prstGeom prst="rect">
            <a:avLst/>
          </a:prstGeom>
        </p:spPr>
      </p:pic>
      <p:sp>
        <p:nvSpPr>
          <p:cNvPr id="27" name="矩形 87"/>
          <p:cNvSpPr>
            <a:spLocks noChangeArrowheads="1"/>
          </p:cNvSpPr>
          <p:nvPr/>
        </p:nvSpPr>
        <p:spPr bwMode="auto">
          <a:xfrm>
            <a:off x="5480522" y="1602709"/>
            <a:ext cx="822782" cy="307777"/>
          </a:xfrm>
          <a:prstGeom prst="rect">
            <a:avLst/>
          </a:prstGeom>
          <a:noFill/>
          <a:ln w="9525">
            <a:noFill/>
            <a:miter lim="800000"/>
          </a:ln>
        </p:spPr>
        <p:txBody>
          <a:bodyPr wrap="square">
            <a:spAutoFit/>
          </a:bodyPr>
          <a:lstStyle/>
          <a:p>
            <a:pPr eaLnBrk="0" fontAlgn="ctr" hangingPunct="0">
              <a:buClr>
                <a:srgbClr val="FF0000"/>
              </a:buClr>
              <a:buSzPct val="70000"/>
            </a:pPr>
            <a:r>
              <a:rPr lang="en-US" altLang="zh-CN" sz="1400" dirty="0" err="1">
                <a:solidFill>
                  <a:schemeClr val="tx1">
                    <a:lumMod val="75000"/>
                    <a:lumOff val="25000"/>
                  </a:schemeClr>
                </a:solidFill>
                <a:latin typeface="黑体" panose="02010609060101010101" charset="-122"/>
                <a:ea typeface="黑体" panose="02010609060101010101" charset="-122"/>
              </a:rPr>
              <a:t>LoRa</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28" name="矩形 87"/>
          <p:cNvSpPr>
            <a:spLocks noChangeArrowheads="1"/>
          </p:cNvSpPr>
          <p:nvPr/>
        </p:nvSpPr>
        <p:spPr bwMode="auto">
          <a:xfrm>
            <a:off x="3543085" y="2922541"/>
            <a:ext cx="485314" cy="307777"/>
          </a:xfrm>
          <a:prstGeom prst="rect">
            <a:avLst/>
          </a:prstGeom>
          <a:noFill/>
          <a:ln w="9525">
            <a:noFill/>
            <a:miter lim="800000"/>
          </a:ln>
        </p:spPr>
        <p:txBody>
          <a:bodyPr wrap="square">
            <a:spAutoFit/>
          </a:bodyPr>
          <a:lstStyle/>
          <a:p>
            <a:pPr eaLnBrk="0" fontAlgn="ctr" hangingPunct="0">
              <a:buClr>
                <a:srgbClr val="FF0000"/>
              </a:buClr>
              <a:buSzPct val="70000"/>
            </a:pPr>
            <a:r>
              <a:rPr lang="en-US" altLang="zh-CN" sz="1400" dirty="0">
                <a:solidFill>
                  <a:schemeClr val="tx1">
                    <a:lumMod val="75000"/>
                    <a:lumOff val="25000"/>
                  </a:schemeClr>
                </a:solidFill>
                <a:latin typeface="黑体" panose="02010609060101010101" charset="-122"/>
                <a:ea typeface="黑体" panose="02010609060101010101" charset="-122"/>
              </a:rPr>
              <a:t>4G</a:t>
            </a:r>
            <a:endParaRPr lang="zh-CN" altLang="en-US" sz="1400" dirty="0">
              <a:solidFill>
                <a:schemeClr val="tx1">
                  <a:lumMod val="75000"/>
                  <a:lumOff val="25000"/>
                </a:schemeClr>
              </a:solidFill>
              <a:latin typeface="黑体" panose="02010609060101010101" charset="-122"/>
              <a:ea typeface="黑体" panose="02010609060101010101" charset="-122"/>
            </a:endParaRPr>
          </a:p>
        </p:txBody>
      </p:sp>
      <p:sp>
        <p:nvSpPr>
          <p:cNvPr id="29"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配置方案</a:t>
            </a:r>
            <a:endParaRPr lang="zh-CN" altLang="en-US" sz="3200" dirty="0">
              <a:solidFill>
                <a:schemeClr val="bg1"/>
              </a:solidFill>
              <a:latin typeface="黑体" panose="02010609060101010101" charset="-122"/>
              <a:ea typeface="黑体" panose="02010609060101010101" charset="-122"/>
            </a:endParaRPr>
          </a:p>
        </p:txBody>
      </p:sp>
      <p:sp>
        <p:nvSpPr>
          <p:cNvPr id="31" name="矩形 30"/>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xagon 4"/>
          <p:cNvSpPr/>
          <p:nvPr/>
        </p:nvSpPr>
        <p:spPr>
          <a:xfrm>
            <a:off x="1567564" y="3520655"/>
            <a:ext cx="2316572" cy="199704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3" name="Hexagon 6"/>
          <p:cNvSpPr/>
          <p:nvPr/>
        </p:nvSpPr>
        <p:spPr>
          <a:xfrm>
            <a:off x="8267734" y="2458071"/>
            <a:ext cx="2316572" cy="199704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4" name="Hexagon 7"/>
          <p:cNvSpPr/>
          <p:nvPr/>
        </p:nvSpPr>
        <p:spPr>
          <a:xfrm>
            <a:off x="3781015" y="2430478"/>
            <a:ext cx="2316572" cy="199704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5" name="Hexagon 10"/>
          <p:cNvSpPr/>
          <p:nvPr/>
        </p:nvSpPr>
        <p:spPr>
          <a:xfrm>
            <a:off x="5987106" y="3520655"/>
            <a:ext cx="2316572" cy="199704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grpSp>
        <p:nvGrpSpPr>
          <p:cNvPr id="14" name="Group 31"/>
          <p:cNvGrpSpPr/>
          <p:nvPr/>
        </p:nvGrpSpPr>
        <p:grpSpPr>
          <a:xfrm>
            <a:off x="1348264" y="3578635"/>
            <a:ext cx="821877" cy="821877"/>
            <a:chOff x="2138721" y="2867884"/>
            <a:chExt cx="616408" cy="616408"/>
          </a:xfrm>
        </p:grpSpPr>
        <p:grpSp>
          <p:nvGrpSpPr>
            <p:cNvPr id="15" name="Group 21"/>
            <p:cNvGrpSpPr/>
            <p:nvPr/>
          </p:nvGrpSpPr>
          <p:grpSpPr>
            <a:xfrm>
              <a:off x="2138721" y="2867884"/>
              <a:ext cx="616408" cy="616408"/>
              <a:chOff x="2786183" y="1189182"/>
              <a:chExt cx="921712" cy="921712"/>
            </a:xfrm>
          </p:grpSpPr>
          <p:sp>
            <p:nvSpPr>
              <p:cNvPr id="17" name="Oval 22"/>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18" name="Oval 23"/>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sp>
          <p:nvSpPr>
            <p:cNvPr id="16" name="Freeform 9"/>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accent1"/>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nvGrpSpPr>
          <p:cNvPr id="19" name="Group 32"/>
          <p:cNvGrpSpPr/>
          <p:nvPr/>
        </p:nvGrpSpPr>
        <p:grpSpPr>
          <a:xfrm>
            <a:off x="4528361" y="2045890"/>
            <a:ext cx="821877" cy="821877"/>
            <a:chOff x="6412691" y="2896967"/>
            <a:chExt cx="616408" cy="616408"/>
          </a:xfrm>
        </p:grpSpPr>
        <p:grpSp>
          <p:nvGrpSpPr>
            <p:cNvPr id="20" name="Group 25"/>
            <p:cNvGrpSpPr/>
            <p:nvPr/>
          </p:nvGrpSpPr>
          <p:grpSpPr>
            <a:xfrm>
              <a:off x="6412691" y="2896967"/>
              <a:ext cx="616408" cy="616408"/>
              <a:chOff x="2786183" y="1189182"/>
              <a:chExt cx="921712" cy="921712"/>
            </a:xfrm>
          </p:grpSpPr>
          <p:sp>
            <p:nvSpPr>
              <p:cNvPr id="24" name="Oval 26"/>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25" name="Oval 2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21" name="Group 28"/>
            <p:cNvGrpSpPr/>
            <p:nvPr/>
          </p:nvGrpSpPr>
          <p:grpSpPr>
            <a:xfrm>
              <a:off x="6566423" y="3063819"/>
              <a:ext cx="319678" cy="300106"/>
              <a:chOff x="504825" y="971550"/>
              <a:chExt cx="1089026" cy="1022350"/>
            </a:xfrm>
            <a:solidFill>
              <a:schemeClr val="accent4"/>
            </a:solidFill>
          </p:grpSpPr>
          <p:sp>
            <p:nvSpPr>
              <p:cNvPr id="22" name="Freeform 29"/>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23" name="Freeform 31"/>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26" name="Group 41"/>
          <p:cNvGrpSpPr/>
          <p:nvPr/>
        </p:nvGrpSpPr>
        <p:grpSpPr>
          <a:xfrm>
            <a:off x="6734452" y="5096021"/>
            <a:ext cx="821877" cy="821877"/>
            <a:chOff x="5664096" y="2537414"/>
            <a:chExt cx="616408" cy="616408"/>
          </a:xfrm>
        </p:grpSpPr>
        <p:grpSp>
          <p:nvGrpSpPr>
            <p:cNvPr id="27" name="Group 33"/>
            <p:cNvGrpSpPr/>
            <p:nvPr/>
          </p:nvGrpSpPr>
          <p:grpSpPr>
            <a:xfrm>
              <a:off x="5664096" y="2537414"/>
              <a:ext cx="616408" cy="616408"/>
              <a:chOff x="2786183" y="1189182"/>
              <a:chExt cx="921712" cy="921712"/>
            </a:xfrm>
          </p:grpSpPr>
          <p:sp>
            <p:nvSpPr>
              <p:cNvPr id="33" name="Oval 34"/>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34" name="Oval 3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28" name="Group 36"/>
            <p:cNvGrpSpPr/>
            <p:nvPr/>
          </p:nvGrpSpPr>
          <p:grpSpPr>
            <a:xfrm>
              <a:off x="5828448" y="2733085"/>
              <a:ext cx="308466" cy="233388"/>
              <a:chOff x="6629400" y="2008188"/>
              <a:chExt cx="600075" cy="454025"/>
            </a:xfrm>
            <a:solidFill>
              <a:schemeClr val="accent3"/>
            </a:solidFill>
          </p:grpSpPr>
          <p:sp>
            <p:nvSpPr>
              <p:cNvPr id="29" name="Freeform 17"/>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0" name="Freeform 18"/>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1" name="Freeform 19"/>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2" name="Freeform 20"/>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35" name="Group 48"/>
          <p:cNvGrpSpPr/>
          <p:nvPr/>
        </p:nvGrpSpPr>
        <p:grpSpPr>
          <a:xfrm>
            <a:off x="9977299" y="2499168"/>
            <a:ext cx="842781" cy="842781"/>
            <a:chOff x="3323671" y="3667874"/>
            <a:chExt cx="632086" cy="632086"/>
          </a:xfrm>
        </p:grpSpPr>
        <p:grpSp>
          <p:nvGrpSpPr>
            <p:cNvPr id="36" name="Group 42"/>
            <p:cNvGrpSpPr/>
            <p:nvPr/>
          </p:nvGrpSpPr>
          <p:grpSpPr>
            <a:xfrm>
              <a:off x="3323671" y="3667874"/>
              <a:ext cx="632086" cy="632086"/>
              <a:chOff x="2786183" y="1189182"/>
              <a:chExt cx="921712" cy="921712"/>
            </a:xfrm>
          </p:grpSpPr>
          <p:sp>
            <p:nvSpPr>
              <p:cNvPr id="40" name="Oval 43"/>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41" name="Oval 4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37" name="Group 45"/>
            <p:cNvGrpSpPr/>
            <p:nvPr/>
          </p:nvGrpSpPr>
          <p:grpSpPr>
            <a:xfrm>
              <a:off x="3534447" y="3803607"/>
              <a:ext cx="210535" cy="360620"/>
              <a:chOff x="1668463" y="3354388"/>
              <a:chExt cx="641350" cy="1098550"/>
            </a:xfrm>
            <a:solidFill>
              <a:schemeClr val="accent3"/>
            </a:solidFill>
          </p:grpSpPr>
          <p:sp>
            <p:nvSpPr>
              <p:cNvPr id="38" name="Freeform 36"/>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9" name="Freeform 37"/>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42" name="Group 25"/>
          <p:cNvGrpSpPr/>
          <p:nvPr/>
        </p:nvGrpSpPr>
        <p:grpSpPr>
          <a:xfrm>
            <a:off x="762265" y="2077915"/>
            <a:ext cx="2821285" cy="2803415"/>
            <a:chOff x="339113" y="2433753"/>
            <a:chExt cx="2209715" cy="2102562"/>
          </a:xfrm>
        </p:grpSpPr>
        <p:sp>
          <p:nvSpPr>
            <p:cNvPr id="43" name="Text Placeholder 3"/>
            <p:cNvSpPr txBox="1"/>
            <p:nvPr/>
          </p:nvSpPr>
          <p:spPr>
            <a:xfrm>
              <a:off x="1256860" y="4074650"/>
              <a:ext cx="1261964" cy="46166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停产限产和错峰生产分析</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44" name="Text Placeholder 3"/>
            <p:cNvSpPr txBox="1"/>
            <p:nvPr/>
          </p:nvSpPr>
          <p:spPr>
            <a:xfrm>
              <a:off x="339113" y="2433753"/>
              <a:ext cx="2209715" cy="92333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latin typeface="黑体" panose="02010609060101010101" charset="-122"/>
                  <a:ea typeface="黑体" panose="02010609060101010101" charset="-122"/>
                </a:rPr>
                <a:t>系统能够根据环保局发布的停产限产和错峰生产等应急预案自动判断分析，对企业拒执行指令、违规生产等状况第一时间向环保部门预警</a:t>
              </a:r>
              <a:endParaRPr lang="zh-CN" altLang="en-US" dirty="0">
                <a:latin typeface="黑体" panose="02010609060101010101" charset="-122"/>
                <a:ea typeface="黑体" panose="02010609060101010101" charset="-122"/>
              </a:endParaRPr>
            </a:p>
          </p:txBody>
        </p:sp>
      </p:grpSp>
      <p:grpSp>
        <p:nvGrpSpPr>
          <p:cNvPr id="45" name="Group 25"/>
          <p:cNvGrpSpPr/>
          <p:nvPr/>
        </p:nvGrpSpPr>
        <p:grpSpPr>
          <a:xfrm>
            <a:off x="5850499" y="1955093"/>
            <a:ext cx="2704512" cy="2828238"/>
            <a:chOff x="468674" y="1492520"/>
            <a:chExt cx="2118255" cy="2121180"/>
          </a:xfrm>
        </p:grpSpPr>
        <p:sp>
          <p:nvSpPr>
            <p:cNvPr id="46" name="Text Placeholder 3"/>
            <p:cNvSpPr txBox="1"/>
            <p:nvPr/>
          </p:nvSpPr>
          <p:spPr>
            <a:xfrm>
              <a:off x="816861" y="3152035"/>
              <a:ext cx="1360399" cy="46166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治污设备异常运行实时报警</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47" name="Text Placeholder 3"/>
            <p:cNvSpPr txBox="1"/>
            <p:nvPr/>
          </p:nvSpPr>
          <p:spPr>
            <a:xfrm>
              <a:off x="468674" y="1492520"/>
              <a:ext cx="2118255"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dirty="0">
                  <a:solidFill>
                    <a:schemeClr val="tx1">
                      <a:lumMod val="65000"/>
                      <a:lumOff val="35000"/>
                    </a:schemeClr>
                  </a:solidFill>
                  <a:latin typeface="黑体" panose="02010609060101010101" charset="-122"/>
                  <a:ea typeface="黑体" panose="02010609060101010101" charset="-122"/>
                  <a:cs typeface="+mn-ea"/>
                  <a:sym typeface="+mn-lt"/>
                </a:rPr>
                <a:t>通过关联分析、超限分析、启停时间分析，及时发现治污设备未开启、异常关闭及减速、空转、降频等异常情况。</a:t>
              </a:r>
              <a:endParaRPr lang="zh-CN" altLang="en-US" dirty="0">
                <a:solidFill>
                  <a:schemeClr val="tx1">
                    <a:lumMod val="65000"/>
                    <a:lumOff val="35000"/>
                  </a:schemeClr>
                </a:solidFill>
                <a:latin typeface="黑体" panose="02010609060101010101" charset="-122"/>
                <a:ea typeface="黑体" panose="02010609060101010101" charset="-122"/>
                <a:cs typeface="+mn-ea"/>
                <a:sym typeface="+mn-lt"/>
              </a:endParaRPr>
            </a:p>
          </p:txBody>
        </p:sp>
      </p:grpSp>
      <p:grpSp>
        <p:nvGrpSpPr>
          <p:cNvPr id="48" name="Group 25"/>
          <p:cNvGrpSpPr/>
          <p:nvPr/>
        </p:nvGrpSpPr>
        <p:grpSpPr>
          <a:xfrm>
            <a:off x="8439947" y="3168670"/>
            <a:ext cx="3002245" cy="2502499"/>
            <a:chOff x="723012" y="394556"/>
            <a:chExt cx="2198410" cy="1876877"/>
          </a:xfrm>
        </p:grpSpPr>
        <p:sp>
          <p:nvSpPr>
            <p:cNvPr id="49" name="Text Placeholder 3"/>
            <p:cNvSpPr txBox="1"/>
            <p:nvPr/>
          </p:nvSpPr>
          <p:spPr>
            <a:xfrm>
              <a:off x="925933" y="394556"/>
              <a:ext cx="1066890" cy="46166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企业环保设备运行报告</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50" name="Text Placeholder 3"/>
            <p:cNvSpPr txBox="1"/>
            <p:nvPr/>
          </p:nvSpPr>
          <p:spPr>
            <a:xfrm>
              <a:off x="723012" y="1532769"/>
              <a:ext cx="2198410"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latin typeface="黑体" panose="02010609060101010101" charset="-122"/>
                  <a:ea typeface="黑体" panose="02010609060101010101" charset="-122"/>
                </a:rPr>
                <a:t>环保监管平台自动生成企业环保设备运行诊断报告，配合环保监察部门分析设备环保设备运行情况，以便更准确执法。</a:t>
              </a:r>
              <a:endParaRPr lang="zh-CN" altLang="en-US" dirty="0">
                <a:latin typeface="黑体" panose="02010609060101010101" charset="-122"/>
                <a:ea typeface="黑体" panose="02010609060101010101" charset="-122"/>
              </a:endParaRPr>
            </a:p>
          </p:txBody>
        </p:sp>
      </p:grpSp>
      <p:grpSp>
        <p:nvGrpSpPr>
          <p:cNvPr id="51" name="Group 25"/>
          <p:cNvGrpSpPr/>
          <p:nvPr/>
        </p:nvGrpSpPr>
        <p:grpSpPr>
          <a:xfrm>
            <a:off x="3861527" y="3322559"/>
            <a:ext cx="2099466" cy="2344281"/>
            <a:chOff x="743385" y="230082"/>
            <a:chExt cx="1544637" cy="1758213"/>
          </a:xfrm>
        </p:grpSpPr>
        <p:sp>
          <p:nvSpPr>
            <p:cNvPr id="52" name="Text Placeholder 3"/>
            <p:cNvSpPr txBox="1"/>
            <p:nvPr/>
          </p:nvSpPr>
          <p:spPr>
            <a:xfrm>
              <a:off x="1190385" y="230082"/>
              <a:ext cx="754800" cy="23083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实时监控</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53" name="Text Placeholder 3"/>
            <p:cNvSpPr txBox="1"/>
            <p:nvPr/>
          </p:nvSpPr>
          <p:spPr>
            <a:xfrm>
              <a:off x="743385" y="1434296"/>
              <a:ext cx="1544637" cy="55399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dirty="0">
                  <a:solidFill>
                    <a:schemeClr val="tx1">
                      <a:lumMod val="65000"/>
                      <a:lumOff val="35000"/>
                    </a:schemeClr>
                  </a:solidFill>
                  <a:latin typeface="黑体" panose="02010609060101010101" charset="-122"/>
                  <a:ea typeface="黑体" panose="02010609060101010101" charset="-122"/>
                  <a:cs typeface="+mn-ea"/>
                  <a:sym typeface="+mn-lt"/>
                </a:rPr>
                <a:t>采集现场用电信号，包括生产用电、环保设备用电，视频等信息</a:t>
              </a:r>
              <a:endParaRPr lang="en-US" dirty="0">
                <a:solidFill>
                  <a:schemeClr val="tx1">
                    <a:lumMod val="65000"/>
                    <a:lumOff val="35000"/>
                  </a:schemeClr>
                </a:solidFill>
                <a:latin typeface="黑体" panose="02010609060101010101" charset="-122"/>
                <a:ea typeface="黑体" panose="02010609060101010101" charset="-122"/>
                <a:cs typeface="+mn-ea"/>
                <a:sym typeface="+mn-lt"/>
              </a:endParaRPr>
            </a:p>
          </p:txBody>
        </p:sp>
      </p:grpSp>
      <p:sp>
        <p:nvSpPr>
          <p:cNvPr id="54"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系统功能</a:t>
            </a:r>
            <a:endParaRPr lang="zh-CN" altLang="en-US" sz="3200" dirty="0">
              <a:solidFill>
                <a:schemeClr val="bg1"/>
              </a:solidFill>
              <a:latin typeface="黑体" panose="02010609060101010101" charset="-122"/>
              <a:ea typeface="黑体" panose="02010609060101010101" charset="-122"/>
            </a:endParaRPr>
          </a:p>
        </p:txBody>
      </p:sp>
      <p:sp>
        <p:nvSpPr>
          <p:cNvPr id="68" name="矩形 67"/>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系统界面</a:t>
            </a:r>
            <a:endParaRPr lang="zh-CN" altLang="en-US" sz="3200" dirty="0">
              <a:solidFill>
                <a:schemeClr val="bg1"/>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9775" y="1273175"/>
            <a:ext cx="5172710" cy="248031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2990" y="1273175"/>
            <a:ext cx="5154930" cy="2480310"/>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9775" y="3860800"/>
            <a:ext cx="5172710" cy="2502535"/>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4260" y="3860800"/>
            <a:ext cx="5153660" cy="2524125"/>
          </a:xfrm>
          <a:prstGeom prst="rect">
            <a:avLst/>
          </a:prstGeom>
          <a:ln>
            <a:noFill/>
          </a:ln>
          <a:effectLst>
            <a:outerShdw blurRad="292100" dist="139700" dir="2700000" algn="tl" rotWithShape="0">
              <a:srgbClr val="333333">
                <a:alpha val="65000"/>
              </a:srgbClr>
            </a:outerShdw>
          </a:effectLst>
        </p:spPr>
      </p:pic>
      <p:sp>
        <p:nvSpPr>
          <p:cNvPr id="29" name="矩形 2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101"/>
          <p:cNvSpPr/>
          <p:nvPr/>
        </p:nvSpPr>
        <p:spPr>
          <a:xfrm>
            <a:off x="4104118" y="1415159"/>
            <a:ext cx="590550" cy="5905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3" name="矩形 102"/>
          <p:cNvSpPr/>
          <p:nvPr/>
        </p:nvSpPr>
        <p:spPr>
          <a:xfrm>
            <a:off x="1416837" y="5628231"/>
            <a:ext cx="605106" cy="59705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4" name="矩形 103"/>
          <p:cNvSpPr/>
          <p:nvPr/>
        </p:nvSpPr>
        <p:spPr>
          <a:xfrm>
            <a:off x="6900686" y="5677285"/>
            <a:ext cx="590550" cy="5905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5" name="矩形 104"/>
          <p:cNvSpPr/>
          <p:nvPr/>
        </p:nvSpPr>
        <p:spPr>
          <a:xfrm>
            <a:off x="9597600" y="1415159"/>
            <a:ext cx="590550" cy="5905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5" name="Rectangle 4"/>
          <p:cNvSpPr/>
          <p:nvPr/>
        </p:nvSpPr>
        <p:spPr bwMode="auto">
          <a:xfrm>
            <a:off x="782913" y="1229534"/>
            <a:ext cx="1889125" cy="3789040"/>
          </a:xfrm>
          <a:prstGeom prst="rect">
            <a:avLst/>
          </a:prstGeom>
          <a:solidFill>
            <a:schemeClr val="accent1"/>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56" name="Rectangle 5"/>
          <p:cNvSpPr/>
          <p:nvPr/>
        </p:nvSpPr>
        <p:spPr bwMode="auto">
          <a:xfrm>
            <a:off x="3475021" y="2771791"/>
            <a:ext cx="1889125" cy="3789749"/>
          </a:xfrm>
          <a:prstGeom prst="rect">
            <a:avLst/>
          </a:prstGeom>
          <a:solidFill>
            <a:schemeClr val="accent2"/>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57" name="Rectangle 8"/>
          <p:cNvSpPr/>
          <p:nvPr/>
        </p:nvSpPr>
        <p:spPr bwMode="auto">
          <a:xfrm>
            <a:off x="6254761" y="1232147"/>
            <a:ext cx="1889125" cy="3789749"/>
          </a:xfrm>
          <a:prstGeom prst="rect">
            <a:avLst/>
          </a:prstGeom>
          <a:solidFill>
            <a:schemeClr val="accent3"/>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58" name="Rectangle 9"/>
          <p:cNvSpPr/>
          <p:nvPr/>
        </p:nvSpPr>
        <p:spPr bwMode="auto">
          <a:xfrm>
            <a:off x="9101527" y="2771791"/>
            <a:ext cx="1889125" cy="3789749"/>
          </a:xfrm>
          <a:prstGeom prst="rect">
            <a:avLst/>
          </a:prstGeom>
          <a:solidFill>
            <a:schemeClr val="accent4"/>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64" name="Freeform 116"/>
          <p:cNvSpPr>
            <a:spLocks noEditPoints="1"/>
          </p:cNvSpPr>
          <p:nvPr/>
        </p:nvSpPr>
        <p:spPr bwMode="auto">
          <a:xfrm>
            <a:off x="1528289" y="5778500"/>
            <a:ext cx="376711" cy="29975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69" name="Freeform 105"/>
          <p:cNvSpPr>
            <a:spLocks noEditPoints="1"/>
          </p:cNvSpPr>
          <p:nvPr/>
        </p:nvSpPr>
        <p:spPr bwMode="auto">
          <a:xfrm>
            <a:off x="4216609" y="1530299"/>
            <a:ext cx="365568" cy="360271"/>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latin typeface="印品黑体" panose="00000500000000000000" pitchFamily="2" charset="-122"/>
              <a:ea typeface="印品黑体" panose="00000500000000000000" pitchFamily="2" charset="-122"/>
              <a:cs typeface="+mn-ea"/>
              <a:sym typeface="+mn-lt"/>
            </a:endParaRPr>
          </a:p>
        </p:txBody>
      </p:sp>
      <p:sp>
        <p:nvSpPr>
          <p:cNvPr id="74" name="Freeform 15"/>
          <p:cNvSpPr>
            <a:spLocks noEditPoints="1"/>
          </p:cNvSpPr>
          <p:nvPr/>
        </p:nvSpPr>
        <p:spPr bwMode="auto">
          <a:xfrm>
            <a:off x="7011907" y="5834520"/>
            <a:ext cx="368108" cy="27608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79" name="Freeform 57"/>
          <p:cNvSpPr>
            <a:spLocks noEditPoints="1"/>
          </p:cNvSpPr>
          <p:nvPr/>
        </p:nvSpPr>
        <p:spPr bwMode="auto">
          <a:xfrm>
            <a:off x="9743300" y="1560859"/>
            <a:ext cx="299151" cy="299151"/>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86" name="Rectangle 39"/>
          <p:cNvSpPr/>
          <p:nvPr/>
        </p:nvSpPr>
        <p:spPr>
          <a:xfrm>
            <a:off x="3945920" y="2291326"/>
            <a:ext cx="961802" cy="287323"/>
          </a:xfrm>
          <a:prstGeom prst="rect">
            <a:avLst/>
          </a:prstGeom>
        </p:spPr>
        <p:txBody>
          <a:bodyPr wrap="none" lIns="0" tIns="0" rIns="0" bIns="0">
            <a:spAutoFit/>
          </a:bodyPr>
          <a:lstStyle/>
          <a:p>
            <a:pPr algn="ctr"/>
            <a:r>
              <a:rPr lang="zh-CN" altLang="en-US" sz="1865" b="1" dirty="0">
                <a:solidFill>
                  <a:schemeClr val="accent2"/>
                </a:solidFill>
                <a:latin typeface="印品黑体" panose="00000500000000000000" pitchFamily="2" charset="-122"/>
                <a:ea typeface="印品黑体" panose="00000500000000000000" pitchFamily="2" charset="-122"/>
                <a:cs typeface="+mn-ea"/>
                <a:sym typeface="+mn-lt"/>
              </a:rPr>
              <a:t>项目信息</a:t>
            </a:r>
            <a:endParaRPr lang="zh-CN" altLang="en-US" sz="1865" b="1" dirty="0">
              <a:solidFill>
                <a:schemeClr val="accent2"/>
              </a:solidFill>
              <a:latin typeface="印品黑体" panose="00000500000000000000" pitchFamily="2" charset="-122"/>
              <a:ea typeface="印品黑体" panose="00000500000000000000" pitchFamily="2" charset="-122"/>
              <a:cs typeface="+mn-ea"/>
              <a:sym typeface="+mn-lt"/>
            </a:endParaRPr>
          </a:p>
        </p:txBody>
      </p:sp>
      <p:sp>
        <p:nvSpPr>
          <p:cNvPr id="87" name="Rectangle 40"/>
          <p:cNvSpPr/>
          <p:nvPr/>
        </p:nvSpPr>
        <p:spPr>
          <a:xfrm>
            <a:off x="6729327" y="5134389"/>
            <a:ext cx="961802" cy="287323"/>
          </a:xfrm>
          <a:prstGeom prst="rect">
            <a:avLst/>
          </a:prstGeom>
        </p:spPr>
        <p:txBody>
          <a:bodyPr wrap="none" lIns="0" tIns="0" rIns="0" bIns="0">
            <a:spAutoFit/>
          </a:bodyPr>
          <a:lstStyle/>
          <a:p>
            <a:pPr algn="ctr"/>
            <a:r>
              <a:rPr lang="zh-CN" altLang="en-US" sz="1865" b="1" dirty="0">
                <a:solidFill>
                  <a:schemeClr val="accent3"/>
                </a:solidFill>
                <a:latin typeface="印品黑体" panose="00000500000000000000" pitchFamily="2" charset="-122"/>
                <a:ea typeface="印品黑体" panose="00000500000000000000" pitchFamily="2" charset="-122"/>
                <a:cs typeface="+mn-ea"/>
                <a:sym typeface="+mn-lt"/>
              </a:rPr>
              <a:t>运行分析</a:t>
            </a:r>
            <a:endParaRPr lang="zh-CN" altLang="en-US" sz="1865" b="1" dirty="0">
              <a:solidFill>
                <a:schemeClr val="accent3"/>
              </a:solidFill>
              <a:latin typeface="印品黑体" panose="00000500000000000000" pitchFamily="2" charset="-122"/>
              <a:ea typeface="印品黑体" panose="00000500000000000000" pitchFamily="2" charset="-122"/>
              <a:cs typeface="+mn-ea"/>
              <a:sym typeface="+mn-lt"/>
            </a:endParaRPr>
          </a:p>
        </p:txBody>
      </p:sp>
      <p:sp>
        <p:nvSpPr>
          <p:cNvPr id="88" name="Rectangle 41"/>
          <p:cNvSpPr/>
          <p:nvPr/>
        </p:nvSpPr>
        <p:spPr>
          <a:xfrm>
            <a:off x="9411974" y="2291875"/>
            <a:ext cx="961802" cy="287323"/>
          </a:xfrm>
          <a:prstGeom prst="rect">
            <a:avLst/>
          </a:prstGeom>
        </p:spPr>
        <p:txBody>
          <a:bodyPr wrap="none" lIns="0" tIns="0" rIns="0" bIns="0">
            <a:spAutoFit/>
          </a:bodyPr>
          <a:lstStyle/>
          <a:p>
            <a:pPr algn="ctr"/>
            <a:r>
              <a:rPr lang="zh-CN" altLang="en-US" sz="1865" b="1" dirty="0">
                <a:solidFill>
                  <a:schemeClr val="accent4"/>
                </a:solidFill>
                <a:latin typeface="印品黑体" panose="00000500000000000000" pitchFamily="2" charset="-122"/>
                <a:ea typeface="印品黑体" panose="00000500000000000000" pitchFamily="2" charset="-122"/>
                <a:cs typeface="+mn-ea"/>
                <a:sym typeface="+mn-lt"/>
              </a:rPr>
              <a:t>异常报警</a:t>
            </a:r>
            <a:endParaRPr lang="zh-CN" altLang="en-US" sz="1865" b="1" dirty="0">
              <a:solidFill>
                <a:schemeClr val="accent4"/>
              </a:solidFill>
              <a:latin typeface="印品黑体" panose="00000500000000000000" pitchFamily="2" charset="-122"/>
              <a:ea typeface="印品黑体" panose="00000500000000000000" pitchFamily="2" charset="-122"/>
              <a:cs typeface="+mn-ea"/>
              <a:sym typeface="+mn-lt"/>
            </a:endParaRPr>
          </a:p>
        </p:txBody>
      </p:sp>
      <p:sp>
        <p:nvSpPr>
          <p:cNvPr id="94" name="Rectangle 48"/>
          <p:cNvSpPr/>
          <p:nvPr/>
        </p:nvSpPr>
        <p:spPr>
          <a:xfrm>
            <a:off x="1234417" y="5068956"/>
            <a:ext cx="955390" cy="287323"/>
          </a:xfrm>
          <a:prstGeom prst="rect">
            <a:avLst/>
          </a:prstGeom>
        </p:spPr>
        <p:txBody>
          <a:bodyPr wrap="none" lIns="0" tIns="0" rIns="0" bIns="0">
            <a:spAutoFit/>
          </a:bodyPr>
          <a:lstStyle/>
          <a:p>
            <a:pPr algn="ctr"/>
            <a:r>
              <a:rPr lang="zh-CN" altLang="en-US" sz="1865" b="1" dirty="0">
                <a:solidFill>
                  <a:schemeClr val="accent1"/>
                </a:solidFill>
                <a:latin typeface="印品黑体" panose="00000500000000000000" pitchFamily="2" charset="-122"/>
                <a:ea typeface="印品黑体" panose="00000500000000000000" pitchFamily="2" charset="-122"/>
                <a:cs typeface="+mn-ea"/>
                <a:sym typeface="+mn-lt"/>
              </a:rPr>
              <a:t>综合统计</a:t>
            </a:r>
            <a:endParaRPr lang="en-US" sz="1865" b="1" dirty="0">
              <a:solidFill>
                <a:schemeClr val="accent1"/>
              </a:solidFill>
              <a:latin typeface="印品黑体" panose="00000500000000000000" pitchFamily="2" charset="-122"/>
              <a:ea typeface="印品黑体" panose="00000500000000000000" pitchFamily="2" charset="-122"/>
              <a:cs typeface="+mn-ea"/>
              <a:sym typeface="+mn-lt"/>
            </a:endParaRPr>
          </a:p>
        </p:txBody>
      </p:sp>
      <p:sp>
        <p:nvSpPr>
          <p:cNvPr id="96"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移动端界面</a:t>
            </a:r>
            <a:endParaRPr lang="zh-CN" altLang="en-US" sz="3200" dirty="0">
              <a:solidFill>
                <a:schemeClr val="bg1"/>
              </a:solidFill>
              <a:latin typeface="黑体" panose="02010609060101010101" charset="-122"/>
              <a:ea typeface="黑体" panose="02010609060101010101" charset="-122"/>
            </a:endParaRPr>
          </a:p>
        </p:txBody>
      </p:sp>
      <p:pic>
        <p:nvPicPr>
          <p:cNvPr id="98" name="图片 9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47555" y="1291463"/>
            <a:ext cx="1767205" cy="3672205"/>
          </a:xfrm>
          <a:prstGeom prst="rect">
            <a:avLst/>
          </a:prstGeom>
          <a:ln>
            <a:noFill/>
          </a:ln>
          <a:effectLst>
            <a:outerShdw blurRad="292100" dist="139700" dir="2700000" algn="tl" rotWithShape="0">
              <a:srgbClr val="333333">
                <a:alpha val="65000"/>
              </a:srgbClr>
            </a:outerShdw>
          </a:effectLst>
        </p:spPr>
      </p:pic>
      <p:pic>
        <p:nvPicPr>
          <p:cNvPr id="99" name="图片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6747" y="2830562"/>
            <a:ext cx="1767205" cy="3672205"/>
          </a:xfrm>
          <a:prstGeom prst="rect">
            <a:avLst/>
          </a:prstGeom>
          <a:ln>
            <a:noFill/>
          </a:ln>
          <a:effectLst>
            <a:outerShdw blurRad="292100" dist="139700" dir="2700000" algn="tl" rotWithShape="0">
              <a:srgbClr val="333333">
                <a:alpha val="65000"/>
              </a:srgbClr>
            </a:outerShdw>
          </a:effectLst>
        </p:spPr>
      </p:pic>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6626" y="1290918"/>
            <a:ext cx="1767205" cy="3672205"/>
          </a:xfrm>
          <a:prstGeom prst="rect">
            <a:avLst/>
          </a:prstGeom>
          <a:ln>
            <a:noFill/>
          </a:ln>
          <a:effectLst>
            <a:outerShdw blurRad="292100" dist="139700" dir="2700000" algn="tl" rotWithShape="0">
              <a:srgbClr val="333333">
                <a:alpha val="65000"/>
              </a:srgbClr>
            </a:outerShdw>
          </a:effectLst>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54918" y="2830561"/>
            <a:ext cx="1767205" cy="3672205"/>
          </a:xfrm>
          <a:prstGeom prst="rect">
            <a:avLst/>
          </a:prstGeom>
          <a:ln>
            <a:noFill/>
          </a:ln>
          <a:effectLst>
            <a:outerShdw blurRad="292100" dist="139700" dir="2700000" algn="tl" rotWithShape="0">
              <a:srgbClr val="333333">
                <a:alpha val="65000"/>
              </a:srgbClr>
            </a:outerShdw>
          </a:effectLst>
        </p:spPr>
      </p:pic>
      <p:sp>
        <p:nvSpPr>
          <p:cNvPr id="106" name="矩形 105"/>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59"/>
          <p:cNvGrpSpPr/>
          <p:nvPr/>
        </p:nvGrpSpPr>
        <p:grpSpPr>
          <a:xfrm rot="10800000">
            <a:off x="2889421" y="4707561"/>
            <a:ext cx="2899269" cy="948295"/>
            <a:chOff x="2512762" y="1534824"/>
            <a:chExt cx="2174452" cy="711221"/>
          </a:xfrm>
        </p:grpSpPr>
        <p:cxnSp>
          <p:nvCxnSpPr>
            <p:cNvPr id="10" name="Straight Connector 6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61"/>
            <p:cNvCxnSpPr/>
            <p:nvPr/>
          </p:nvCxnSpPr>
          <p:spPr>
            <a:xfrm>
              <a:off x="2512762" y="1534824"/>
              <a:ext cx="217445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217295" y="5967530"/>
            <a:ext cx="9822658" cy="18003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4" name="TextBox 16"/>
          <p:cNvSpPr txBox="1"/>
          <p:nvPr/>
        </p:nvSpPr>
        <p:spPr>
          <a:xfrm>
            <a:off x="1319005" y="503313"/>
            <a:ext cx="1826141" cy="584775"/>
          </a:xfrm>
          <a:prstGeom prst="rect">
            <a:avLst/>
          </a:prstGeom>
          <a:noFill/>
        </p:spPr>
        <p:txBody>
          <a:bodyPr wrap="none" rtlCol="0">
            <a:spAutoFit/>
          </a:bodyPr>
          <a:lstStyle/>
          <a:p>
            <a:r>
              <a:rPr lang="zh-CN" altLang="en-US" sz="3200" dirty="0">
                <a:solidFill>
                  <a:schemeClr val="bg1"/>
                </a:solidFill>
                <a:latin typeface="黑体" panose="02010609060101010101" charset="-122"/>
                <a:ea typeface="黑体" panose="02010609060101010101" charset="-122"/>
              </a:rPr>
              <a:t>体验入口</a:t>
            </a:r>
            <a:endParaRPr lang="zh-CN" altLang="en-US" sz="3200" dirty="0">
              <a:solidFill>
                <a:schemeClr val="bg1"/>
              </a:solidFill>
              <a:latin typeface="黑体" panose="02010609060101010101" charset="-122"/>
              <a:ea typeface="黑体" panose="02010609060101010101" charset="-122"/>
            </a:endParaRPr>
          </a:p>
        </p:txBody>
      </p:sp>
      <p:sp>
        <p:nvSpPr>
          <p:cNvPr id="5" name="TextBox 19"/>
          <p:cNvSpPr txBox="1"/>
          <p:nvPr/>
        </p:nvSpPr>
        <p:spPr bwMode="auto">
          <a:xfrm>
            <a:off x="1155222" y="1802548"/>
            <a:ext cx="3415665" cy="1261884"/>
          </a:xfrm>
          <a:prstGeom prst="rect">
            <a:avLst/>
          </a:prstGeom>
          <a:noFill/>
        </p:spPr>
        <p:txBody>
          <a:bodyPr wrap="square">
            <a:spAutoFit/>
          </a:bodyPr>
          <a:lstStyle/>
          <a:p>
            <a:r>
              <a:rPr lang="zh-CN" altLang="en-US" sz="2000" dirty="0">
                <a:solidFill>
                  <a:srgbClr val="0070C0"/>
                </a:solidFill>
                <a:latin typeface="黑体" panose="02010609060101010101" charset="-122"/>
                <a:ea typeface="黑体" panose="02010609060101010101" charset="-122"/>
              </a:rPr>
              <a:t>环保用电的网址</a:t>
            </a:r>
            <a:endParaRPr lang="en-US" altLang="zh-CN" sz="2000" dirty="0">
              <a:solidFill>
                <a:srgbClr val="0070C0"/>
              </a:solidFill>
              <a:latin typeface="黑体" panose="02010609060101010101" charset="-122"/>
              <a:ea typeface="黑体" panose="02010609060101010101" charset="-122"/>
            </a:endParaRPr>
          </a:p>
          <a:p>
            <a:endParaRPr lang="en-US" altLang="zh-CN" sz="2400" dirty="0">
              <a:latin typeface="黑体" panose="02010609060101010101" charset="-122"/>
              <a:ea typeface="黑体" panose="02010609060101010101" charset="-122"/>
            </a:endParaRPr>
          </a:p>
          <a:p>
            <a:r>
              <a:rPr lang="zh-CN" altLang="en-US" sz="1600" dirty="0">
                <a:latin typeface="黑体" panose="02010609060101010101" charset="-122"/>
                <a:ea typeface="黑体" panose="02010609060101010101" charset="-122"/>
              </a:rPr>
              <a:t>http://hb.acrelclo</a:t>
            </a:r>
            <a:r>
              <a:rPr lang="en-US" altLang="zh-CN" sz="1600" dirty="0">
                <a:latin typeface="黑体" panose="02010609060101010101" charset="-122"/>
                <a:ea typeface="黑体" panose="02010609060101010101" charset="-122"/>
              </a:rPr>
              <a:t>u</a:t>
            </a:r>
            <a:r>
              <a:rPr lang="zh-CN" altLang="en-US" sz="1600" dirty="0">
                <a:latin typeface="黑体" panose="02010609060101010101" charset="-122"/>
                <a:ea typeface="黑体" panose="02010609060101010101" charset="-122"/>
              </a:rPr>
              <a:t>d.cn 用户名acrel密码123456</a:t>
            </a:r>
            <a:endParaRPr lang="zh-CN" altLang="en-US" dirty="0">
              <a:latin typeface="黑体" panose="02010609060101010101" charset="-122"/>
              <a:ea typeface="黑体" panose="02010609060101010101" charset="-122"/>
            </a:endParaRPr>
          </a:p>
        </p:txBody>
      </p:sp>
      <p:sp>
        <p:nvSpPr>
          <p:cNvPr id="6" name="TextBox 20"/>
          <p:cNvSpPr txBox="1"/>
          <p:nvPr/>
        </p:nvSpPr>
        <p:spPr bwMode="auto">
          <a:xfrm>
            <a:off x="1207485" y="4136858"/>
            <a:ext cx="3916391" cy="1384995"/>
          </a:xfrm>
          <a:prstGeom prst="rect">
            <a:avLst/>
          </a:prstGeom>
          <a:noFill/>
        </p:spPr>
        <p:txBody>
          <a:bodyPr wrap="square">
            <a:spAutoFit/>
          </a:bodyPr>
          <a:lstStyle/>
          <a:p>
            <a:r>
              <a:rPr lang="zh-CN" altLang="en-US" dirty="0">
                <a:solidFill>
                  <a:srgbClr val="0070C0"/>
                </a:solidFill>
                <a:latin typeface="黑体" panose="02010609060101010101" charset="-122"/>
                <a:ea typeface="黑体" panose="02010609060101010101" charset="-122"/>
              </a:rPr>
              <a:t>环保用电的</a:t>
            </a:r>
            <a:r>
              <a:rPr lang="en-US" altLang="zh-CN" dirty="0">
                <a:solidFill>
                  <a:srgbClr val="0070C0"/>
                </a:solidFill>
                <a:latin typeface="黑体" panose="02010609060101010101" charset="-122"/>
                <a:ea typeface="黑体" panose="02010609060101010101" charset="-122"/>
              </a:rPr>
              <a:t>APP</a:t>
            </a:r>
            <a:r>
              <a:rPr lang="zh-CN" altLang="en-US" dirty="0">
                <a:solidFill>
                  <a:srgbClr val="0070C0"/>
                </a:solidFill>
                <a:latin typeface="黑体" panose="02010609060101010101" charset="-122"/>
                <a:ea typeface="黑体" panose="02010609060101010101" charset="-122"/>
              </a:rPr>
              <a:t>下载</a:t>
            </a:r>
            <a:endParaRPr lang="en-US" altLang="zh-CN" dirty="0">
              <a:solidFill>
                <a:srgbClr val="0070C0"/>
              </a:solidFill>
              <a:latin typeface="黑体" panose="02010609060101010101" charset="-122"/>
              <a:ea typeface="黑体" panose="02010609060101010101" charset="-122"/>
            </a:endParaRPr>
          </a:p>
          <a:p>
            <a:endParaRPr lang="zh-CN" altLang="en-US" dirty="0">
              <a:latin typeface="黑体" panose="02010609060101010101" charset="-122"/>
              <a:ea typeface="黑体" panose="02010609060101010101" charset="-122"/>
            </a:endParaRPr>
          </a:p>
          <a:p>
            <a:r>
              <a:rPr lang="zh-CN" altLang="en-US" sz="1600" dirty="0">
                <a:latin typeface="黑体" panose="02010609060101010101" charset="-122"/>
                <a:ea typeface="黑体" panose="02010609060101010101" charset="-122"/>
              </a:rPr>
              <a:t>使用手机浏览器扫描左边的二维码</a:t>
            </a:r>
            <a:endParaRPr lang="zh-CN" altLang="en-US" sz="1600" dirty="0">
              <a:latin typeface="黑体" panose="02010609060101010101" charset="-122"/>
              <a:ea typeface="黑体" panose="02010609060101010101" charset="-122"/>
            </a:endParaRPr>
          </a:p>
          <a:p>
            <a:r>
              <a:rPr lang="zh-CN" altLang="en-US" sz="1600" dirty="0">
                <a:latin typeface="黑体" panose="02010609060101010101" charset="-122"/>
                <a:ea typeface="黑体" panose="02010609060101010101" charset="-122"/>
              </a:rPr>
              <a:t>分别输入</a:t>
            </a:r>
            <a:r>
              <a:rPr lang="zh-CN" altLang="en-US" sz="1600" dirty="0">
                <a:latin typeface="黑体" panose="02010609060101010101" charset="-122"/>
                <a:ea typeface="黑体" panose="02010609060101010101" charset="-122"/>
                <a:sym typeface="+mn-ea"/>
              </a:rPr>
              <a:t>hb.acrelclo</a:t>
            </a:r>
            <a:r>
              <a:rPr lang="en-US" altLang="zh-CN" sz="1600" dirty="0">
                <a:latin typeface="黑体" panose="02010609060101010101" charset="-122"/>
                <a:ea typeface="黑体" panose="02010609060101010101" charset="-122"/>
                <a:sym typeface="+mn-ea"/>
              </a:rPr>
              <a:t>u</a:t>
            </a:r>
            <a:r>
              <a:rPr lang="zh-CN" altLang="en-US" sz="1600" dirty="0">
                <a:latin typeface="黑体" panose="02010609060101010101" charset="-122"/>
                <a:ea typeface="黑体" panose="02010609060101010101" charset="-122"/>
                <a:sym typeface="+mn-ea"/>
              </a:rPr>
              <a:t>d.cn</a:t>
            </a:r>
            <a:r>
              <a:rPr lang="zh-CN" altLang="en-US" sz="1600" dirty="0">
                <a:latin typeface="黑体" panose="02010609060101010101" charset="-122"/>
                <a:ea typeface="黑体" panose="02010609060101010101" charset="-122"/>
              </a:rPr>
              <a:t> 用户名acrel密码123456</a:t>
            </a:r>
            <a:endParaRPr lang="zh-CN" altLang="en-US" sz="1600" dirty="0">
              <a:latin typeface="黑体" panose="02010609060101010101" charset="-122"/>
              <a:ea typeface="黑体" panose="02010609060101010101"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32382" y="2167116"/>
            <a:ext cx="2074545" cy="2308860"/>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2982" y="710436"/>
            <a:ext cx="2426971" cy="5042705"/>
          </a:xfrm>
          <a:prstGeom prst="rect">
            <a:avLst/>
          </a:prstGeom>
          <a:ln>
            <a:noFill/>
          </a:ln>
          <a:effectLst>
            <a:outerShdw blurRad="292100" dist="139700" dir="2700000" algn="tl" rotWithShape="0">
              <a:srgbClr val="333333">
                <a:alpha val="65000"/>
              </a:srgbClr>
            </a:outerShdw>
          </a:effectLst>
        </p:spPr>
      </p:pic>
      <p:grpSp>
        <p:nvGrpSpPr>
          <p:cNvPr id="15" name="Group 59"/>
          <p:cNvGrpSpPr/>
          <p:nvPr/>
        </p:nvGrpSpPr>
        <p:grpSpPr>
          <a:xfrm rot="10800000" flipH="1">
            <a:off x="1004258" y="2258306"/>
            <a:ext cx="4545486" cy="1027459"/>
            <a:chOff x="2512762" y="1534824"/>
            <a:chExt cx="2174452" cy="711221"/>
          </a:xfrm>
        </p:grpSpPr>
        <p:cxnSp>
          <p:nvCxnSpPr>
            <p:cNvPr id="16" name="Straight Connector 60"/>
            <p:cNvCxnSpPr/>
            <p:nvPr/>
          </p:nvCxnSpPr>
          <p:spPr>
            <a:xfrm flipV="1">
              <a:off x="2512762" y="1534824"/>
              <a:ext cx="0" cy="71122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61"/>
            <p:cNvCxnSpPr/>
            <p:nvPr/>
          </p:nvCxnSpPr>
          <p:spPr>
            <a:xfrm>
              <a:off x="2512762" y="1534824"/>
              <a:ext cx="217445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41830" y="491177"/>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0"/>
          <p:cNvGrpSpPr/>
          <p:nvPr/>
        </p:nvGrpSpPr>
        <p:grpSpPr>
          <a:xfrm rot="1248799">
            <a:off x="1453274" y="4313431"/>
            <a:ext cx="3138501" cy="812800"/>
            <a:chOff x="2819400" y="1962150"/>
            <a:chExt cx="2362200" cy="609600"/>
          </a:xfrm>
        </p:grpSpPr>
        <p:sp>
          <p:nvSpPr>
            <p:cNvPr id="22" name="Rectangle 21"/>
            <p:cNvSpPr/>
            <p:nvPr/>
          </p:nvSpPr>
          <p:spPr bwMode="auto">
            <a:xfrm>
              <a:off x="2819400" y="1962150"/>
              <a:ext cx="2362200" cy="609600"/>
            </a:xfrm>
            <a:prstGeom prst="rect">
              <a:avLst/>
            </a:prstGeom>
            <a:solidFill>
              <a:schemeClr val="accent4"/>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23" name="Text Placeholder 3"/>
            <p:cNvSpPr txBox="1"/>
            <p:nvPr/>
          </p:nvSpPr>
          <p:spPr>
            <a:xfrm>
              <a:off x="4267089" y="2327016"/>
              <a:ext cx="6155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zh-CN" altLang="en-US" sz="1600" b="1" dirty="0">
                  <a:solidFill>
                    <a:schemeClr val="bg1"/>
                  </a:solidFill>
                  <a:latin typeface="印品黑体" panose="00000500000000000000" pitchFamily="2" charset="-122"/>
                  <a:ea typeface="印品黑体" panose="00000500000000000000" pitchFamily="2" charset="-122"/>
                  <a:cs typeface="+mn-ea"/>
                  <a:sym typeface="+mn-lt"/>
                </a:rPr>
                <a:t>烟尘监测</a:t>
              </a:r>
              <a:endParaRPr lang="zh-CN" altLang="en-US" sz="1600" b="1" dirty="0">
                <a:solidFill>
                  <a:schemeClr val="bg1"/>
                </a:solidFill>
                <a:latin typeface="印品黑体" panose="00000500000000000000" pitchFamily="2" charset="-122"/>
                <a:ea typeface="印品黑体" panose="00000500000000000000" pitchFamily="2" charset="-122"/>
                <a:cs typeface="+mn-ea"/>
                <a:sym typeface="+mn-lt"/>
              </a:endParaRPr>
            </a:p>
          </p:txBody>
        </p:sp>
        <p:sp>
          <p:nvSpPr>
            <p:cNvPr id="24" name="Text Placeholder 3"/>
            <p:cNvSpPr txBox="1"/>
            <p:nvPr/>
          </p:nvSpPr>
          <p:spPr>
            <a:xfrm>
              <a:off x="4574863" y="2036837"/>
              <a:ext cx="460063" cy="30782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665" b="1" dirty="0">
                  <a:solidFill>
                    <a:schemeClr val="bg1"/>
                  </a:solidFill>
                  <a:latin typeface="印品黑体" panose="00000500000000000000" pitchFamily="2" charset="-122"/>
                  <a:ea typeface="印品黑体" panose="00000500000000000000" pitchFamily="2" charset="-122"/>
                  <a:cs typeface="+mn-ea"/>
                  <a:sym typeface="+mn-lt"/>
                </a:rPr>
                <a:t>04</a:t>
              </a:r>
              <a:endParaRPr lang="en-US" sz="3735" b="1" dirty="0">
                <a:solidFill>
                  <a:schemeClr val="bg1"/>
                </a:solidFill>
                <a:latin typeface="印品黑体" panose="00000500000000000000" pitchFamily="2" charset="-122"/>
                <a:ea typeface="印品黑体" panose="00000500000000000000" pitchFamily="2" charset="-122"/>
                <a:cs typeface="+mn-ea"/>
                <a:sym typeface="+mn-lt"/>
              </a:endParaRPr>
            </a:p>
          </p:txBody>
        </p:sp>
      </p:grpSp>
      <p:grpSp>
        <p:nvGrpSpPr>
          <p:cNvPr id="4" name="Group 16"/>
          <p:cNvGrpSpPr/>
          <p:nvPr/>
        </p:nvGrpSpPr>
        <p:grpSpPr>
          <a:xfrm>
            <a:off x="1791171" y="3651632"/>
            <a:ext cx="3138501" cy="812799"/>
            <a:chOff x="2819400" y="1962150"/>
            <a:chExt cx="2362200" cy="609600"/>
          </a:xfrm>
        </p:grpSpPr>
        <p:sp>
          <p:nvSpPr>
            <p:cNvPr id="18" name="Rectangle 17"/>
            <p:cNvSpPr/>
            <p:nvPr/>
          </p:nvSpPr>
          <p:spPr bwMode="auto">
            <a:xfrm>
              <a:off x="2819400" y="1962150"/>
              <a:ext cx="2362200" cy="609600"/>
            </a:xfrm>
            <a:prstGeom prst="rect">
              <a:avLst/>
            </a:prstGeom>
            <a:solidFill>
              <a:schemeClr val="accent3"/>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19" name="Text Placeholder 3"/>
            <p:cNvSpPr txBox="1"/>
            <p:nvPr/>
          </p:nvSpPr>
          <p:spPr>
            <a:xfrm>
              <a:off x="4311557" y="2327019"/>
              <a:ext cx="72337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altLang="zh-CN" sz="1600" b="1" dirty="0">
                  <a:solidFill>
                    <a:schemeClr val="bg1"/>
                  </a:solidFill>
                  <a:latin typeface="印品黑体" panose="00000500000000000000" pitchFamily="2" charset="-122"/>
                  <a:ea typeface="印品黑体" panose="00000500000000000000" pitchFamily="2" charset="-122"/>
                  <a:cs typeface="+mn-ea"/>
                  <a:sym typeface="+mn-lt"/>
                </a:rPr>
                <a:t>VOCs</a:t>
              </a:r>
              <a:r>
                <a:rPr lang="zh-CN" altLang="en-US" sz="1600" b="1" dirty="0">
                  <a:solidFill>
                    <a:schemeClr val="bg1"/>
                  </a:solidFill>
                  <a:latin typeface="印品黑体" panose="00000500000000000000" pitchFamily="2" charset="-122"/>
                  <a:ea typeface="印品黑体" panose="00000500000000000000" pitchFamily="2" charset="-122"/>
                  <a:cs typeface="+mn-ea"/>
                  <a:sym typeface="+mn-lt"/>
                </a:rPr>
                <a:t>监测</a:t>
              </a:r>
              <a:endParaRPr lang="zh-CN" altLang="en-US" sz="1600" b="1" dirty="0">
                <a:solidFill>
                  <a:schemeClr val="bg1"/>
                </a:solidFill>
                <a:latin typeface="印品黑体" panose="00000500000000000000" pitchFamily="2" charset="-122"/>
                <a:ea typeface="印品黑体" panose="00000500000000000000" pitchFamily="2" charset="-122"/>
                <a:cs typeface="+mn-ea"/>
                <a:sym typeface="+mn-lt"/>
              </a:endParaRPr>
            </a:p>
          </p:txBody>
        </p:sp>
        <p:sp>
          <p:nvSpPr>
            <p:cNvPr id="20" name="Text Placeholder 3"/>
            <p:cNvSpPr txBox="1"/>
            <p:nvPr/>
          </p:nvSpPr>
          <p:spPr>
            <a:xfrm>
              <a:off x="4574863" y="2036837"/>
              <a:ext cx="460063" cy="30782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665" b="1" dirty="0">
                  <a:solidFill>
                    <a:schemeClr val="bg1"/>
                  </a:solidFill>
                  <a:latin typeface="印品黑体" panose="00000500000000000000" pitchFamily="2" charset="-122"/>
                  <a:ea typeface="印品黑体" panose="00000500000000000000" pitchFamily="2" charset="-122"/>
                  <a:cs typeface="+mn-ea"/>
                  <a:sym typeface="+mn-lt"/>
                </a:rPr>
                <a:t>03</a:t>
              </a:r>
              <a:endParaRPr lang="en-US" sz="3735" b="1" dirty="0">
                <a:solidFill>
                  <a:schemeClr val="bg1"/>
                </a:solidFill>
                <a:latin typeface="印品黑体" panose="00000500000000000000" pitchFamily="2" charset="-122"/>
                <a:ea typeface="印品黑体" panose="00000500000000000000" pitchFamily="2" charset="-122"/>
                <a:cs typeface="+mn-ea"/>
                <a:sym typeface="+mn-lt"/>
              </a:endParaRPr>
            </a:p>
          </p:txBody>
        </p:sp>
      </p:grpSp>
      <p:grpSp>
        <p:nvGrpSpPr>
          <p:cNvPr id="12" name="Group 12"/>
          <p:cNvGrpSpPr/>
          <p:nvPr/>
        </p:nvGrpSpPr>
        <p:grpSpPr>
          <a:xfrm rot="20080915">
            <a:off x="1472551" y="3035627"/>
            <a:ext cx="3138501" cy="812800"/>
            <a:chOff x="2819400" y="1962150"/>
            <a:chExt cx="2362200" cy="609600"/>
          </a:xfrm>
        </p:grpSpPr>
        <p:sp>
          <p:nvSpPr>
            <p:cNvPr id="14" name="Rectangle 13"/>
            <p:cNvSpPr/>
            <p:nvPr/>
          </p:nvSpPr>
          <p:spPr bwMode="auto">
            <a:xfrm>
              <a:off x="2819400" y="1962150"/>
              <a:ext cx="2362200" cy="609600"/>
            </a:xfrm>
            <a:prstGeom prst="rect">
              <a:avLst/>
            </a:prstGeom>
            <a:solidFill>
              <a:schemeClr val="accent2"/>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15" name="Text Placeholder 3"/>
            <p:cNvSpPr txBox="1"/>
            <p:nvPr/>
          </p:nvSpPr>
          <p:spPr>
            <a:xfrm>
              <a:off x="4267087" y="2327017"/>
              <a:ext cx="6155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zh-CN" altLang="en-US" sz="1600" b="1" dirty="0">
                  <a:solidFill>
                    <a:schemeClr val="bg1"/>
                  </a:solidFill>
                  <a:latin typeface="印品黑体" panose="00000500000000000000" pitchFamily="2" charset="-122"/>
                  <a:ea typeface="印品黑体" panose="00000500000000000000" pitchFamily="2" charset="-122"/>
                  <a:cs typeface="+mn-ea"/>
                  <a:sym typeface="+mn-lt"/>
                </a:rPr>
                <a:t>振动监视</a:t>
              </a:r>
              <a:endParaRPr lang="zh-CN" altLang="en-US" sz="1600" b="1" dirty="0">
                <a:solidFill>
                  <a:schemeClr val="bg1"/>
                </a:solidFill>
                <a:latin typeface="印品黑体" panose="00000500000000000000" pitchFamily="2" charset="-122"/>
                <a:ea typeface="印品黑体" panose="00000500000000000000" pitchFamily="2" charset="-122"/>
                <a:cs typeface="+mn-ea"/>
                <a:sym typeface="+mn-lt"/>
              </a:endParaRPr>
            </a:p>
          </p:txBody>
        </p:sp>
        <p:sp>
          <p:nvSpPr>
            <p:cNvPr id="16" name="Text Placeholder 3"/>
            <p:cNvSpPr txBox="1"/>
            <p:nvPr/>
          </p:nvSpPr>
          <p:spPr>
            <a:xfrm>
              <a:off x="4574863" y="2036837"/>
              <a:ext cx="460063" cy="30782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665" b="1" dirty="0">
                  <a:solidFill>
                    <a:schemeClr val="bg1"/>
                  </a:solidFill>
                  <a:latin typeface="印品黑体" panose="00000500000000000000" pitchFamily="2" charset="-122"/>
                  <a:ea typeface="印品黑体" panose="00000500000000000000" pitchFamily="2" charset="-122"/>
                  <a:cs typeface="+mn-ea"/>
                  <a:sym typeface="+mn-lt"/>
                </a:rPr>
                <a:t>02</a:t>
              </a:r>
              <a:endParaRPr lang="en-US" sz="3735" b="1" dirty="0">
                <a:solidFill>
                  <a:schemeClr val="bg1"/>
                </a:solidFill>
                <a:latin typeface="印品黑体" panose="00000500000000000000" pitchFamily="2" charset="-122"/>
                <a:ea typeface="印品黑体" panose="00000500000000000000" pitchFamily="2" charset="-122"/>
                <a:cs typeface="+mn-ea"/>
                <a:sym typeface="+mn-lt"/>
              </a:endParaRPr>
            </a:p>
          </p:txBody>
        </p:sp>
      </p:grpSp>
      <p:grpSp>
        <p:nvGrpSpPr>
          <p:cNvPr id="13" name="Group 11"/>
          <p:cNvGrpSpPr/>
          <p:nvPr/>
        </p:nvGrpSpPr>
        <p:grpSpPr>
          <a:xfrm rot="18648251">
            <a:off x="1077232" y="2561474"/>
            <a:ext cx="3149600" cy="809936"/>
            <a:chOff x="2819400" y="1962150"/>
            <a:chExt cx="2362200" cy="609600"/>
          </a:xfrm>
        </p:grpSpPr>
        <p:sp>
          <p:nvSpPr>
            <p:cNvPr id="9" name="Rectangle 8"/>
            <p:cNvSpPr/>
            <p:nvPr/>
          </p:nvSpPr>
          <p:spPr bwMode="auto">
            <a:xfrm>
              <a:off x="2819400" y="1962150"/>
              <a:ext cx="2362200" cy="609600"/>
            </a:xfrm>
            <a:prstGeom prst="rect">
              <a:avLst/>
            </a:prstGeom>
            <a:solidFill>
              <a:schemeClr val="accent1"/>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10" name="Text Placeholder 3"/>
            <p:cNvSpPr txBox="1"/>
            <p:nvPr/>
          </p:nvSpPr>
          <p:spPr>
            <a:xfrm>
              <a:off x="4267085" y="2327017"/>
              <a:ext cx="61555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zh-CN" altLang="en-US" sz="1600" b="1" dirty="0">
                  <a:solidFill>
                    <a:schemeClr val="bg1"/>
                  </a:solidFill>
                  <a:latin typeface="印品黑体" panose="00000500000000000000" pitchFamily="2" charset="-122"/>
                  <a:ea typeface="印品黑体" panose="00000500000000000000" pitchFamily="2" charset="-122"/>
                  <a:cs typeface="+mn-ea"/>
                  <a:sym typeface="+mn-lt"/>
                </a:rPr>
                <a:t>视频监控</a:t>
              </a:r>
              <a:endParaRPr lang="zh-CN" altLang="en-US" sz="1600" b="1" dirty="0">
                <a:solidFill>
                  <a:schemeClr val="bg1"/>
                </a:solidFill>
                <a:latin typeface="印品黑体" panose="00000500000000000000" pitchFamily="2" charset="-122"/>
                <a:ea typeface="印品黑体" panose="00000500000000000000" pitchFamily="2" charset="-122"/>
                <a:cs typeface="+mn-ea"/>
                <a:sym typeface="+mn-lt"/>
              </a:endParaRPr>
            </a:p>
          </p:txBody>
        </p:sp>
        <p:sp>
          <p:nvSpPr>
            <p:cNvPr id="11" name="Text Placeholder 3"/>
            <p:cNvSpPr txBox="1"/>
            <p:nvPr/>
          </p:nvSpPr>
          <p:spPr>
            <a:xfrm>
              <a:off x="4574863" y="2036837"/>
              <a:ext cx="460063" cy="30782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200">
                <a:spcBef>
                  <a:spcPct val="20000"/>
                </a:spcBef>
                <a:defRPr/>
              </a:pPr>
              <a:r>
                <a:rPr lang="en-US" sz="2665" b="1" dirty="0">
                  <a:solidFill>
                    <a:schemeClr val="bg1"/>
                  </a:solidFill>
                  <a:latin typeface="印品黑体" panose="00000500000000000000" pitchFamily="2" charset="-122"/>
                  <a:ea typeface="印品黑体" panose="00000500000000000000" pitchFamily="2" charset="-122"/>
                  <a:cs typeface="+mn-ea"/>
                  <a:sym typeface="+mn-lt"/>
                </a:rPr>
                <a:t>01</a:t>
              </a:r>
              <a:endParaRPr lang="en-US" sz="3735" b="1" dirty="0">
                <a:solidFill>
                  <a:schemeClr val="bg1"/>
                </a:solidFill>
                <a:latin typeface="印品黑体" panose="00000500000000000000" pitchFamily="2" charset="-122"/>
                <a:ea typeface="印品黑体" panose="00000500000000000000" pitchFamily="2" charset="-122"/>
                <a:cs typeface="+mn-ea"/>
                <a:sym typeface="+mn-lt"/>
              </a:endParaRPr>
            </a:p>
          </p:txBody>
        </p:sp>
      </p:grpSp>
      <p:sp>
        <p:nvSpPr>
          <p:cNvPr id="6" name="Oval 5"/>
          <p:cNvSpPr/>
          <p:nvPr/>
        </p:nvSpPr>
        <p:spPr bwMode="auto">
          <a:xfrm>
            <a:off x="624979" y="3205433"/>
            <a:ext cx="1868602" cy="1868602"/>
          </a:xfrm>
          <a:prstGeom prst="ellipse">
            <a:avLst/>
          </a:prstGeom>
          <a:solidFill>
            <a:schemeClr val="tx1">
              <a:lumMod val="50000"/>
              <a:lumOff val="50000"/>
            </a:schemeClr>
          </a:solid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grpSp>
        <p:nvGrpSpPr>
          <p:cNvPr id="17" name="Group 57"/>
          <p:cNvGrpSpPr/>
          <p:nvPr/>
        </p:nvGrpSpPr>
        <p:grpSpPr>
          <a:xfrm>
            <a:off x="929779" y="3461213"/>
            <a:ext cx="1308021" cy="1308021"/>
            <a:chOff x="1010478" y="2436140"/>
            <a:chExt cx="1066800" cy="1066800"/>
          </a:xfrm>
          <a:solidFill>
            <a:schemeClr val="accent4"/>
          </a:solidFill>
        </p:grpSpPr>
        <p:sp>
          <p:nvSpPr>
            <p:cNvPr id="5" name="Oval 4"/>
            <p:cNvSpPr/>
            <p:nvPr/>
          </p:nvSpPr>
          <p:spPr bwMode="auto">
            <a:xfrm>
              <a:off x="1010478" y="2436140"/>
              <a:ext cx="1066800" cy="1066800"/>
            </a:xfrm>
            <a:prstGeom prst="ellipse">
              <a:avLst/>
            </a:prstGeom>
            <a:grpFill/>
            <a:ln w="9525">
              <a:noFill/>
              <a:round/>
            </a:ln>
          </p:spPr>
          <p:txBody>
            <a:bodyPr vert="horz" wrap="square" lIns="121920" tIns="60960" rIns="121920" bIns="60960" numCol="1" rtlCol="0" anchor="t" anchorCtr="0" compatLnSpc="1"/>
            <a:lstStyle/>
            <a:p>
              <a:pPr algn="ctr"/>
              <a:endParaRPr lang="en-US" sz="2400" dirty="0">
                <a:latin typeface="印品黑体" panose="00000500000000000000" pitchFamily="2" charset="-122"/>
                <a:ea typeface="印品黑体" panose="00000500000000000000" pitchFamily="2" charset="-122"/>
                <a:cs typeface="+mn-ea"/>
                <a:sym typeface="+mn-lt"/>
              </a:endParaRPr>
            </a:p>
          </p:txBody>
        </p:sp>
        <p:sp>
          <p:nvSpPr>
            <p:cNvPr id="29" name="Freeform 5"/>
            <p:cNvSpPr>
              <a:spLocks noEditPoints="1"/>
            </p:cNvSpPr>
            <p:nvPr/>
          </p:nvSpPr>
          <p:spPr bwMode="auto">
            <a:xfrm>
              <a:off x="1214841" y="2640503"/>
              <a:ext cx="658074" cy="658074"/>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grp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sp>
        <p:nvSpPr>
          <p:cNvPr id="32" name="Freeform 45"/>
          <p:cNvSpPr>
            <a:spLocks noEditPoints="1"/>
          </p:cNvSpPr>
          <p:nvPr/>
        </p:nvSpPr>
        <p:spPr bwMode="auto">
          <a:xfrm>
            <a:off x="10867539" y="1479267"/>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3" name="Freeform 45"/>
          <p:cNvSpPr>
            <a:spLocks noEditPoints="1"/>
          </p:cNvSpPr>
          <p:nvPr/>
        </p:nvSpPr>
        <p:spPr bwMode="auto">
          <a:xfrm>
            <a:off x="10867539" y="269216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4" name="Freeform 45"/>
          <p:cNvSpPr>
            <a:spLocks noEditPoints="1"/>
          </p:cNvSpPr>
          <p:nvPr/>
        </p:nvSpPr>
        <p:spPr bwMode="auto">
          <a:xfrm>
            <a:off x="10867539" y="3843770"/>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7" name="Freeform 45"/>
          <p:cNvSpPr>
            <a:spLocks noEditPoints="1"/>
          </p:cNvSpPr>
          <p:nvPr/>
        </p:nvSpPr>
        <p:spPr bwMode="auto">
          <a:xfrm>
            <a:off x="10867539" y="5125502"/>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nvGrpSpPr>
          <p:cNvPr id="21" name="Group 42"/>
          <p:cNvGrpSpPr/>
          <p:nvPr/>
        </p:nvGrpSpPr>
        <p:grpSpPr>
          <a:xfrm>
            <a:off x="5085048" y="1294605"/>
            <a:ext cx="5639771" cy="737401"/>
            <a:chOff x="-450666" y="1877571"/>
            <a:chExt cx="3582491" cy="553049"/>
          </a:xfrm>
        </p:grpSpPr>
        <p:sp>
          <p:nvSpPr>
            <p:cNvPr id="44" name="Footer Text"/>
            <p:cNvSpPr txBox="1"/>
            <p:nvPr/>
          </p:nvSpPr>
          <p:spPr>
            <a:xfrm>
              <a:off x="-450666" y="2222871"/>
              <a:ext cx="3582491" cy="207749"/>
            </a:xfrm>
            <a:prstGeom prst="rect">
              <a:avLst/>
            </a:prstGeom>
            <a:noFill/>
          </p:spPr>
          <p:txBody>
            <a:bodyPr wrap="square" lIns="0" tIns="0" rIns="0" bIns="0" rtlCol="0">
              <a:spAutoFit/>
            </a:bodyPr>
            <a:lstStyle/>
            <a:p>
              <a:pPr algn="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通过对重要环保设备添加视频监控方式，减少监管盲区。</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45" name="TextBox 44"/>
            <p:cNvSpPr txBox="1"/>
            <p:nvPr/>
          </p:nvSpPr>
          <p:spPr>
            <a:xfrm>
              <a:off x="2053490" y="1877571"/>
              <a:ext cx="1078335" cy="276998"/>
            </a:xfrm>
            <a:prstGeom prst="rect">
              <a:avLst/>
            </a:prstGeom>
            <a:noFill/>
          </p:spPr>
          <p:txBody>
            <a:bodyPr wrap="none" lIns="0" tIns="0" rIns="0" bIns="0" rtlCol="0" anchor="ctr">
              <a:spAutoFit/>
            </a:bodyPr>
            <a:lstStyle/>
            <a:p>
              <a:pPr algn="r"/>
              <a:r>
                <a:rPr lang="en-US" sz="2400" b="1" dirty="0">
                  <a:solidFill>
                    <a:schemeClr val="accent1"/>
                  </a:solidFill>
                  <a:latin typeface="黑体" panose="02010609060101010101" charset="-122"/>
                  <a:ea typeface="黑体" panose="02010609060101010101" charset="-122"/>
                  <a:cs typeface="+mn-ea"/>
                  <a:sym typeface="+mn-lt"/>
                </a:rPr>
                <a:t>01 </a:t>
              </a:r>
              <a:r>
                <a:rPr lang="zh-CN" altLang="en-US" sz="2400" b="1" dirty="0">
                  <a:solidFill>
                    <a:schemeClr val="accent1"/>
                  </a:solidFill>
                  <a:latin typeface="黑体" panose="02010609060101010101" charset="-122"/>
                  <a:ea typeface="黑体" panose="02010609060101010101" charset="-122"/>
                  <a:cs typeface="+mn-ea"/>
                  <a:sym typeface="+mn-lt"/>
                </a:rPr>
                <a:t>视频监控</a:t>
              </a:r>
              <a:endParaRPr lang="en-US" sz="2400" b="1" dirty="0">
                <a:solidFill>
                  <a:schemeClr val="accent1"/>
                </a:solidFill>
                <a:latin typeface="黑体" panose="02010609060101010101" charset="-122"/>
                <a:ea typeface="黑体" panose="02010609060101010101" charset="-122"/>
                <a:cs typeface="+mn-ea"/>
                <a:sym typeface="+mn-lt"/>
              </a:endParaRPr>
            </a:p>
          </p:txBody>
        </p:sp>
      </p:grpSp>
      <p:grpSp>
        <p:nvGrpSpPr>
          <p:cNvPr id="25" name="Group 45"/>
          <p:cNvGrpSpPr/>
          <p:nvPr/>
        </p:nvGrpSpPr>
        <p:grpSpPr>
          <a:xfrm>
            <a:off x="5085048" y="2417102"/>
            <a:ext cx="5639771" cy="1044604"/>
            <a:chOff x="-450666" y="1877571"/>
            <a:chExt cx="3582491" cy="783453"/>
          </a:xfrm>
        </p:grpSpPr>
        <p:sp>
          <p:nvSpPr>
            <p:cNvPr id="47" name="Footer Text"/>
            <p:cNvSpPr txBox="1"/>
            <p:nvPr/>
          </p:nvSpPr>
          <p:spPr>
            <a:xfrm>
              <a:off x="-450666" y="2245525"/>
              <a:ext cx="3582491" cy="415499"/>
            </a:xfrm>
            <a:prstGeom prst="rect">
              <a:avLst/>
            </a:prstGeom>
            <a:noFill/>
          </p:spPr>
          <p:txBody>
            <a:bodyPr wrap="square" lIns="0" tIns="0" rIns="0" bIns="0" rtlCol="0">
              <a:spAutoFit/>
            </a:bodyPr>
            <a:lstStyle/>
            <a:p>
              <a:pPr algn="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对某些非用电生产设备或环保设备振动进行监视，避免监测漏项。</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48" name="TextBox 47"/>
            <p:cNvSpPr txBox="1"/>
            <p:nvPr/>
          </p:nvSpPr>
          <p:spPr>
            <a:xfrm>
              <a:off x="2053490" y="1877571"/>
              <a:ext cx="1078335" cy="276999"/>
            </a:xfrm>
            <a:prstGeom prst="rect">
              <a:avLst/>
            </a:prstGeom>
            <a:noFill/>
          </p:spPr>
          <p:txBody>
            <a:bodyPr wrap="none" lIns="0" tIns="0" rIns="0" bIns="0" rtlCol="0" anchor="ctr">
              <a:spAutoFit/>
            </a:bodyPr>
            <a:lstStyle/>
            <a:p>
              <a:pPr algn="r"/>
              <a:r>
                <a:rPr lang="en-US" sz="2400" b="1" dirty="0">
                  <a:solidFill>
                    <a:schemeClr val="accent2"/>
                  </a:solidFill>
                  <a:latin typeface="黑体" panose="02010609060101010101" charset="-122"/>
                  <a:ea typeface="黑体" panose="02010609060101010101" charset="-122"/>
                  <a:cs typeface="+mn-ea"/>
                  <a:sym typeface="+mn-lt"/>
                </a:rPr>
                <a:t>02 </a:t>
              </a:r>
              <a:r>
                <a:rPr lang="zh-CN" altLang="en-US" sz="2400" b="1" dirty="0">
                  <a:solidFill>
                    <a:schemeClr val="accent2"/>
                  </a:solidFill>
                  <a:latin typeface="黑体" panose="02010609060101010101" charset="-122"/>
                  <a:ea typeface="黑体" panose="02010609060101010101" charset="-122"/>
                  <a:cs typeface="+mn-ea"/>
                  <a:sym typeface="+mn-lt"/>
                </a:rPr>
                <a:t>振动监视</a:t>
              </a:r>
              <a:endParaRPr lang="en-US" sz="2400" b="1" dirty="0">
                <a:solidFill>
                  <a:schemeClr val="accent2"/>
                </a:solidFill>
                <a:latin typeface="黑体" panose="02010609060101010101" charset="-122"/>
                <a:ea typeface="黑体" panose="02010609060101010101" charset="-122"/>
                <a:cs typeface="+mn-ea"/>
                <a:sym typeface="+mn-lt"/>
              </a:endParaRPr>
            </a:p>
          </p:txBody>
        </p:sp>
      </p:grpSp>
      <p:grpSp>
        <p:nvGrpSpPr>
          <p:cNvPr id="31" name="Group 48"/>
          <p:cNvGrpSpPr/>
          <p:nvPr/>
        </p:nvGrpSpPr>
        <p:grpSpPr>
          <a:xfrm>
            <a:off x="5085048" y="3630009"/>
            <a:ext cx="5639771" cy="1074227"/>
            <a:chOff x="-450666" y="1877571"/>
            <a:chExt cx="3582491" cy="805671"/>
          </a:xfrm>
        </p:grpSpPr>
        <p:sp>
          <p:nvSpPr>
            <p:cNvPr id="50" name="Footer Text"/>
            <p:cNvSpPr txBox="1"/>
            <p:nvPr/>
          </p:nvSpPr>
          <p:spPr>
            <a:xfrm>
              <a:off x="-450666" y="2267743"/>
              <a:ext cx="3582491" cy="415499"/>
            </a:xfrm>
            <a:prstGeom prst="rect">
              <a:avLst/>
            </a:prstGeom>
            <a:noFill/>
          </p:spPr>
          <p:txBody>
            <a:bodyPr wrap="square" lIns="0" tIns="0" rIns="0" bIns="0" rtlCol="0">
              <a:spAutoFit/>
            </a:bodyPr>
            <a:lstStyle/>
            <a:p>
              <a:pPr algn="r"/>
              <a:r>
                <a:rPr lang="en-US" altLang="zh-CN" dirty="0">
                  <a:solidFill>
                    <a:schemeClr val="tx1">
                      <a:lumMod val="50000"/>
                      <a:lumOff val="50000"/>
                    </a:schemeClr>
                  </a:solidFill>
                  <a:latin typeface="黑体" panose="02010609060101010101" charset="-122"/>
                  <a:ea typeface="黑体" panose="02010609060101010101" charset="-122"/>
                  <a:cs typeface="+mn-ea"/>
                  <a:sym typeface="+mn-lt"/>
                </a:rPr>
                <a:t>VOCs</a:t>
              </a: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是挥发性有机物的缩写，系统能够对工厂排放的空气中的</a:t>
              </a:r>
              <a:r>
                <a:rPr lang="en-US" altLang="zh-CN" dirty="0">
                  <a:solidFill>
                    <a:schemeClr val="tx1">
                      <a:lumMod val="50000"/>
                      <a:lumOff val="50000"/>
                    </a:schemeClr>
                  </a:solidFill>
                  <a:latin typeface="黑体" panose="02010609060101010101" charset="-122"/>
                  <a:ea typeface="黑体" panose="02010609060101010101" charset="-122"/>
                  <a:cs typeface="+mn-ea"/>
                  <a:sym typeface="+mn-lt"/>
                </a:rPr>
                <a:t>VOCs</a:t>
              </a: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进行不间断监测，一旦超出警戒线则预警。</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51" name="TextBox 50"/>
            <p:cNvSpPr txBox="1"/>
            <p:nvPr/>
          </p:nvSpPr>
          <p:spPr>
            <a:xfrm>
              <a:off x="2049416" y="1877571"/>
              <a:ext cx="1082409" cy="276999"/>
            </a:xfrm>
            <a:prstGeom prst="rect">
              <a:avLst/>
            </a:prstGeom>
            <a:noFill/>
          </p:spPr>
          <p:txBody>
            <a:bodyPr wrap="none" lIns="0" tIns="0" rIns="0" bIns="0" rtlCol="0" anchor="ctr">
              <a:spAutoFit/>
            </a:bodyPr>
            <a:lstStyle/>
            <a:p>
              <a:pPr algn="r"/>
              <a:r>
                <a:rPr lang="en-US" sz="2400" b="1" dirty="0">
                  <a:solidFill>
                    <a:schemeClr val="accent3"/>
                  </a:solidFill>
                  <a:latin typeface="黑体" panose="02010609060101010101" charset="-122"/>
                  <a:ea typeface="黑体" panose="02010609060101010101" charset="-122"/>
                  <a:cs typeface="+mn-ea"/>
                  <a:sym typeface="+mn-lt"/>
                </a:rPr>
                <a:t>03 VOC</a:t>
              </a:r>
              <a:r>
                <a:rPr lang="en-US" altLang="zh-CN" sz="2400" b="1" dirty="0">
                  <a:solidFill>
                    <a:schemeClr val="accent3"/>
                  </a:solidFill>
                  <a:latin typeface="黑体" panose="02010609060101010101" charset="-122"/>
                  <a:ea typeface="黑体" panose="02010609060101010101" charset="-122"/>
                  <a:cs typeface="+mn-ea"/>
                  <a:sym typeface="+mn-lt"/>
                </a:rPr>
                <a:t>s</a:t>
              </a:r>
              <a:r>
                <a:rPr lang="zh-CN" altLang="en-US" sz="2400" b="1" dirty="0">
                  <a:solidFill>
                    <a:schemeClr val="accent3"/>
                  </a:solidFill>
                  <a:latin typeface="黑体" panose="02010609060101010101" charset="-122"/>
                  <a:ea typeface="黑体" panose="02010609060101010101" charset="-122"/>
                  <a:cs typeface="+mn-ea"/>
                  <a:sym typeface="+mn-lt"/>
                </a:rPr>
                <a:t>监测</a:t>
              </a:r>
              <a:endParaRPr lang="en-US" sz="2400" b="1" dirty="0">
                <a:solidFill>
                  <a:schemeClr val="accent3"/>
                </a:solidFill>
                <a:latin typeface="黑体" panose="02010609060101010101" charset="-122"/>
                <a:ea typeface="黑体" panose="02010609060101010101" charset="-122"/>
                <a:cs typeface="+mn-ea"/>
                <a:sym typeface="+mn-lt"/>
              </a:endParaRPr>
            </a:p>
          </p:txBody>
        </p:sp>
      </p:grpSp>
      <p:grpSp>
        <p:nvGrpSpPr>
          <p:cNvPr id="35" name="Group 51"/>
          <p:cNvGrpSpPr/>
          <p:nvPr/>
        </p:nvGrpSpPr>
        <p:grpSpPr>
          <a:xfrm>
            <a:off x="5085048" y="4896532"/>
            <a:ext cx="5639771" cy="1031844"/>
            <a:chOff x="-450666" y="1877571"/>
            <a:chExt cx="3582491" cy="773883"/>
          </a:xfrm>
        </p:grpSpPr>
        <p:sp>
          <p:nvSpPr>
            <p:cNvPr id="53" name="Footer Text"/>
            <p:cNvSpPr txBox="1"/>
            <p:nvPr/>
          </p:nvSpPr>
          <p:spPr>
            <a:xfrm>
              <a:off x="-450666" y="2235955"/>
              <a:ext cx="3582491" cy="415499"/>
            </a:xfrm>
            <a:prstGeom prst="rect">
              <a:avLst/>
            </a:prstGeom>
            <a:noFill/>
          </p:spPr>
          <p:txBody>
            <a:bodyPr wrap="square" lIns="0" tIns="0" rIns="0" bIns="0" rtlCol="0">
              <a:spAutoFit/>
            </a:bodyPr>
            <a:lstStyle/>
            <a:p>
              <a:pPr algn="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系统能够对工厂排放的空气中的</a:t>
              </a:r>
              <a:r>
                <a:rPr lang="en-US" altLang="zh-CN" dirty="0">
                  <a:solidFill>
                    <a:schemeClr val="tx1">
                      <a:lumMod val="50000"/>
                      <a:lumOff val="50000"/>
                    </a:schemeClr>
                  </a:solidFill>
                  <a:latin typeface="黑体" panose="02010609060101010101" charset="-122"/>
                  <a:ea typeface="黑体" panose="02010609060101010101" charset="-122"/>
                  <a:cs typeface="+mn-ea"/>
                  <a:sym typeface="+mn-lt"/>
                </a:rPr>
                <a:t>PM2.5</a:t>
              </a: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和</a:t>
              </a:r>
              <a:r>
                <a:rPr lang="en-US" altLang="zh-CN" dirty="0">
                  <a:solidFill>
                    <a:schemeClr val="tx1">
                      <a:lumMod val="50000"/>
                      <a:lumOff val="50000"/>
                    </a:schemeClr>
                  </a:solidFill>
                  <a:latin typeface="黑体" panose="02010609060101010101" charset="-122"/>
                  <a:ea typeface="黑体" panose="02010609060101010101" charset="-122"/>
                  <a:cs typeface="+mn-ea"/>
                  <a:sym typeface="+mn-lt"/>
                </a:rPr>
                <a:t>PM10</a:t>
              </a: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的数据进行不间断监测，一旦超出警戒线则预警。</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54" name="TextBox 53"/>
            <p:cNvSpPr txBox="1"/>
            <p:nvPr/>
          </p:nvSpPr>
          <p:spPr>
            <a:xfrm>
              <a:off x="2053490" y="1877571"/>
              <a:ext cx="1078335" cy="276999"/>
            </a:xfrm>
            <a:prstGeom prst="rect">
              <a:avLst/>
            </a:prstGeom>
            <a:noFill/>
          </p:spPr>
          <p:txBody>
            <a:bodyPr wrap="none" lIns="0" tIns="0" rIns="0" bIns="0" rtlCol="0" anchor="ctr">
              <a:spAutoFit/>
            </a:bodyPr>
            <a:lstStyle/>
            <a:p>
              <a:pPr algn="r"/>
              <a:r>
                <a:rPr lang="en-US" sz="2400" b="1" dirty="0">
                  <a:solidFill>
                    <a:schemeClr val="accent4"/>
                  </a:solidFill>
                  <a:latin typeface="黑体" panose="02010609060101010101" charset="-122"/>
                  <a:ea typeface="黑体" panose="02010609060101010101" charset="-122"/>
                  <a:cs typeface="+mn-ea"/>
                  <a:sym typeface="+mn-lt"/>
                </a:rPr>
                <a:t>04 </a:t>
              </a:r>
              <a:r>
                <a:rPr lang="zh-CN" altLang="en-US" sz="2400" b="1" dirty="0">
                  <a:solidFill>
                    <a:schemeClr val="accent4"/>
                  </a:solidFill>
                  <a:latin typeface="黑体" panose="02010609060101010101" charset="-122"/>
                  <a:ea typeface="黑体" panose="02010609060101010101" charset="-122"/>
                  <a:cs typeface="+mn-ea"/>
                  <a:sym typeface="+mn-lt"/>
                </a:rPr>
                <a:t>烟尘监测</a:t>
              </a:r>
              <a:endParaRPr lang="en-US" sz="2400" b="1" dirty="0">
                <a:solidFill>
                  <a:schemeClr val="accent4"/>
                </a:solidFill>
                <a:latin typeface="黑体" panose="02010609060101010101" charset="-122"/>
                <a:ea typeface="黑体" panose="02010609060101010101" charset="-122"/>
                <a:cs typeface="+mn-ea"/>
                <a:sym typeface="+mn-lt"/>
              </a:endParaRPr>
            </a:p>
          </p:txBody>
        </p:sp>
      </p:grpSp>
      <p:sp>
        <p:nvSpPr>
          <p:cNvPr id="55" name="TextBox 16"/>
          <p:cNvSpPr txBox="1"/>
          <p:nvPr/>
        </p:nvSpPr>
        <p:spPr>
          <a:xfrm>
            <a:off x="1316398" y="341720"/>
            <a:ext cx="2671268"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环保延伸功能</a:t>
            </a:r>
            <a:endParaRPr lang="zh-CN" altLang="en-US" sz="3200" dirty="0">
              <a:solidFill>
                <a:schemeClr val="bg1"/>
              </a:solidFill>
              <a:latin typeface="黑体" panose="02010609060101010101" charset="-122"/>
              <a:ea typeface="黑体" panose="02010609060101010101" charset="-122"/>
            </a:endParaRPr>
          </a:p>
        </p:txBody>
      </p:sp>
      <p:sp>
        <p:nvSpPr>
          <p:cNvPr id="58" name="矩形 57"/>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34115" y="145415"/>
            <a:ext cx="507365" cy="57975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1309668" y="145415"/>
            <a:ext cx="675005" cy="1769745"/>
          </a:xfrm>
          <a:prstGeom prst="rect">
            <a:avLst/>
          </a:prstGeom>
          <a:noFill/>
        </p:spPr>
        <p:txBody>
          <a:bodyPr vert="eaVert" wrap="square" rtlCol="0">
            <a:spAutoFit/>
          </a:bodyPr>
          <a:p>
            <a:r>
              <a:rPr lang="zh-CN" altLang="en-US" sz="3200">
                <a:latin typeface="黑体" panose="02010609060101010101" charset="-122"/>
                <a:ea typeface="黑体" panose="02010609060101010101" charset="-122"/>
              </a:rPr>
              <a:t>公司介绍</a:t>
            </a:r>
            <a:endParaRPr lang="zh-CN" altLang="en-US" sz="3200">
              <a:latin typeface="黑体" panose="02010609060101010101" charset="-122"/>
              <a:ea typeface="黑体" panose="02010609060101010101" charset="-122"/>
            </a:endParaRPr>
          </a:p>
        </p:txBody>
      </p:sp>
      <p:sp>
        <p:nvSpPr>
          <p:cNvPr id="13" name="矩形 12"/>
          <p:cNvSpPr/>
          <p:nvPr/>
        </p:nvSpPr>
        <p:spPr>
          <a:xfrm flipH="1">
            <a:off x="11621770" y="2385695"/>
            <a:ext cx="76200" cy="434721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747" name="Text Box 6"/>
          <p:cNvSpPr txBox="1"/>
          <p:nvPr/>
        </p:nvSpPr>
        <p:spPr>
          <a:xfrm>
            <a:off x="1236980" y="1337945"/>
            <a:ext cx="8064500" cy="1891665"/>
          </a:xfrm>
          <a:prstGeom prst="rect">
            <a:avLst/>
          </a:prstGeom>
          <a:noFill/>
          <a:ln w="9525">
            <a:noFill/>
          </a:ln>
        </p:spPr>
        <p:txBody>
          <a:bodyPr>
            <a:spAutoFit/>
          </a:bodyPr>
          <a:p>
            <a:pPr marL="342900" indent="-342900" algn="just" eaLnBrk="1" hangingPunct="1">
              <a:spcBef>
                <a:spcPct val="50000"/>
              </a:spcBef>
              <a:buFont typeface="Wingdings" panose="05000000000000000000" pitchFamily="2" charset="2"/>
              <a:buChar char="Ø"/>
            </a:pPr>
            <a:r>
              <a:rPr lang="zh-CN" altLang="zh-CN" sz="1800" dirty="0">
                <a:latin typeface="黑体" panose="02010609060101010101" charset="-122"/>
                <a:ea typeface="黑体" panose="02010609060101010101" charset="-122"/>
                <a:cs typeface="黑体" panose="02010609060101010101" charset="-122"/>
              </a:rPr>
              <a:t>国家火炬计划重点高新技术企业和软件企业</a:t>
            </a:r>
            <a:endParaRPr lang="en-US" altLang="zh-CN" sz="1800" dirty="0">
              <a:latin typeface="黑体" panose="02010609060101010101" charset="-122"/>
              <a:ea typeface="黑体" panose="02010609060101010101" charset="-122"/>
              <a:cs typeface="黑体" panose="02010609060101010101" charset="-122"/>
            </a:endParaRPr>
          </a:p>
          <a:p>
            <a:pPr marL="342900" indent="-342900" algn="just" eaLnBrk="1" hangingPunct="1">
              <a:spcBef>
                <a:spcPct val="50000"/>
              </a:spcBef>
              <a:buFont typeface="Wingdings" panose="05000000000000000000" pitchFamily="2" charset="2"/>
              <a:buChar char="Ø"/>
            </a:pPr>
            <a:r>
              <a:rPr lang="zh-CN" altLang="en-US" sz="1800" dirty="0">
                <a:latin typeface="黑体" panose="02010609060101010101" charset="-122"/>
                <a:ea typeface="黑体" panose="02010609060101010101" charset="-122"/>
                <a:cs typeface="黑体" panose="02010609060101010101" charset="-122"/>
              </a:rPr>
              <a:t>国家重点新产品</a:t>
            </a:r>
            <a:endParaRPr lang="en-US" altLang="zh-CN" sz="1800" dirty="0">
              <a:latin typeface="黑体" panose="02010609060101010101" charset="-122"/>
              <a:ea typeface="黑体" panose="02010609060101010101" charset="-122"/>
              <a:cs typeface="黑体" panose="02010609060101010101" charset="-122"/>
            </a:endParaRPr>
          </a:p>
          <a:p>
            <a:pPr marL="342900" indent="-342900" algn="just" eaLnBrk="1" hangingPunct="1">
              <a:spcBef>
                <a:spcPct val="50000"/>
              </a:spcBef>
              <a:buFont typeface="Wingdings" panose="05000000000000000000" pitchFamily="2" charset="2"/>
              <a:buChar char="Ø"/>
            </a:pPr>
            <a:r>
              <a:rPr lang="zh-CN" altLang="en-US" sz="1800" dirty="0">
                <a:latin typeface="黑体" panose="02010609060101010101" charset="-122"/>
                <a:ea typeface="黑体" panose="02010609060101010101" charset="-122"/>
                <a:cs typeface="黑体" panose="02010609060101010101" charset="-122"/>
              </a:rPr>
              <a:t>上海市智能电网重点企业</a:t>
            </a:r>
            <a:endParaRPr lang="zh-CN" altLang="en-US" sz="1800" dirty="0">
              <a:latin typeface="黑体" panose="02010609060101010101" charset="-122"/>
              <a:ea typeface="黑体" panose="02010609060101010101" charset="-122"/>
              <a:cs typeface="黑体" panose="02010609060101010101" charset="-122"/>
            </a:endParaRPr>
          </a:p>
          <a:p>
            <a:pPr marL="342900" indent="-342900" algn="just">
              <a:spcBef>
                <a:spcPct val="50000"/>
              </a:spcBef>
              <a:buFont typeface="Wingdings" panose="05000000000000000000" pitchFamily="2" charset="2"/>
              <a:buChar char="Ø"/>
            </a:pPr>
            <a:r>
              <a:rPr lang="en-US" altLang="zh-CN" sz="1800" dirty="0">
                <a:latin typeface="黑体" panose="02010609060101010101" charset="-122"/>
                <a:ea typeface="黑体" panose="02010609060101010101" charset="-122"/>
                <a:cs typeface="黑体" panose="02010609060101010101" charset="-122"/>
              </a:rPr>
              <a:t>5</a:t>
            </a:r>
            <a:r>
              <a:rPr lang="zh-CN" altLang="en-US" sz="1800" dirty="0">
                <a:latin typeface="黑体" panose="02010609060101010101" charset="-122"/>
                <a:ea typeface="黑体" panose="02010609060101010101" charset="-122"/>
                <a:cs typeface="黑体" panose="02010609060101010101" charset="-122"/>
              </a:rPr>
              <a:t>项商标、</a:t>
            </a:r>
            <a:r>
              <a:rPr lang="en-US" altLang="zh-CN" sz="1800" dirty="0">
                <a:latin typeface="黑体" panose="02010609060101010101" charset="-122"/>
                <a:ea typeface="黑体" panose="02010609060101010101" charset="-122"/>
                <a:cs typeface="黑体" panose="02010609060101010101" charset="-122"/>
              </a:rPr>
              <a:t>18</a:t>
            </a:r>
            <a:r>
              <a:rPr lang="zh-CN" altLang="en-US" sz="1800" dirty="0">
                <a:latin typeface="黑体" panose="02010609060101010101" charset="-122"/>
                <a:ea typeface="黑体" panose="02010609060101010101" charset="-122"/>
                <a:cs typeface="黑体" panose="02010609060101010101" charset="-122"/>
              </a:rPr>
              <a:t>项发明专利、</a:t>
            </a:r>
            <a:r>
              <a:rPr lang="en-US" altLang="zh-CN" sz="1800" dirty="0">
                <a:latin typeface="黑体" panose="02010609060101010101" charset="-122"/>
                <a:ea typeface="黑体" panose="02010609060101010101" charset="-122"/>
                <a:cs typeface="黑体" panose="02010609060101010101" charset="-122"/>
              </a:rPr>
              <a:t>72</a:t>
            </a:r>
            <a:r>
              <a:rPr lang="zh-CN" altLang="en-US" sz="1800" dirty="0">
                <a:latin typeface="黑体" panose="02010609060101010101" charset="-122"/>
                <a:ea typeface="黑体" panose="02010609060101010101" charset="-122"/>
                <a:cs typeface="黑体" panose="02010609060101010101" charset="-122"/>
              </a:rPr>
              <a:t>项实用新型专利、</a:t>
            </a:r>
            <a:r>
              <a:rPr lang="en-US" altLang="zh-CN" sz="1800" dirty="0">
                <a:latin typeface="黑体" panose="02010609060101010101" charset="-122"/>
                <a:ea typeface="黑体" panose="02010609060101010101" charset="-122"/>
                <a:cs typeface="黑体" panose="02010609060101010101" charset="-122"/>
              </a:rPr>
              <a:t>94</a:t>
            </a:r>
            <a:r>
              <a:rPr lang="zh-CN" altLang="en-US" sz="1800" dirty="0">
                <a:latin typeface="黑体" panose="02010609060101010101" charset="-122"/>
                <a:ea typeface="黑体" panose="02010609060101010101" charset="-122"/>
                <a:cs typeface="黑体" panose="02010609060101010101" charset="-122"/>
              </a:rPr>
              <a:t>项外观专利、</a:t>
            </a:r>
            <a:r>
              <a:rPr lang="en-US" altLang="zh-CN" sz="1800" dirty="0">
                <a:latin typeface="黑体" panose="02010609060101010101" charset="-122"/>
                <a:ea typeface="黑体" panose="02010609060101010101" charset="-122"/>
                <a:cs typeface="黑体" panose="02010609060101010101" charset="-122"/>
              </a:rPr>
              <a:t>147</a:t>
            </a:r>
            <a:r>
              <a:rPr lang="zh-CN" altLang="en-US" sz="1800" dirty="0">
                <a:latin typeface="黑体" panose="02010609060101010101" charset="-122"/>
                <a:ea typeface="黑体" panose="02010609060101010101" charset="-122"/>
                <a:cs typeface="黑体" panose="02010609060101010101" charset="-122"/>
              </a:rPr>
              <a:t>项计算机软件著作权。</a:t>
            </a:r>
            <a:endParaRPr lang="zh-CN" altLang="en-US" sz="1800" dirty="0">
              <a:latin typeface="黑体" panose="02010609060101010101" charset="-122"/>
              <a:ea typeface="黑体" panose="02010609060101010101" charset="-122"/>
              <a:cs typeface="黑体" panose="02010609060101010101" charset="-122"/>
            </a:endParaRPr>
          </a:p>
        </p:txBody>
      </p:sp>
      <p:pic>
        <p:nvPicPr>
          <p:cNvPr id="8" name="图片 7"/>
          <p:cNvPicPr>
            <a:picLocks noChangeAspect="1"/>
          </p:cNvPicPr>
          <p:nvPr/>
        </p:nvPicPr>
        <p:blipFill>
          <a:blip r:embed="rId1"/>
          <a:stretch>
            <a:fillRect/>
          </a:stretch>
        </p:blipFill>
        <p:spPr>
          <a:xfrm>
            <a:off x="6126480" y="3727450"/>
            <a:ext cx="1162050" cy="1644650"/>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p:nvPicPr>
        <p:blipFill>
          <a:blip r:embed="rId2"/>
          <a:stretch>
            <a:fillRect/>
          </a:stretch>
        </p:blipFill>
        <p:spPr>
          <a:xfrm>
            <a:off x="7434580" y="3727450"/>
            <a:ext cx="1157288" cy="1636713"/>
          </a:xfrm>
          <a:prstGeom prst="rect">
            <a:avLst/>
          </a:prstGeom>
          <a:ln>
            <a:noFill/>
          </a:ln>
          <a:effectLst>
            <a:outerShdw blurRad="292100" dist="139700" dir="2700000" algn="tl" rotWithShape="0">
              <a:srgbClr val="333333">
                <a:alpha val="65000"/>
              </a:srgbClr>
            </a:outerShdw>
          </a:effectLst>
        </p:spPr>
      </p:pic>
      <p:pic>
        <p:nvPicPr>
          <p:cNvPr id="10" name="图片 9"/>
          <p:cNvPicPr>
            <a:picLocks noChangeAspect="1"/>
          </p:cNvPicPr>
          <p:nvPr/>
        </p:nvPicPr>
        <p:blipFill>
          <a:blip r:embed="rId3"/>
          <a:stretch>
            <a:fillRect/>
          </a:stretch>
        </p:blipFill>
        <p:spPr>
          <a:xfrm>
            <a:off x="8747443" y="3727450"/>
            <a:ext cx="1162050" cy="1644650"/>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4"/>
          <a:stretch>
            <a:fillRect/>
          </a:stretch>
        </p:blipFill>
        <p:spPr>
          <a:xfrm>
            <a:off x="1236980" y="3727450"/>
            <a:ext cx="2246313" cy="164465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5"/>
          <a:stretch>
            <a:fillRect/>
          </a:stretch>
        </p:blipFill>
        <p:spPr>
          <a:xfrm>
            <a:off x="3564255" y="3730625"/>
            <a:ext cx="2481263" cy="16446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489298" y="3336771"/>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5" name="Freeform 7"/>
          <p:cNvSpPr/>
          <p:nvPr/>
        </p:nvSpPr>
        <p:spPr bwMode="auto">
          <a:xfrm>
            <a:off x="4349019" y="3336771"/>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6" name="Freeform 8"/>
          <p:cNvSpPr/>
          <p:nvPr/>
        </p:nvSpPr>
        <p:spPr bwMode="auto">
          <a:xfrm>
            <a:off x="4883494" y="24066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7" name="Freeform 9"/>
          <p:cNvSpPr/>
          <p:nvPr/>
        </p:nvSpPr>
        <p:spPr bwMode="auto">
          <a:xfrm>
            <a:off x="5956014" y="24066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8" name="Freeform 10"/>
          <p:cNvSpPr/>
          <p:nvPr/>
        </p:nvSpPr>
        <p:spPr bwMode="auto">
          <a:xfrm>
            <a:off x="4883494" y="42609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9" name="Freeform 11"/>
          <p:cNvSpPr/>
          <p:nvPr/>
        </p:nvSpPr>
        <p:spPr bwMode="auto">
          <a:xfrm>
            <a:off x="5956014" y="42609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0" name="Freeform 13"/>
          <p:cNvSpPr>
            <a:spLocks noEditPoints="1"/>
          </p:cNvSpPr>
          <p:nvPr/>
        </p:nvSpPr>
        <p:spPr bwMode="auto">
          <a:xfrm>
            <a:off x="4653753" y="3707169"/>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00B0F0"/>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1" name="Freeform 14"/>
          <p:cNvSpPr>
            <a:spLocks noEditPoints="1"/>
          </p:cNvSpPr>
          <p:nvPr/>
        </p:nvSpPr>
        <p:spPr bwMode="auto">
          <a:xfrm>
            <a:off x="5250126" y="2729365"/>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2" name="Freeform 15"/>
          <p:cNvSpPr>
            <a:spLocks noEditPoints="1"/>
          </p:cNvSpPr>
          <p:nvPr/>
        </p:nvSpPr>
        <p:spPr bwMode="auto">
          <a:xfrm>
            <a:off x="6210752" y="2779386"/>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00B0F0"/>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3" name="Freeform 17"/>
          <p:cNvSpPr>
            <a:spLocks noEditPoints="1"/>
          </p:cNvSpPr>
          <p:nvPr/>
        </p:nvSpPr>
        <p:spPr bwMode="auto">
          <a:xfrm>
            <a:off x="6762636" y="3704787"/>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grpSp>
        <p:nvGrpSpPr>
          <p:cNvPr id="14" name="组合 13"/>
          <p:cNvGrpSpPr/>
          <p:nvPr/>
        </p:nvGrpSpPr>
        <p:grpSpPr>
          <a:xfrm>
            <a:off x="6219410" y="4622064"/>
            <a:ext cx="506444" cy="470018"/>
            <a:chOff x="5928340" y="670992"/>
            <a:chExt cx="506444" cy="470018"/>
          </a:xfrm>
          <a:solidFill>
            <a:srgbClr val="00B0F0"/>
          </a:solidFill>
        </p:grpSpPr>
        <p:sp>
          <p:nvSpPr>
            <p:cNvPr id="1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1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1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grpSp>
      <p:grpSp>
        <p:nvGrpSpPr>
          <p:cNvPr id="18" name="组合 17"/>
          <p:cNvGrpSpPr/>
          <p:nvPr/>
        </p:nvGrpSpPr>
        <p:grpSpPr>
          <a:xfrm>
            <a:off x="5152769" y="4614965"/>
            <a:ext cx="428365" cy="468379"/>
            <a:chOff x="697828" y="4453123"/>
            <a:chExt cx="229831" cy="251300"/>
          </a:xfrm>
          <a:solidFill>
            <a:schemeClr val="bg1"/>
          </a:solidFill>
        </p:grpSpPr>
        <p:sp>
          <p:nvSpPr>
            <p:cNvPr id="19"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0" name="Rectangle 666"/>
            <p:cNvSpPr>
              <a:spLocks noChangeArrowheads="1"/>
            </p:cNvSpPr>
            <p:nvPr/>
          </p:nvSpPr>
          <p:spPr bwMode="auto">
            <a:xfrm>
              <a:off x="718073" y="4643682"/>
              <a:ext cx="33343" cy="60741"/>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1" name="Rectangle 667"/>
            <p:cNvSpPr>
              <a:spLocks noChangeArrowheads="1"/>
            </p:cNvSpPr>
            <p:nvPr/>
          </p:nvSpPr>
          <p:spPr bwMode="auto">
            <a:xfrm>
              <a:off x="772851" y="4613906"/>
              <a:ext cx="33343" cy="90515"/>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2" name="Rectangle 668"/>
            <p:cNvSpPr>
              <a:spLocks noChangeArrowheads="1"/>
            </p:cNvSpPr>
            <p:nvPr/>
          </p:nvSpPr>
          <p:spPr bwMode="auto">
            <a:xfrm>
              <a:off x="828820" y="4584131"/>
              <a:ext cx="33343" cy="120291"/>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3" name="Rectangle 669"/>
            <p:cNvSpPr>
              <a:spLocks noChangeArrowheads="1"/>
            </p:cNvSpPr>
            <p:nvPr/>
          </p:nvSpPr>
          <p:spPr bwMode="auto">
            <a:xfrm>
              <a:off x="883598" y="4554357"/>
              <a:ext cx="33343" cy="150065"/>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grpSp>
      <p:sp>
        <p:nvSpPr>
          <p:cNvPr id="24" name="文本框 23"/>
          <p:cNvSpPr txBox="1"/>
          <p:nvPr/>
        </p:nvSpPr>
        <p:spPr>
          <a:xfrm>
            <a:off x="7373013" y="2060848"/>
            <a:ext cx="2908901" cy="8790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rPr>
              <a:t>无标准化充电场所；电瓶车在充电过程中容易丢失</a:t>
            </a:r>
            <a:endParaRPr lang="zh-CN" altLang="en-US" dirty="0">
              <a:solidFill>
                <a:schemeClr val="bg1"/>
              </a:solidFill>
              <a:latin typeface="黑体" panose="02010609060101010101" charset="-122"/>
              <a:ea typeface="黑体" panose="02010609060101010101" charset="-122"/>
            </a:endParaRPr>
          </a:p>
        </p:txBody>
      </p:sp>
      <p:sp>
        <p:nvSpPr>
          <p:cNvPr id="25" name="文本框 24"/>
          <p:cNvSpPr txBox="1"/>
          <p:nvPr/>
        </p:nvSpPr>
        <p:spPr>
          <a:xfrm>
            <a:off x="7328556" y="1484784"/>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rgbClr val="00B0F0"/>
                </a:solidFill>
                <a:latin typeface="黑体" panose="02010609060101010101" charset="-122"/>
                <a:ea typeface="黑体" panose="02010609060101010101" charset="-122"/>
              </a:rPr>
              <a:t>易丢失</a:t>
            </a:r>
            <a:endParaRPr lang="zh-CN" altLang="en-US" sz="2400" dirty="0">
              <a:solidFill>
                <a:srgbClr val="00B0F0"/>
              </a:solidFill>
              <a:latin typeface="黑体" panose="02010609060101010101" charset="-122"/>
              <a:ea typeface="黑体" panose="02010609060101010101" charset="-122"/>
            </a:endParaRPr>
          </a:p>
        </p:txBody>
      </p:sp>
      <p:sp>
        <p:nvSpPr>
          <p:cNvPr id="26" name="文本框 25"/>
          <p:cNvSpPr txBox="1"/>
          <p:nvPr/>
        </p:nvSpPr>
        <p:spPr>
          <a:xfrm>
            <a:off x="8002678" y="3717032"/>
            <a:ext cx="2659776" cy="8790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rPr>
              <a:t>充电异常无法实时通知，火灾无法及时处理</a:t>
            </a:r>
            <a:endParaRPr lang="zh-CN" altLang="en-US" dirty="0">
              <a:solidFill>
                <a:schemeClr val="bg1"/>
              </a:solidFill>
              <a:latin typeface="黑体" panose="02010609060101010101" charset="-122"/>
              <a:ea typeface="黑体" panose="02010609060101010101" charset="-122"/>
            </a:endParaRPr>
          </a:p>
        </p:txBody>
      </p:sp>
      <p:sp>
        <p:nvSpPr>
          <p:cNvPr id="27" name="文本框 26"/>
          <p:cNvSpPr txBox="1"/>
          <p:nvPr/>
        </p:nvSpPr>
        <p:spPr>
          <a:xfrm>
            <a:off x="7958220" y="335699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rgbClr val="0070C0"/>
                </a:solidFill>
                <a:latin typeface="黑体" panose="02010609060101010101" charset="-122"/>
                <a:ea typeface="黑体" panose="02010609060101010101" charset="-122"/>
              </a:rPr>
              <a:t>安全隐患高</a:t>
            </a:r>
            <a:endParaRPr lang="zh-CN" altLang="en-US" sz="2400" dirty="0">
              <a:solidFill>
                <a:srgbClr val="0070C0"/>
              </a:solidFill>
              <a:latin typeface="黑体" panose="02010609060101010101" charset="-122"/>
              <a:ea typeface="黑体" panose="02010609060101010101" charset="-122"/>
            </a:endParaRPr>
          </a:p>
        </p:txBody>
      </p:sp>
      <p:sp>
        <p:nvSpPr>
          <p:cNvPr id="28" name="文本框 27"/>
          <p:cNvSpPr txBox="1"/>
          <p:nvPr/>
        </p:nvSpPr>
        <p:spPr>
          <a:xfrm>
            <a:off x="7412032" y="5189809"/>
            <a:ext cx="2659776" cy="44287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rPr>
              <a:t>无计费标准</a:t>
            </a:r>
            <a:endParaRPr lang="zh-CN" altLang="en-US" dirty="0">
              <a:solidFill>
                <a:schemeClr val="bg1"/>
              </a:solidFill>
              <a:latin typeface="黑体" panose="02010609060101010101" charset="-122"/>
              <a:ea typeface="黑体" panose="02010609060101010101" charset="-122"/>
            </a:endParaRPr>
          </a:p>
        </p:txBody>
      </p:sp>
      <p:sp>
        <p:nvSpPr>
          <p:cNvPr id="29" name="文本框 28"/>
          <p:cNvSpPr txBox="1"/>
          <p:nvPr/>
        </p:nvSpPr>
        <p:spPr>
          <a:xfrm>
            <a:off x="7367574" y="485315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b="1" dirty="0">
                <a:solidFill>
                  <a:srgbClr val="00B0F0"/>
                </a:solidFill>
                <a:latin typeface="黑体" panose="02010609060101010101" charset="-122"/>
                <a:ea typeface="黑体" panose="02010609060101010101" charset="-122"/>
              </a:rPr>
              <a:t>收费贵</a:t>
            </a:r>
            <a:endParaRPr lang="zh-CN" altLang="en-US" sz="2400" b="1" dirty="0">
              <a:solidFill>
                <a:srgbClr val="00B0F0"/>
              </a:solidFill>
              <a:latin typeface="黑体" panose="02010609060101010101" charset="-122"/>
              <a:ea typeface="黑体" panose="02010609060101010101" charset="-122"/>
            </a:endParaRPr>
          </a:p>
        </p:txBody>
      </p:sp>
      <p:sp>
        <p:nvSpPr>
          <p:cNvPr id="30" name="文本框 29"/>
          <p:cNvSpPr txBox="1"/>
          <p:nvPr/>
        </p:nvSpPr>
        <p:spPr>
          <a:xfrm>
            <a:off x="1561083" y="5191473"/>
            <a:ext cx="2906882" cy="44287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bg1"/>
                </a:solidFill>
                <a:latin typeface="黑体" panose="02010609060101010101" charset="-122"/>
                <a:ea typeface="黑体" panose="02010609060101010101" charset="-122"/>
              </a:rPr>
              <a:t>无计费标准；无具体账单</a:t>
            </a:r>
            <a:endParaRPr lang="zh-CN" altLang="en-US" dirty="0">
              <a:solidFill>
                <a:schemeClr val="bg1"/>
              </a:solidFill>
              <a:latin typeface="黑体" panose="02010609060101010101" charset="-122"/>
              <a:ea typeface="黑体" panose="02010609060101010101" charset="-122"/>
            </a:endParaRPr>
          </a:p>
        </p:txBody>
      </p:sp>
      <p:sp>
        <p:nvSpPr>
          <p:cNvPr id="31" name="文本框 30"/>
          <p:cNvSpPr txBox="1"/>
          <p:nvPr/>
        </p:nvSpPr>
        <p:spPr>
          <a:xfrm>
            <a:off x="2427146" y="485176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rgbClr val="0070C0"/>
                </a:solidFill>
                <a:latin typeface="黑体" panose="02010609060101010101" charset="-122"/>
                <a:ea typeface="黑体" panose="02010609060101010101" charset="-122"/>
              </a:rPr>
              <a:t>收费难</a:t>
            </a:r>
            <a:endParaRPr lang="zh-CN" altLang="en-US" sz="2400" dirty="0">
              <a:solidFill>
                <a:srgbClr val="0070C0"/>
              </a:solidFill>
              <a:latin typeface="黑体" panose="02010609060101010101" charset="-122"/>
              <a:ea typeface="黑体" panose="02010609060101010101" charset="-122"/>
            </a:endParaRPr>
          </a:p>
        </p:txBody>
      </p:sp>
      <p:sp>
        <p:nvSpPr>
          <p:cNvPr id="32" name="文本框 31"/>
          <p:cNvSpPr txBox="1"/>
          <p:nvPr/>
        </p:nvSpPr>
        <p:spPr>
          <a:xfrm>
            <a:off x="1912462" y="3557592"/>
            <a:ext cx="2050415"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rgbClr val="00B0F0"/>
                </a:solidFill>
                <a:latin typeface="黑体" panose="02010609060101010101" charset="-122"/>
                <a:ea typeface="黑体" panose="02010609060101010101" charset="-122"/>
              </a:rPr>
              <a:t>管理难</a:t>
            </a:r>
            <a:endParaRPr lang="zh-CN" altLang="en-US" sz="2400" dirty="0">
              <a:solidFill>
                <a:srgbClr val="00B0F0"/>
              </a:solidFill>
              <a:latin typeface="黑体" panose="02010609060101010101" charset="-122"/>
              <a:ea typeface="黑体" panose="02010609060101010101" charset="-122"/>
            </a:endParaRPr>
          </a:p>
        </p:txBody>
      </p:sp>
      <p:sp>
        <p:nvSpPr>
          <p:cNvPr id="33" name="文本框 32"/>
          <p:cNvSpPr txBox="1"/>
          <p:nvPr/>
        </p:nvSpPr>
        <p:spPr>
          <a:xfrm>
            <a:off x="192931" y="1916832"/>
            <a:ext cx="4365460" cy="12945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bg1"/>
                </a:solidFill>
                <a:latin typeface="黑体" panose="02010609060101010101" charset="-122"/>
                <a:ea typeface="黑体" panose="02010609060101010101" charset="-122"/>
              </a:rPr>
              <a:t>充电流程不规范；</a:t>
            </a:r>
            <a:endParaRPr lang="en-US" altLang="zh-CN" dirty="0">
              <a:solidFill>
                <a:schemeClr val="bg1"/>
              </a:solidFill>
              <a:latin typeface="黑体" panose="02010609060101010101" charset="-122"/>
              <a:ea typeface="黑体" panose="02010609060101010101" charset="-122"/>
            </a:endParaRPr>
          </a:p>
          <a:p>
            <a:pPr algn="r">
              <a:lnSpc>
                <a:spcPct val="150000"/>
              </a:lnSpc>
            </a:pPr>
            <a:r>
              <a:rPr lang="zh-CN" altLang="en-US" dirty="0">
                <a:solidFill>
                  <a:schemeClr val="bg1"/>
                </a:solidFill>
                <a:latin typeface="黑体" panose="02010609060101010101" charset="-122"/>
                <a:ea typeface="黑体" panose="02010609060101010101" charset="-122"/>
              </a:rPr>
              <a:t>电流、电池不匹配充电设备简陋；</a:t>
            </a:r>
            <a:endParaRPr lang="en-US" altLang="zh-CN" dirty="0">
              <a:solidFill>
                <a:schemeClr val="bg1"/>
              </a:solidFill>
              <a:latin typeface="黑体" panose="02010609060101010101" charset="-122"/>
              <a:ea typeface="黑体" panose="02010609060101010101" charset="-122"/>
            </a:endParaRPr>
          </a:p>
          <a:p>
            <a:pPr algn="r">
              <a:lnSpc>
                <a:spcPct val="150000"/>
              </a:lnSpc>
            </a:pPr>
            <a:r>
              <a:rPr lang="zh-CN" altLang="en-US" dirty="0">
                <a:solidFill>
                  <a:schemeClr val="bg1"/>
                </a:solidFill>
                <a:latin typeface="黑体" panose="02010609060101010101" charset="-122"/>
                <a:ea typeface="黑体" panose="02010609060101010101" charset="-122"/>
              </a:rPr>
              <a:t>难监控，灾情响应不及时</a:t>
            </a:r>
            <a:endParaRPr lang="zh-CN" altLang="en-US" dirty="0">
              <a:solidFill>
                <a:schemeClr val="bg1"/>
              </a:solidFill>
              <a:latin typeface="黑体" panose="02010609060101010101" charset="-122"/>
              <a:ea typeface="黑体" panose="02010609060101010101" charset="-122"/>
            </a:endParaRPr>
          </a:p>
        </p:txBody>
      </p:sp>
      <p:sp>
        <p:nvSpPr>
          <p:cNvPr id="34" name="文本框 33"/>
          <p:cNvSpPr txBox="1"/>
          <p:nvPr/>
        </p:nvSpPr>
        <p:spPr>
          <a:xfrm>
            <a:off x="2517572" y="1412776"/>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rgbClr val="0070C0"/>
                </a:solidFill>
                <a:latin typeface="黑体" panose="02010609060101010101" charset="-122"/>
                <a:ea typeface="黑体" panose="02010609060101010101" charset="-122"/>
              </a:rPr>
              <a:t>充电难</a:t>
            </a:r>
            <a:endParaRPr lang="zh-CN" altLang="en-US" sz="2400" dirty="0">
              <a:solidFill>
                <a:srgbClr val="0070C0"/>
              </a:solidFill>
              <a:latin typeface="黑体" panose="02010609060101010101" charset="-122"/>
              <a:ea typeface="黑体" panose="02010609060101010101" charset="-122"/>
            </a:endParaRPr>
          </a:p>
        </p:txBody>
      </p:sp>
      <p:sp>
        <p:nvSpPr>
          <p:cNvPr id="35" name="文本框 34"/>
          <p:cNvSpPr txBox="1"/>
          <p:nvPr/>
        </p:nvSpPr>
        <p:spPr>
          <a:xfrm>
            <a:off x="1302985" y="3911122"/>
            <a:ext cx="2659776" cy="44287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bg1"/>
                </a:solidFill>
                <a:latin typeface="黑体" panose="02010609060101010101" charset="-122"/>
                <a:ea typeface="黑体" panose="02010609060101010101" charset="-122"/>
              </a:rPr>
              <a:t>乱停放；私拉电线</a:t>
            </a:r>
            <a:endParaRPr lang="zh-CN" altLang="en-US" dirty="0">
              <a:solidFill>
                <a:schemeClr val="bg1"/>
              </a:solidFill>
              <a:latin typeface="黑体" panose="02010609060101010101" charset="-122"/>
              <a:ea typeface="黑体" panose="02010609060101010101" charset="-122"/>
            </a:endParaRPr>
          </a:p>
        </p:txBody>
      </p:sp>
      <p:sp>
        <p:nvSpPr>
          <p:cNvPr id="37" name="文本框 36"/>
          <p:cNvSpPr txBox="1"/>
          <p:nvPr/>
        </p:nvSpPr>
        <p:spPr>
          <a:xfrm>
            <a:off x="1256665" y="489585"/>
            <a:ext cx="5109091" cy="58477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电瓶车充电桩收费运营方案</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 name="文本框 1"/>
          <p:cNvSpPr txBox="1"/>
          <p:nvPr/>
        </p:nvSpPr>
        <p:spPr>
          <a:xfrm>
            <a:off x="737235" y="5581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5</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13"/>
          <p:cNvGrpSpPr/>
          <p:nvPr/>
        </p:nvGrpSpPr>
        <p:grpSpPr>
          <a:xfrm>
            <a:off x="3697221" y="2381282"/>
            <a:ext cx="4568958" cy="2625725"/>
            <a:chOff x="3720967" y="2458111"/>
            <a:chExt cx="4568958" cy="2625725"/>
          </a:xfrm>
        </p:grpSpPr>
        <p:sp>
          <p:nvSpPr>
            <p:cNvPr id="5" name="椭圆 4"/>
            <p:cNvSpPr/>
            <p:nvPr/>
          </p:nvSpPr>
          <p:spPr>
            <a:xfrm>
              <a:off x="5664200" y="2458111"/>
              <a:ext cx="2625725" cy="2625725"/>
            </a:xfrm>
            <a:prstGeom prst="ellipse">
              <a:avLst/>
            </a:prstGeom>
            <a:solidFill>
              <a:schemeClr val="bg1">
                <a:alpha val="93000"/>
              </a:schemeClr>
            </a:solidFill>
            <a:ln w="12700" cmpd="sng">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3720967" y="2458111"/>
              <a:ext cx="2625725" cy="2625725"/>
            </a:xfrm>
            <a:prstGeom prst="ellipse">
              <a:avLst/>
            </a:prstGeom>
            <a:solidFill>
              <a:srgbClr val="0070C0">
                <a:alpha val="93000"/>
              </a:srgbClr>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7" name="文本框 6"/>
          <p:cNvSpPr txBox="1"/>
          <p:nvPr/>
        </p:nvSpPr>
        <p:spPr>
          <a:xfrm>
            <a:off x="4284813" y="2989951"/>
            <a:ext cx="1449436" cy="870431"/>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1" lang="zh-CN" altLang="en-US"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rPr>
              <a:t>政府</a:t>
            </a:r>
            <a:r>
              <a:rPr kumimoji="1" lang="en-US" altLang="zh-CN"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rPr>
              <a:t>/</a:t>
            </a:r>
            <a:r>
              <a:rPr kumimoji="1" lang="zh-CN" altLang="en-US"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rPr>
              <a:t>物业</a:t>
            </a:r>
            <a:endParaRPr kumimoji="1" lang="zh-CN" altLang="en-US"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endParaRPr>
          </a:p>
          <a:p>
            <a:pPr marL="0" marR="0" lvl="0" indent="0" algn="ctr" defTabSz="914400" rtl="0" eaLnBrk="1" fontAlgn="auto" latinLnBrk="0" hangingPunct="1">
              <a:lnSpc>
                <a:spcPct val="120000"/>
              </a:lnSpc>
              <a:spcBef>
                <a:spcPts val="0"/>
              </a:spcBef>
              <a:spcAft>
                <a:spcPts val="0"/>
              </a:spcAft>
              <a:buClrTx/>
              <a:buSzTx/>
              <a:buFontTx/>
              <a:buNone/>
              <a:defRPr/>
            </a:pPr>
            <a:r>
              <a:rPr kumimoji="1" lang="zh-CN" altLang="en-US"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rPr>
              <a:t>角度</a:t>
            </a:r>
            <a:endParaRPr kumimoji="1" lang="zh-CN" altLang="en-US" sz="2200" b="1" i="0" u="none" strike="noStrike" kern="1200" cap="none" spc="0" normalizeH="0" baseline="0" noProof="0" dirty="0">
              <a:ln>
                <a:noFill/>
              </a:ln>
              <a:solidFill>
                <a:schemeClr val="bg1"/>
              </a:solidFill>
              <a:effectLst/>
              <a:uLnTx/>
              <a:uFillTx/>
              <a:latin typeface="黑体" panose="02010609060101010101" charset="-122"/>
              <a:ea typeface="黑体" panose="02010609060101010101" charset="-122"/>
              <a:cs typeface="微软雅黑" panose="020B0503020204020204" charset="-122"/>
            </a:endParaRPr>
          </a:p>
        </p:txBody>
      </p:sp>
      <p:sp>
        <p:nvSpPr>
          <p:cNvPr id="8" name="文本框 7"/>
          <p:cNvSpPr txBox="1"/>
          <p:nvPr/>
        </p:nvSpPr>
        <p:spPr>
          <a:xfrm>
            <a:off x="6590991" y="2989951"/>
            <a:ext cx="752129" cy="870431"/>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1" lang="zh-CN" altLang="en-US" sz="22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微软雅黑" panose="020B0503020204020204" charset="-122"/>
              </a:rPr>
              <a:t>用户</a:t>
            </a:r>
            <a:endParaRPr kumimoji="1" lang="zh-CN" altLang="en-US" sz="22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微软雅黑" panose="020B0503020204020204" charset="-122"/>
            </a:endParaRPr>
          </a:p>
          <a:p>
            <a:pPr marL="0" marR="0" lvl="0" indent="0" algn="l" defTabSz="914400" rtl="0" eaLnBrk="1" fontAlgn="auto" latinLnBrk="0" hangingPunct="1">
              <a:lnSpc>
                <a:spcPct val="120000"/>
              </a:lnSpc>
              <a:spcBef>
                <a:spcPts val="0"/>
              </a:spcBef>
              <a:spcAft>
                <a:spcPts val="0"/>
              </a:spcAft>
              <a:buClrTx/>
              <a:buSzTx/>
              <a:buFontTx/>
              <a:buNone/>
              <a:defRPr/>
            </a:pPr>
            <a:r>
              <a:rPr kumimoji="1" lang="zh-CN" altLang="en-US" sz="22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微软雅黑" panose="020B0503020204020204" charset="-122"/>
              </a:rPr>
              <a:t>角度</a:t>
            </a:r>
            <a:endParaRPr kumimoji="1" lang="zh-CN" altLang="en-US" sz="2200" b="1" i="0" u="none" strike="noStrike" kern="1200" cap="none" spc="0" normalizeH="0" baseline="0" noProof="0" dirty="0">
              <a:ln>
                <a:noFill/>
              </a:ln>
              <a:solidFill>
                <a:srgbClr val="0070C0"/>
              </a:solidFill>
              <a:effectLst/>
              <a:uLnTx/>
              <a:uFillTx/>
              <a:latin typeface="黑体" panose="02010609060101010101" charset="-122"/>
              <a:ea typeface="黑体" panose="02010609060101010101" charset="-122"/>
              <a:cs typeface="微软雅黑" panose="020B0503020204020204" charset="-122"/>
            </a:endParaRPr>
          </a:p>
        </p:txBody>
      </p:sp>
      <p:sp>
        <p:nvSpPr>
          <p:cNvPr id="9" name="弧 16"/>
          <p:cNvSpPr/>
          <p:nvPr/>
        </p:nvSpPr>
        <p:spPr>
          <a:xfrm>
            <a:off x="5139756" y="1796670"/>
            <a:ext cx="3695700" cy="3695700"/>
          </a:xfrm>
          <a:prstGeom prst="arc">
            <a:avLst>
              <a:gd name="adj1" fmla="val 16200000"/>
              <a:gd name="adj2" fmla="val 5420533"/>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弧 17"/>
          <p:cNvSpPr/>
          <p:nvPr/>
        </p:nvSpPr>
        <p:spPr>
          <a:xfrm flipH="1">
            <a:off x="3019866" y="1796670"/>
            <a:ext cx="3695700" cy="3695700"/>
          </a:xfrm>
          <a:prstGeom prst="arc">
            <a:avLst>
              <a:gd name="adj1" fmla="val 16200000"/>
              <a:gd name="adj2" fmla="val 5420533"/>
            </a:avLst>
          </a:prstGeom>
          <a:noFill/>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 name="矩形 11"/>
          <p:cNvSpPr/>
          <p:nvPr/>
        </p:nvSpPr>
        <p:spPr>
          <a:xfrm>
            <a:off x="2656429" y="1796403"/>
            <a:ext cx="1107996"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微软雅黑" panose="020B0503020204020204" charset="-122"/>
              </a:rPr>
              <a:t>通信技术</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微软雅黑" panose="020B0503020204020204" charset="-122"/>
            </a:endParaRPr>
          </a:p>
        </p:txBody>
      </p:sp>
      <p:sp>
        <p:nvSpPr>
          <p:cNvPr id="13" name="矩形 12"/>
          <p:cNvSpPr/>
          <p:nvPr/>
        </p:nvSpPr>
        <p:spPr>
          <a:xfrm>
            <a:off x="2034338" y="2358496"/>
            <a:ext cx="1107996"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rPr>
              <a:t>智能芯片</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endParaRPr>
          </a:p>
        </p:txBody>
      </p:sp>
      <p:sp>
        <p:nvSpPr>
          <p:cNvPr id="14" name="矩形 13"/>
          <p:cNvSpPr/>
          <p:nvPr/>
        </p:nvSpPr>
        <p:spPr>
          <a:xfrm>
            <a:off x="1912148" y="4638765"/>
            <a:ext cx="1107996"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拆账清晰</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微软雅黑" panose="020B0503020204020204" charset="-122"/>
              <a:sym typeface="+mn-ea"/>
            </a:endParaRPr>
          </a:p>
        </p:txBody>
      </p:sp>
      <p:sp>
        <p:nvSpPr>
          <p:cNvPr id="15" name="矩形 14"/>
          <p:cNvSpPr/>
          <p:nvPr/>
        </p:nvSpPr>
        <p:spPr>
          <a:xfrm>
            <a:off x="1607618" y="2921208"/>
            <a:ext cx="1107996"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rPr>
              <a:t>安装便捷</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endParaRPr>
          </a:p>
        </p:txBody>
      </p:sp>
      <p:sp>
        <p:nvSpPr>
          <p:cNvPr id="16" name="矩形 15"/>
          <p:cNvSpPr/>
          <p:nvPr/>
        </p:nvSpPr>
        <p:spPr>
          <a:xfrm>
            <a:off x="1607877" y="4110181"/>
            <a:ext cx="1107996"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管理后台</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微软雅黑" panose="020B0503020204020204" charset="-122"/>
              <a:sym typeface="+mn-ea"/>
            </a:endParaRPr>
          </a:p>
        </p:txBody>
      </p:sp>
      <p:sp>
        <p:nvSpPr>
          <p:cNvPr id="17" name="等腰三角形 16"/>
          <p:cNvSpPr/>
          <p:nvPr/>
        </p:nvSpPr>
        <p:spPr>
          <a:xfrm>
            <a:off x="4793046" y="4110135"/>
            <a:ext cx="433277" cy="373515"/>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19" name="等腰三角形 18"/>
          <p:cNvSpPr/>
          <p:nvPr/>
        </p:nvSpPr>
        <p:spPr>
          <a:xfrm>
            <a:off x="6715678" y="4110134"/>
            <a:ext cx="433277" cy="37351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椭圆 19"/>
          <p:cNvSpPr/>
          <p:nvPr/>
        </p:nvSpPr>
        <p:spPr>
          <a:xfrm>
            <a:off x="3780913" y="1934480"/>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1" name="椭圆 20"/>
          <p:cNvSpPr/>
          <p:nvPr/>
        </p:nvSpPr>
        <p:spPr>
          <a:xfrm>
            <a:off x="3230272" y="2497429"/>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2" name="椭圆 21"/>
          <p:cNvSpPr/>
          <p:nvPr/>
        </p:nvSpPr>
        <p:spPr>
          <a:xfrm>
            <a:off x="2942528" y="3160727"/>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3" name="椭圆 22"/>
          <p:cNvSpPr/>
          <p:nvPr/>
        </p:nvSpPr>
        <p:spPr>
          <a:xfrm>
            <a:off x="2913563" y="3880935"/>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4" name="椭圆 23"/>
          <p:cNvSpPr/>
          <p:nvPr/>
        </p:nvSpPr>
        <p:spPr>
          <a:xfrm>
            <a:off x="3230223" y="4590023"/>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5" name="椭圆 24"/>
          <p:cNvSpPr/>
          <p:nvPr/>
        </p:nvSpPr>
        <p:spPr>
          <a:xfrm>
            <a:off x="3780768" y="5130408"/>
            <a:ext cx="229147" cy="22914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mn-cs"/>
            </a:endParaRPr>
          </a:p>
        </p:txBody>
      </p:sp>
      <p:sp>
        <p:nvSpPr>
          <p:cNvPr id="26" name="矩形 25"/>
          <p:cNvSpPr/>
          <p:nvPr/>
        </p:nvSpPr>
        <p:spPr>
          <a:xfrm>
            <a:off x="2737870" y="5129991"/>
            <a:ext cx="877163" cy="369332"/>
          </a:xfrm>
          <a:prstGeom prst="rect">
            <a:avLst/>
          </a:prstGeom>
        </p:spPr>
        <p:txBody>
          <a:bodyPr wrap="none">
            <a:spAutoFit/>
          </a:bodyPr>
          <a:lstStyle/>
          <a:p>
            <a:pPr marL="0" marR="0" lvl="0" indent="0" algn="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云服务</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微软雅黑" panose="020B0503020204020204" charset="-122"/>
              <a:sym typeface="+mn-ea"/>
            </a:endParaRPr>
          </a:p>
        </p:txBody>
      </p:sp>
      <p:grpSp>
        <p:nvGrpSpPr>
          <p:cNvPr id="27" name="组合 26"/>
          <p:cNvGrpSpPr/>
          <p:nvPr/>
        </p:nvGrpSpPr>
        <p:grpSpPr>
          <a:xfrm flipH="1">
            <a:off x="7835900" y="1934210"/>
            <a:ext cx="1097280" cy="3425190"/>
            <a:chOff x="4808" y="3906"/>
            <a:chExt cx="1728" cy="5394"/>
          </a:xfrm>
          <a:solidFill>
            <a:srgbClr val="FFB42E"/>
          </a:solidFill>
        </p:grpSpPr>
        <p:sp>
          <p:nvSpPr>
            <p:cNvPr id="28" name="椭圆 27"/>
            <p:cNvSpPr/>
            <p:nvPr/>
          </p:nvSpPr>
          <p:spPr>
            <a:xfrm>
              <a:off x="6175" y="3906"/>
              <a:ext cx="361" cy="361"/>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椭圆 28"/>
            <p:cNvSpPr/>
            <p:nvPr/>
          </p:nvSpPr>
          <p:spPr>
            <a:xfrm>
              <a:off x="5170" y="5099"/>
              <a:ext cx="361" cy="361"/>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椭圆 29"/>
            <p:cNvSpPr/>
            <p:nvPr/>
          </p:nvSpPr>
          <p:spPr>
            <a:xfrm>
              <a:off x="4808" y="6487"/>
              <a:ext cx="361" cy="361"/>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椭圆 30"/>
            <p:cNvSpPr/>
            <p:nvPr/>
          </p:nvSpPr>
          <p:spPr>
            <a:xfrm>
              <a:off x="5170" y="7852"/>
              <a:ext cx="361" cy="361"/>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椭圆 31"/>
            <p:cNvSpPr/>
            <p:nvPr/>
          </p:nvSpPr>
          <p:spPr>
            <a:xfrm>
              <a:off x="6175" y="8939"/>
              <a:ext cx="361" cy="361"/>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33" name="矩形 32"/>
          <p:cNvSpPr/>
          <p:nvPr/>
        </p:nvSpPr>
        <p:spPr>
          <a:xfrm>
            <a:off x="8234808" y="512989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语音提示</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sym typeface="+mn-ea"/>
            </a:endParaRPr>
          </a:p>
        </p:txBody>
      </p:sp>
      <p:sp>
        <p:nvSpPr>
          <p:cNvPr id="34" name="矩形 33"/>
          <p:cNvSpPr/>
          <p:nvPr/>
        </p:nvSpPr>
        <p:spPr>
          <a:xfrm>
            <a:off x="8897747" y="4369801"/>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多样支付</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sym typeface="+mn-ea"/>
            </a:endParaRPr>
          </a:p>
        </p:txBody>
      </p:sp>
      <p:sp>
        <p:nvSpPr>
          <p:cNvPr id="35" name="矩形 34"/>
          <p:cNvSpPr/>
          <p:nvPr/>
        </p:nvSpPr>
        <p:spPr>
          <a:xfrm>
            <a:off x="8264017" y="179487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实时监控</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sym typeface="+mn-ea"/>
            </a:endParaRPr>
          </a:p>
        </p:txBody>
      </p:sp>
      <p:sp>
        <p:nvSpPr>
          <p:cNvPr id="36" name="矩形 35"/>
          <p:cNvSpPr/>
          <p:nvPr/>
        </p:nvSpPr>
        <p:spPr>
          <a:xfrm>
            <a:off x="1545082" y="3509376"/>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r>
              <a:rPr lang="zh-CN" altLang="en-US" dirty="0">
                <a:latin typeface="黑体" panose="02010609060101010101" charset="-122"/>
                <a:ea typeface="黑体" panose="02010609060101010101" charset="-122"/>
                <a:sym typeface="+mn-ea"/>
              </a:rPr>
              <a:t>实时监控</a:t>
            </a:r>
            <a:endParaRPr kumimoji="0" lang="zh-CN" altLang="en-US"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Source Han Sans CN" charset="-122"/>
              <a:sym typeface="+mn-ea"/>
            </a:endParaRPr>
          </a:p>
        </p:txBody>
      </p:sp>
      <p:sp>
        <p:nvSpPr>
          <p:cNvPr id="37" name="文本框 36"/>
          <p:cNvSpPr txBox="1"/>
          <p:nvPr/>
        </p:nvSpPr>
        <p:spPr>
          <a:xfrm>
            <a:off x="8835390" y="2621915"/>
            <a:ext cx="1107996" cy="369332"/>
          </a:xfrm>
          <a:prstGeom prst="rect">
            <a:avLst/>
          </a:prstGeom>
          <a:noFill/>
        </p:spPr>
        <p:txBody>
          <a:bodyPr wrap="none" rtlCol="0" anchor="t">
            <a:spAutoFit/>
          </a:bodyPr>
          <a:lstStyle/>
          <a:p>
            <a:r>
              <a:rPr lang="zh-CN" altLang="en-US" dirty="0">
                <a:latin typeface="黑体" panose="02010609060101010101" charset="-122"/>
                <a:ea typeface="黑体" panose="02010609060101010101" charset="-122"/>
                <a:cs typeface="微软雅黑" panose="020B0503020204020204" charset="-122"/>
                <a:sym typeface="+mn-ea"/>
              </a:rPr>
              <a:t>充电自停</a:t>
            </a:r>
            <a:endParaRPr lang="zh-CN" altLang="en-US" dirty="0">
              <a:latin typeface="黑体" panose="02010609060101010101" charset="-122"/>
              <a:ea typeface="黑体" panose="02010609060101010101" charset="-122"/>
              <a:cs typeface="微软雅黑" panose="020B0503020204020204" charset="-122"/>
              <a:sym typeface="+mn-ea"/>
            </a:endParaRPr>
          </a:p>
        </p:txBody>
      </p:sp>
      <p:sp>
        <p:nvSpPr>
          <p:cNvPr id="38" name="文本框 37"/>
          <p:cNvSpPr txBox="1"/>
          <p:nvPr/>
        </p:nvSpPr>
        <p:spPr>
          <a:xfrm>
            <a:off x="9190990" y="3509645"/>
            <a:ext cx="1569660" cy="369332"/>
          </a:xfrm>
          <a:prstGeom prst="rect">
            <a:avLst/>
          </a:prstGeom>
          <a:noFill/>
        </p:spPr>
        <p:txBody>
          <a:bodyPr wrap="none" rtlCol="0" anchor="t">
            <a:spAutoFit/>
          </a:bodyPr>
          <a:lstStyle/>
          <a:p>
            <a:r>
              <a:rPr lang="zh-CN" altLang="en-US" dirty="0">
                <a:latin typeface="黑体" panose="02010609060101010101" charset="-122"/>
                <a:ea typeface="黑体" panose="02010609060101010101" charset="-122"/>
                <a:cs typeface="微软雅黑" panose="020B0503020204020204" charset="-122"/>
                <a:sym typeface="+mn-ea"/>
              </a:rPr>
              <a:t>充电异常提醒</a:t>
            </a:r>
            <a:endParaRPr lang="zh-CN" altLang="en-US" dirty="0">
              <a:latin typeface="黑体" panose="02010609060101010101" charset="-122"/>
              <a:ea typeface="黑体" panose="02010609060101010101" charset="-122"/>
              <a:cs typeface="微软雅黑" panose="020B0503020204020204" charset="-122"/>
              <a:sym typeface="+mn-ea"/>
            </a:endParaRPr>
          </a:p>
        </p:txBody>
      </p:sp>
      <p:sp>
        <p:nvSpPr>
          <p:cNvPr id="42" name="文本框 41"/>
          <p:cNvSpPr txBox="1"/>
          <p:nvPr/>
        </p:nvSpPr>
        <p:spPr>
          <a:xfrm>
            <a:off x="1256665" y="389929"/>
            <a:ext cx="3467616" cy="58477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电瓶车充电桩方案</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44" name="矩形 43"/>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94748" y="1828059"/>
            <a:ext cx="2931263" cy="487954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 name="文本框 4"/>
          <p:cNvSpPr txBox="1"/>
          <p:nvPr/>
        </p:nvSpPr>
        <p:spPr>
          <a:xfrm>
            <a:off x="1259499" y="332656"/>
            <a:ext cx="2236511" cy="58477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系统结构图</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8" name="文本框 7"/>
          <p:cNvSpPr txBox="1"/>
          <p:nvPr/>
        </p:nvSpPr>
        <p:spPr>
          <a:xfrm>
            <a:off x="9418083" y="982250"/>
            <a:ext cx="1462905" cy="461665"/>
          </a:xfrm>
          <a:prstGeom prst="rect">
            <a:avLst/>
          </a:prstGeom>
          <a:noFill/>
        </p:spPr>
        <p:txBody>
          <a:bodyPr wrap="square" rtlCol="0">
            <a:spAutoFit/>
          </a:bodyPr>
          <a:lstStyle/>
          <a:p>
            <a:pPr algn="r"/>
            <a:r>
              <a:rPr lang="zh-CN" altLang="en-US" sz="2400" b="1" dirty="0">
                <a:solidFill>
                  <a:srgbClr val="0070C0"/>
                </a:solidFill>
                <a:latin typeface="黑体" panose="02010609060101010101" charset="-122"/>
                <a:ea typeface="黑体" panose="02010609060101010101" charset="-122"/>
              </a:rPr>
              <a:t>软件功能</a:t>
            </a:r>
            <a:endParaRPr lang="zh-CN" altLang="en-US" sz="2400" b="1" dirty="0">
              <a:solidFill>
                <a:srgbClr val="0070C0"/>
              </a:solidFill>
              <a:latin typeface="黑体" panose="02010609060101010101" charset="-122"/>
              <a:ea typeface="黑体" panose="02010609060101010101" charset="-122"/>
            </a:endParaRPr>
          </a:p>
        </p:txBody>
      </p:sp>
      <p:sp>
        <p:nvSpPr>
          <p:cNvPr id="9" name="文本框 8"/>
          <p:cNvSpPr txBox="1"/>
          <p:nvPr/>
        </p:nvSpPr>
        <p:spPr>
          <a:xfrm>
            <a:off x="6601643" y="1700808"/>
            <a:ext cx="3911177" cy="4633704"/>
          </a:xfrm>
          <a:prstGeom prst="rect">
            <a:avLst/>
          </a:prstGeom>
          <a:noFill/>
        </p:spPr>
        <p:txBody>
          <a:bodyPr wrap="square" rtlCol="0">
            <a:spAutoFit/>
          </a:bodyPr>
          <a:lstStyle/>
          <a:p>
            <a:pPr algn="r">
              <a:lnSpc>
                <a:spcPts val="4000"/>
              </a:lnSpc>
            </a:pPr>
            <a:r>
              <a:rPr lang="zh-CN" altLang="en-US" dirty="0">
                <a:solidFill>
                  <a:schemeClr val="bg1"/>
                </a:solidFill>
                <a:latin typeface="黑体" panose="02010609060101010101" charset="-122"/>
                <a:ea typeface="黑体" panose="02010609060101010101" charset="-122"/>
              </a:rPr>
              <a:t>数据集中采集和分发</a:t>
            </a:r>
            <a:endParaRPr lang="zh-CN" altLang="en-US" dirty="0">
              <a:solidFill>
                <a:schemeClr val="bg1"/>
              </a:solidFill>
              <a:latin typeface="黑体" panose="02010609060101010101" charset="-122"/>
              <a:ea typeface="黑体" panose="02010609060101010101" charset="-122"/>
            </a:endParaRPr>
          </a:p>
          <a:p>
            <a:pPr algn="r">
              <a:lnSpc>
                <a:spcPts val="4000"/>
              </a:lnSpc>
            </a:pPr>
            <a:r>
              <a:rPr lang="en-US" altLang="zh-CN" dirty="0">
                <a:solidFill>
                  <a:schemeClr val="bg1"/>
                </a:solidFill>
                <a:latin typeface="黑体" panose="02010609060101010101" charset="-122"/>
                <a:ea typeface="黑体" panose="02010609060101010101" charset="-122"/>
              </a:rPr>
              <a:t>B/S</a:t>
            </a:r>
            <a:r>
              <a:rPr lang="zh-CN" altLang="en-US" dirty="0">
                <a:solidFill>
                  <a:schemeClr val="bg1"/>
                </a:solidFill>
                <a:latin typeface="黑体" panose="02010609060101010101" charset="-122"/>
                <a:ea typeface="黑体" panose="02010609060101010101" charset="-122"/>
              </a:rPr>
              <a:t>管理系统</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财务管理</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资产管理</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充电桩站点导航</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多样支付：刷卡、投币、扫码支付</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充电桩监控和控制</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故障和报警</a:t>
            </a:r>
            <a:endParaRPr lang="zh-CN" altLang="en-US" dirty="0">
              <a:solidFill>
                <a:schemeClr val="bg1"/>
              </a:solidFill>
              <a:latin typeface="黑体" panose="02010609060101010101" charset="-122"/>
              <a:ea typeface="黑体" panose="02010609060101010101" charset="-122"/>
            </a:endParaRPr>
          </a:p>
          <a:p>
            <a:pPr algn="r">
              <a:lnSpc>
                <a:spcPts val="4000"/>
              </a:lnSpc>
            </a:pPr>
            <a:r>
              <a:rPr lang="zh-CN" altLang="en-US" dirty="0">
                <a:solidFill>
                  <a:schemeClr val="bg1"/>
                </a:solidFill>
                <a:latin typeface="黑体" panose="02010609060101010101" charset="-122"/>
                <a:ea typeface="黑体" panose="02010609060101010101" charset="-122"/>
              </a:rPr>
              <a:t>运营分析</a:t>
            </a:r>
            <a:endParaRPr lang="zh-CN" altLang="en-US" dirty="0">
              <a:solidFill>
                <a:schemeClr val="bg1"/>
              </a:solidFill>
              <a:latin typeface="黑体" panose="02010609060101010101" charset="-122"/>
              <a:ea typeface="黑体" panose="02010609060101010101" charset="-122"/>
            </a:endParaRPr>
          </a:p>
        </p:txBody>
      </p:sp>
      <p:pic>
        <p:nvPicPr>
          <p:cNvPr id="10" name="图片 6" descr="685642168344729455"/>
          <p:cNvPicPr>
            <a:picLocks noChangeAspect="1"/>
          </p:cNvPicPr>
          <p:nvPr/>
        </p:nvPicPr>
        <p:blipFill>
          <a:blip r:embed="rId1" cstate="screen"/>
          <a:stretch>
            <a:fillRect/>
          </a:stretch>
        </p:blipFill>
        <p:spPr>
          <a:xfrm>
            <a:off x="1584580" y="1245483"/>
            <a:ext cx="4487241" cy="5291480"/>
          </a:xfrm>
          <a:prstGeom prst="rect">
            <a:avLst/>
          </a:prstGeom>
          <a:noFill/>
          <a:ln w="9525">
            <a:noFill/>
          </a:ln>
          <a:effectLst>
            <a:glow rad="101600">
              <a:srgbClr val="00B0F0">
                <a:alpha val="60000"/>
              </a:srgbClr>
            </a:glow>
          </a:effectLst>
        </p:spPr>
      </p:pic>
      <p:sp>
        <p:nvSpPr>
          <p:cNvPr id="11" name="矩形: 圆角 10"/>
          <p:cNvSpPr/>
          <p:nvPr/>
        </p:nvSpPr>
        <p:spPr>
          <a:xfrm>
            <a:off x="10689982" y="1828059"/>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1</a:t>
            </a:r>
            <a:endParaRPr lang="zh-CN" altLang="en-US" dirty="0">
              <a:solidFill>
                <a:srgbClr val="0070C0"/>
              </a:solidFill>
              <a:latin typeface="黑体" panose="02010609060101010101" charset="-122"/>
              <a:ea typeface="黑体" panose="02010609060101010101" charset="-122"/>
            </a:endParaRPr>
          </a:p>
        </p:txBody>
      </p:sp>
      <p:sp>
        <p:nvSpPr>
          <p:cNvPr id="12" name="矩形: 圆角 11"/>
          <p:cNvSpPr/>
          <p:nvPr/>
        </p:nvSpPr>
        <p:spPr>
          <a:xfrm>
            <a:off x="10689982" y="2333970"/>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2</a:t>
            </a:r>
            <a:endParaRPr lang="zh-CN" altLang="en-US" dirty="0">
              <a:solidFill>
                <a:srgbClr val="0070C0"/>
              </a:solidFill>
              <a:latin typeface="黑体" panose="02010609060101010101" charset="-122"/>
              <a:ea typeface="黑体" panose="02010609060101010101" charset="-122"/>
            </a:endParaRPr>
          </a:p>
        </p:txBody>
      </p:sp>
      <p:sp>
        <p:nvSpPr>
          <p:cNvPr id="13" name="矩形: 圆角 12"/>
          <p:cNvSpPr/>
          <p:nvPr/>
        </p:nvSpPr>
        <p:spPr>
          <a:xfrm>
            <a:off x="10689982" y="2839881"/>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3</a:t>
            </a:r>
            <a:endParaRPr lang="zh-CN" altLang="en-US" dirty="0">
              <a:solidFill>
                <a:srgbClr val="0070C0"/>
              </a:solidFill>
              <a:latin typeface="黑体" panose="02010609060101010101" charset="-122"/>
              <a:ea typeface="黑体" panose="02010609060101010101" charset="-122"/>
            </a:endParaRPr>
          </a:p>
        </p:txBody>
      </p:sp>
      <p:sp>
        <p:nvSpPr>
          <p:cNvPr id="14" name="矩形: 圆角 13"/>
          <p:cNvSpPr/>
          <p:nvPr/>
        </p:nvSpPr>
        <p:spPr>
          <a:xfrm>
            <a:off x="10689982" y="3345792"/>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4</a:t>
            </a:r>
            <a:endParaRPr lang="zh-CN" altLang="en-US" dirty="0">
              <a:solidFill>
                <a:srgbClr val="0070C0"/>
              </a:solidFill>
              <a:latin typeface="黑体" panose="02010609060101010101" charset="-122"/>
              <a:ea typeface="黑体" panose="02010609060101010101" charset="-122"/>
            </a:endParaRPr>
          </a:p>
        </p:txBody>
      </p:sp>
      <p:sp>
        <p:nvSpPr>
          <p:cNvPr id="15" name="矩形: 圆角 14"/>
          <p:cNvSpPr/>
          <p:nvPr/>
        </p:nvSpPr>
        <p:spPr>
          <a:xfrm>
            <a:off x="10689982" y="3851703"/>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5</a:t>
            </a:r>
            <a:endParaRPr lang="zh-CN" altLang="en-US" dirty="0">
              <a:solidFill>
                <a:srgbClr val="0070C0"/>
              </a:solidFill>
              <a:latin typeface="黑体" panose="02010609060101010101" charset="-122"/>
              <a:ea typeface="黑体" panose="02010609060101010101" charset="-122"/>
            </a:endParaRPr>
          </a:p>
        </p:txBody>
      </p:sp>
      <p:sp>
        <p:nvSpPr>
          <p:cNvPr id="16" name="矩形: 圆角 15"/>
          <p:cNvSpPr/>
          <p:nvPr/>
        </p:nvSpPr>
        <p:spPr>
          <a:xfrm>
            <a:off x="10689982" y="4356264"/>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6</a:t>
            </a:r>
            <a:endParaRPr lang="zh-CN" altLang="en-US" dirty="0">
              <a:solidFill>
                <a:srgbClr val="0070C0"/>
              </a:solidFill>
              <a:latin typeface="黑体" panose="02010609060101010101" charset="-122"/>
              <a:ea typeface="黑体" panose="02010609060101010101" charset="-122"/>
            </a:endParaRPr>
          </a:p>
        </p:txBody>
      </p:sp>
      <p:sp>
        <p:nvSpPr>
          <p:cNvPr id="17" name="矩形: 圆角 16"/>
          <p:cNvSpPr/>
          <p:nvPr/>
        </p:nvSpPr>
        <p:spPr>
          <a:xfrm>
            <a:off x="10689982" y="4860825"/>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7</a:t>
            </a:r>
            <a:endParaRPr lang="zh-CN" altLang="en-US" dirty="0">
              <a:solidFill>
                <a:srgbClr val="0070C0"/>
              </a:solidFill>
              <a:latin typeface="黑体" panose="02010609060101010101" charset="-122"/>
              <a:ea typeface="黑体" panose="02010609060101010101" charset="-122"/>
            </a:endParaRPr>
          </a:p>
        </p:txBody>
      </p:sp>
      <p:sp>
        <p:nvSpPr>
          <p:cNvPr id="18" name="矩形: 圆角 17"/>
          <p:cNvSpPr/>
          <p:nvPr/>
        </p:nvSpPr>
        <p:spPr>
          <a:xfrm>
            <a:off x="10689982" y="5365386"/>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8</a:t>
            </a:r>
            <a:endParaRPr lang="zh-CN" altLang="en-US" dirty="0">
              <a:solidFill>
                <a:srgbClr val="0070C0"/>
              </a:solidFill>
              <a:latin typeface="黑体" panose="02010609060101010101" charset="-122"/>
              <a:ea typeface="黑体" panose="02010609060101010101" charset="-122"/>
            </a:endParaRPr>
          </a:p>
        </p:txBody>
      </p:sp>
      <p:sp>
        <p:nvSpPr>
          <p:cNvPr id="19" name="矩形: 圆角 18"/>
          <p:cNvSpPr/>
          <p:nvPr/>
        </p:nvSpPr>
        <p:spPr>
          <a:xfrm>
            <a:off x="10689982" y="5869349"/>
            <a:ext cx="389337" cy="398519"/>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黑体" panose="02010609060101010101" charset="-122"/>
                <a:ea typeface="黑体" panose="02010609060101010101" charset="-122"/>
              </a:rPr>
              <a:t>9</a:t>
            </a:r>
            <a:endParaRPr lang="zh-CN" altLang="en-US" dirty="0">
              <a:solidFill>
                <a:srgbClr val="0070C0"/>
              </a:solidFill>
              <a:latin typeface="黑体" panose="02010609060101010101" charset="-122"/>
              <a:ea typeface="黑体" panose="02010609060101010101" charset="-122"/>
            </a:endParaRPr>
          </a:p>
        </p:txBody>
      </p:sp>
      <p:sp>
        <p:nvSpPr>
          <p:cNvPr id="33" name="矩形 32"/>
          <p:cNvSpPr/>
          <p:nvPr/>
        </p:nvSpPr>
        <p:spPr>
          <a:xfrm>
            <a:off x="10950157" y="952919"/>
            <a:ext cx="134509" cy="46166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34" name="矩形 33"/>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8872" y="5771755"/>
            <a:ext cx="2409320" cy="28703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pic>
        <p:nvPicPr>
          <p:cNvPr id="8" name="图片 7" descr="微信图片_20190921090952"/>
          <p:cNvPicPr>
            <a:picLocks noChangeAspect="1"/>
          </p:cNvPicPr>
          <p:nvPr/>
        </p:nvPicPr>
        <p:blipFill>
          <a:blip r:embed="rId1"/>
          <a:stretch>
            <a:fillRect/>
          </a:stretch>
        </p:blipFill>
        <p:spPr>
          <a:xfrm>
            <a:off x="691227" y="1529187"/>
            <a:ext cx="2386965" cy="3999230"/>
          </a:xfrm>
          <a:prstGeom prst="rect">
            <a:avLst/>
          </a:prstGeom>
        </p:spPr>
      </p:pic>
      <p:sp>
        <p:nvSpPr>
          <p:cNvPr id="9" name="矩形 8"/>
          <p:cNvSpPr/>
          <p:nvPr/>
        </p:nvSpPr>
        <p:spPr>
          <a:xfrm>
            <a:off x="3865339" y="1529188"/>
            <a:ext cx="7824202" cy="4563106"/>
          </a:xfrm>
          <a:prstGeom prst="rect">
            <a:avLst/>
          </a:prstGeom>
          <a:noFill/>
          <a:ln>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 name="文本框 9"/>
          <p:cNvSpPr txBox="1"/>
          <p:nvPr/>
        </p:nvSpPr>
        <p:spPr>
          <a:xfrm>
            <a:off x="5505809" y="2048773"/>
            <a:ext cx="3697605" cy="369332"/>
          </a:xfrm>
          <a:prstGeom prst="rect">
            <a:avLst/>
          </a:prstGeom>
          <a:noFill/>
        </p:spPr>
        <p:txBody>
          <a:bodyPr wrap="square" rtlCol="0">
            <a:spAutoFit/>
          </a:bodyPr>
          <a:lstStyle/>
          <a:p>
            <a:r>
              <a:rPr lang="en-US" altLang="zh-CN" b="1" dirty="0">
                <a:solidFill>
                  <a:srgbClr val="00B0F0"/>
                </a:solidFill>
                <a:latin typeface="黑体" panose="02010609060101010101" charset="-122"/>
                <a:ea typeface="黑体" panose="02010609060101010101" charset="-122"/>
              </a:rPr>
              <a:t>ACX-10AY</a:t>
            </a:r>
            <a:r>
              <a:rPr lang="zh-CN" altLang="en-US" b="1" dirty="0">
                <a:solidFill>
                  <a:srgbClr val="00B0F0"/>
                </a:solidFill>
                <a:latin typeface="黑体" panose="02010609060101010101" charset="-122"/>
                <a:ea typeface="黑体" panose="02010609060101010101" charset="-122"/>
              </a:rPr>
              <a:t>（投币刷卡）</a:t>
            </a:r>
            <a:endParaRPr lang="zh-CN" altLang="en-US" b="1" dirty="0">
              <a:solidFill>
                <a:srgbClr val="00B0F0"/>
              </a:solidFill>
              <a:latin typeface="黑体" panose="02010609060101010101" charset="-122"/>
              <a:ea typeface="黑体" panose="02010609060101010101" charset="-122"/>
            </a:endParaRPr>
          </a:p>
        </p:txBody>
      </p:sp>
      <p:sp>
        <p:nvSpPr>
          <p:cNvPr id="11" name="文本框 10"/>
          <p:cNvSpPr txBox="1"/>
          <p:nvPr/>
        </p:nvSpPr>
        <p:spPr>
          <a:xfrm>
            <a:off x="5505809" y="3327663"/>
            <a:ext cx="3696970" cy="369332"/>
          </a:xfrm>
          <a:prstGeom prst="rect">
            <a:avLst/>
          </a:prstGeom>
          <a:noFill/>
        </p:spPr>
        <p:txBody>
          <a:bodyPr wrap="square" rtlCol="0">
            <a:spAutoFit/>
          </a:bodyPr>
          <a:lstStyle/>
          <a:p>
            <a:r>
              <a:rPr lang="en-US" altLang="zh-CN" b="1" dirty="0">
                <a:solidFill>
                  <a:srgbClr val="00B0F0"/>
                </a:solidFill>
                <a:latin typeface="黑体" panose="02010609060101010101" charset="-122"/>
                <a:ea typeface="黑体" panose="02010609060101010101" charset="-122"/>
              </a:rPr>
              <a:t>ACX-10AH</a:t>
            </a:r>
            <a:r>
              <a:rPr lang="zh-CN" altLang="en-US" b="1" dirty="0">
                <a:solidFill>
                  <a:srgbClr val="00B0F0"/>
                </a:solidFill>
                <a:latin typeface="黑体" panose="02010609060101010101" charset="-122"/>
                <a:ea typeface="黑体" panose="02010609060101010101" charset="-122"/>
              </a:rPr>
              <a:t>（投币联网）</a:t>
            </a:r>
            <a:endParaRPr lang="zh-CN" altLang="en-US" b="1" dirty="0">
              <a:solidFill>
                <a:srgbClr val="00B0F0"/>
              </a:solidFill>
              <a:latin typeface="黑体" panose="02010609060101010101" charset="-122"/>
              <a:ea typeface="黑体" panose="02010609060101010101" charset="-122"/>
            </a:endParaRPr>
          </a:p>
        </p:txBody>
      </p:sp>
      <p:sp>
        <p:nvSpPr>
          <p:cNvPr id="12" name="文本框 11"/>
          <p:cNvSpPr txBox="1"/>
          <p:nvPr/>
        </p:nvSpPr>
        <p:spPr>
          <a:xfrm>
            <a:off x="5505864" y="2426601"/>
            <a:ext cx="3697357" cy="369332"/>
          </a:xfrm>
          <a:prstGeom prst="rect">
            <a:avLst/>
          </a:prstGeom>
          <a:noFill/>
        </p:spPr>
        <p:txBody>
          <a:bodyPr wrap="square" rtlCol="0">
            <a:spAutoFit/>
          </a:bodyPr>
          <a:lstStyle/>
          <a:p>
            <a:r>
              <a:rPr lang="zh-CN" altLang="en-US" dirty="0">
                <a:solidFill>
                  <a:schemeClr val="bg1">
                    <a:lumMod val="85000"/>
                  </a:schemeClr>
                </a:solidFill>
                <a:latin typeface="黑体" panose="02010609060101010101" charset="-122"/>
                <a:ea typeface="黑体" panose="02010609060101010101" charset="-122"/>
              </a:rPr>
              <a:t>尺寸：</a:t>
            </a:r>
            <a:r>
              <a:rPr lang="en-US" altLang="zh-CN" dirty="0">
                <a:solidFill>
                  <a:schemeClr val="bg1">
                    <a:lumMod val="85000"/>
                  </a:schemeClr>
                </a:solidFill>
                <a:latin typeface="黑体" panose="02010609060101010101" charset="-122"/>
                <a:ea typeface="黑体" panose="02010609060101010101" charset="-122"/>
              </a:rPr>
              <a:t>270*115*380</a:t>
            </a:r>
            <a:endParaRPr lang="en-US" altLang="zh-CN" dirty="0">
              <a:solidFill>
                <a:schemeClr val="bg1">
                  <a:lumMod val="85000"/>
                </a:schemeClr>
              </a:solidFill>
              <a:latin typeface="黑体" panose="02010609060101010101" charset="-122"/>
              <a:ea typeface="黑体" panose="02010609060101010101" charset="-122"/>
            </a:endParaRPr>
          </a:p>
        </p:txBody>
      </p:sp>
      <p:sp>
        <p:nvSpPr>
          <p:cNvPr id="13" name="文本框 12"/>
          <p:cNvSpPr txBox="1"/>
          <p:nvPr/>
        </p:nvSpPr>
        <p:spPr>
          <a:xfrm>
            <a:off x="5505864" y="3707717"/>
            <a:ext cx="3697357" cy="369332"/>
          </a:xfrm>
          <a:prstGeom prst="rect">
            <a:avLst/>
          </a:prstGeom>
          <a:noFill/>
        </p:spPr>
        <p:txBody>
          <a:bodyPr wrap="square" rtlCol="0">
            <a:spAutoFit/>
          </a:bodyPr>
          <a:lstStyle/>
          <a:p>
            <a:r>
              <a:rPr lang="zh-CN" altLang="en-US" dirty="0">
                <a:solidFill>
                  <a:schemeClr val="bg1">
                    <a:lumMod val="85000"/>
                  </a:schemeClr>
                </a:solidFill>
                <a:latin typeface="黑体" panose="02010609060101010101" charset="-122"/>
                <a:ea typeface="黑体" panose="02010609060101010101" charset="-122"/>
              </a:rPr>
              <a:t>尺寸：</a:t>
            </a:r>
            <a:r>
              <a:rPr lang="en-US" altLang="zh-CN" dirty="0">
                <a:solidFill>
                  <a:schemeClr val="bg1">
                    <a:lumMod val="85000"/>
                  </a:schemeClr>
                </a:solidFill>
                <a:latin typeface="黑体" panose="02010609060101010101" charset="-122"/>
                <a:ea typeface="黑体" panose="02010609060101010101" charset="-122"/>
              </a:rPr>
              <a:t>270*115*380</a:t>
            </a:r>
            <a:endParaRPr lang="en-US" altLang="zh-CN" dirty="0">
              <a:solidFill>
                <a:schemeClr val="bg1">
                  <a:lumMod val="85000"/>
                </a:schemeClr>
              </a:solidFill>
              <a:latin typeface="黑体" panose="02010609060101010101" charset="-122"/>
              <a:ea typeface="黑体" panose="02010609060101010101" charset="-122"/>
            </a:endParaRPr>
          </a:p>
        </p:txBody>
      </p:sp>
      <p:grpSp>
        <p:nvGrpSpPr>
          <p:cNvPr id="14" name="Group 4"/>
          <p:cNvGrpSpPr>
            <a:grpSpLocks noChangeAspect="1"/>
          </p:cNvGrpSpPr>
          <p:nvPr/>
        </p:nvGrpSpPr>
        <p:grpSpPr bwMode="auto">
          <a:xfrm>
            <a:off x="4480438" y="2236891"/>
            <a:ext cx="590001" cy="445630"/>
            <a:chOff x="21" y="25"/>
            <a:chExt cx="1320" cy="997"/>
          </a:xfrm>
        </p:grpSpPr>
        <p:sp>
          <p:nvSpPr>
            <p:cNvPr id="15" name="Rectangle 5"/>
            <p:cNvSpPr>
              <a:spLocks noChangeArrowheads="1"/>
            </p:cNvSpPr>
            <p:nvPr/>
          </p:nvSpPr>
          <p:spPr bwMode="auto">
            <a:xfrm>
              <a:off x="101" y="25"/>
              <a:ext cx="1159" cy="796"/>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16" name="Rectangle 6"/>
            <p:cNvSpPr>
              <a:spLocks noChangeArrowheads="1"/>
            </p:cNvSpPr>
            <p:nvPr/>
          </p:nvSpPr>
          <p:spPr bwMode="auto">
            <a:xfrm>
              <a:off x="198" y="125"/>
              <a:ext cx="963" cy="567"/>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17" name="Freeform 7"/>
            <p:cNvSpPr/>
            <p:nvPr/>
          </p:nvSpPr>
          <p:spPr bwMode="auto">
            <a:xfrm>
              <a:off x="21" y="821"/>
              <a:ext cx="1320" cy="201"/>
            </a:xfrm>
            <a:custGeom>
              <a:avLst/>
              <a:gdLst>
                <a:gd name="T0" fmla="*/ 492 w 492"/>
                <a:gd name="T1" fmla="*/ 0 h 75"/>
                <a:gd name="T2" fmla="*/ 0 w 492"/>
                <a:gd name="T3" fmla="*/ 0 h 75"/>
                <a:gd name="T4" fmla="*/ 0 w 492"/>
                <a:gd name="T5" fmla="*/ 23 h 75"/>
                <a:gd name="T6" fmla="*/ 52 w 492"/>
                <a:gd name="T7" fmla="*/ 75 h 75"/>
                <a:gd name="T8" fmla="*/ 440 w 492"/>
                <a:gd name="T9" fmla="*/ 75 h 75"/>
                <a:gd name="T10" fmla="*/ 492 w 492"/>
                <a:gd name="T11" fmla="*/ 23 h 75"/>
                <a:gd name="T12" fmla="*/ 492 w 492"/>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492" h="75">
                  <a:moveTo>
                    <a:pt x="492" y="0"/>
                  </a:moveTo>
                  <a:cubicBezTo>
                    <a:pt x="0" y="0"/>
                    <a:pt x="0" y="0"/>
                    <a:pt x="0" y="0"/>
                  </a:cubicBezTo>
                  <a:cubicBezTo>
                    <a:pt x="0" y="23"/>
                    <a:pt x="0" y="23"/>
                    <a:pt x="0" y="23"/>
                  </a:cubicBezTo>
                  <a:cubicBezTo>
                    <a:pt x="0" y="52"/>
                    <a:pt x="23" y="75"/>
                    <a:pt x="52" y="75"/>
                  </a:cubicBezTo>
                  <a:cubicBezTo>
                    <a:pt x="440" y="75"/>
                    <a:pt x="440" y="75"/>
                    <a:pt x="440" y="75"/>
                  </a:cubicBezTo>
                  <a:cubicBezTo>
                    <a:pt x="468" y="75"/>
                    <a:pt x="492" y="52"/>
                    <a:pt x="492" y="23"/>
                  </a:cubicBezTo>
                  <a:lnTo>
                    <a:pt x="492" y="0"/>
                  </a:ln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18" name="Line 8"/>
            <p:cNvSpPr>
              <a:spLocks noChangeShapeType="1"/>
            </p:cNvSpPr>
            <p:nvPr/>
          </p:nvSpPr>
          <p:spPr bwMode="auto">
            <a:xfrm flipV="1">
              <a:off x="919" y="934"/>
              <a:ext cx="0" cy="8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19" name="Line 9"/>
            <p:cNvSpPr>
              <a:spLocks noChangeShapeType="1"/>
            </p:cNvSpPr>
            <p:nvPr/>
          </p:nvSpPr>
          <p:spPr bwMode="auto">
            <a:xfrm flipV="1">
              <a:off x="1019" y="934"/>
              <a:ext cx="0" cy="8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0" name="Line 10"/>
            <p:cNvSpPr>
              <a:spLocks noChangeShapeType="1"/>
            </p:cNvSpPr>
            <p:nvPr/>
          </p:nvSpPr>
          <p:spPr bwMode="auto">
            <a:xfrm>
              <a:off x="187" y="923"/>
              <a:ext cx="378"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1" name="Line 11"/>
            <p:cNvSpPr>
              <a:spLocks noChangeShapeType="1"/>
            </p:cNvSpPr>
            <p:nvPr/>
          </p:nvSpPr>
          <p:spPr bwMode="auto">
            <a:xfrm flipV="1">
              <a:off x="313" y="404"/>
              <a:ext cx="0" cy="202"/>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2" name="Line 12"/>
            <p:cNvSpPr>
              <a:spLocks noChangeShapeType="1"/>
            </p:cNvSpPr>
            <p:nvPr/>
          </p:nvSpPr>
          <p:spPr bwMode="auto">
            <a:xfrm flipV="1">
              <a:off x="415" y="361"/>
              <a:ext cx="0" cy="245"/>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3" name="Line 13"/>
            <p:cNvSpPr>
              <a:spLocks noChangeShapeType="1"/>
            </p:cNvSpPr>
            <p:nvPr/>
          </p:nvSpPr>
          <p:spPr bwMode="auto">
            <a:xfrm flipV="1">
              <a:off x="517" y="477"/>
              <a:ext cx="0" cy="129"/>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4" name="Line 14"/>
            <p:cNvSpPr>
              <a:spLocks noChangeShapeType="1"/>
            </p:cNvSpPr>
            <p:nvPr/>
          </p:nvSpPr>
          <p:spPr bwMode="auto">
            <a:xfrm flipV="1">
              <a:off x="616" y="388"/>
              <a:ext cx="0" cy="21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5" name="Line 15"/>
            <p:cNvSpPr>
              <a:spLocks noChangeShapeType="1"/>
            </p:cNvSpPr>
            <p:nvPr/>
          </p:nvSpPr>
          <p:spPr bwMode="auto">
            <a:xfrm>
              <a:off x="941" y="477"/>
              <a:ext cx="115"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26" name="Line 16"/>
            <p:cNvSpPr>
              <a:spLocks noChangeShapeType="1"/>
            </p:cNvSpPr>
            <p:nvPr/>
          </p:nvSpPr>
          <p:spPr bwMode="auto">
            <a:xfrm>
              <a:off x="941" y="557"/>
              <a:ext cx="115"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grpSp>
      <p:grpSp>
        <p:nvGrpSpPr>
          <p:cNvPr id="27" name="Group 19"/>
          <p:cNvGrpSpPr>
            <a:grpSpLocks noChangeAspect="1"/>
          </p:cNvGrpSpPr>
          <p:nvPr/>
        </p:nvGrpSpPr>
        <p:grpSpPr bwMode="auto">
          <a:xfrm>
            <a:off x="4502136" y="3441172"/>
            <a:ext cx="548937" cy="548106"/>
            <a:chOff x="25" y="20"/>
            <a:chExt cx="1321" cy="1319"/>
          </a:xfrm>
        </p:grpSpPr>
        <p:sp>
          <p:nvSpPr>
            <p:cNvPr id="28" name="Rectangle 20"/>
            <p:cNvSpPr>
              <a:spLocks noChangeArrowheads="1"/>
            </p:cNvSpPr>
            <p:nvPr/>
          </p:nvSpPr>
          <p:spPr bwMode="auto">
            <a:xfrm>
              <a:off x="25" y="20"/>
              <a:ext cx="1321" cy="998"/>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29" name="Rectangle 21"/>
            <p:cNvSpPr>
              <a:spLocks noChangeArrowheads="1"/>
            </p:cNvSpPr>
            <p:nvPr/>
          </p:nvSpPr>
          <p:spPr bwMode="auto">
            <a:xfrm>
              <a:off x="132" y="124"/>
              <a:ext cx="1109" cy="698"/>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0" name="Rectangle 22"/>
            <p:cNvSpPr>
              <a:spLocks noChangeArrowheads="1"/>
            </p:cNvSpPr>
            <p:nvPr/>
          </p:nvSpPr>
          <p:spPr bwMode="auto">
            <a:xfrm>
              <a:off x="382" y="1221"/>
              <a:ext cx="609" cy="118"/>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1" name="Freeform 23"/>
            <p:cNvSpPr/>
            <p:nvPr/>
          </p:nvSpPr>
          <p:spPr bwMode="auto">
            <a:xfrm>
              <a:off x="511" y="1018"/>
              <a:ext cx="349" cy="203"/>
            </a:xfrm>
            <a:custGeom>
              <a:avLst/>
              <a:gdLst>
                <a:gd name="T0" fmla="*/ 298 w 349"/>
                <a:gd name="T1" fmla="*/ 0 h 203"/>
                <a:gd name="T2" fmla="*/ 54 w 349"/>
                <a:gd name="T3" fmla="*/ 0 h 203"/>
                <a:gd name="T4" fmla="*/ 0 w 349"/>
                <a:gd name="T5" fmla="*/ 203 h 203"/>
                <a:gd name="T6" fmla="*/ 349 w 349"/>
                <a:gd name="T7" fmla="*/ 203 h 203"/>
                <a:gd name="T8" fmla="*/ 298 w 349"/>
                <a:gd name="T9" fmla="*/ 0 h 203"/>
              </a:gdLst>
              <a:ahLst/>
              <a:cxnLst>
                <a:cxn ang="0">
                  <a:pos x="T0" y="T1"/>
                </a:cxn>
                <a:cxn ang="0">
                  <a:pos x="T2" y="T3"/>
                </a:cxn>
                <a:cxn ang="0">
                  <a:pos x="T4" y="T5"/>
                </a:cxn>
                <a:cxn ang="0">
                  <a:pos x="T6" y="T7"/>
                </a:cxn>
                <a:cxn ang="0">
                  <a:pos x="T8" y="T9"/>
                </a:cxn>
              </a:cxnLst>
              <a:rect l="0" t="0" r="r" b="b"/>
              <a:pathLst>
                <a:path w="349" h="203">
                  <a:moveTo>
                    <a:pt x="298" y="0"/>
                  </a:moveTo>
                  <a:lnTo>
                    <a:pt x="54" y="0"/>
                  </a:lnTo>
                  <a:lnTo>
                    <a:pt x="0" y="203"/>
                  </a:lnTo>
                  <a:lnTo>
                    <a:pt x="349" y="203"/>
                  </a:lnTo>
                  <a:lnTo>
                    <a:pt x="298" y="0"/>
                  </a:ln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2" name="Freeform 24"/>
            <p:cNvSpPr/>
            <p:nvPr/>
          </p:nvSpPr>
          <p:spPr bwMode="auto">
            <a:xfrm>
              <a:off x="307" y="570"/>
              <a:ext cx="131" cy="131"/>
            </a:xfrm>
            <a:custGeom>
              <a:avLst/>
              <a:gdLst>
                <a:gd name="T0" fmla="*/ 40 w 49"/>
                <a:gd name="T1" fmla="*/ 40 h 49"/>
                <a:gd name="T2" fmla="*/ 9 w 49"/>
                <a:gd name="T3" fmla="*/ 40 h 49"/>
                <a:gd name="T4" fmla="*/ 9 w 49"/>
                <a:gd name="T5" fmla="*/ 9 h 49"/>
                <a:gd name="T6" fmla="*/ 40 w 49"/>
                <a:gd name="T7" fmla="*/ 9 h 49"/>
                <a:gd name="T8" fmla="*/ 40 w 49"/>
                <a:gd name="T9" fmla="*/ 40 h 49"/>
              </a:gdLst>
              <a:ahLst/>
              <a:cxnLst>
                <a:cxn ang="0">
                  <a:pos x="T0" y="T1"/>
                </a:cxn>
                <a:cxn ang="0">
                  <a:pos x="T2" y="T3"/>
                </a:cxn>
                <a:cxn ang="0">
                  <a:pos x="T4" y="T5"/>
                </a:cxn>
                <a:cxn ang="0">
                  <a:pos x="T6" y="T7"/>
                </a:cxn>
                <a:cxn ang="0">
                  <a:pos x="T8" y="T9"/>
                </a:cxn>
              </a:cxnLst>
              <a:rect l="0" t="0" r="r" b="b"/>
              <a:pathLst>
                <a:path w="49" h="49">
                  <a:moveTo>
                    <a:pt x="40" y="40"/>
                  </a:moveTo>
                  <a:cubicBezTo>
                    <a:pt x="31" y="49"/>
                    <a:pt x="17" y="49"/>
                    <a:pt x="9" y="40"/>
                  </a:cubicBezTo>
                  <a:cubicBezTo>
                    <a:pt x="0" y="32"/>
                    <a:pt x="0" y="17"/>
                    <a:pt x="9" y="9"/>
                  </a:cubicBezTo>
                  <a:cubicBezTo>
                    <a:pt x="17" y="0"/>
                    <a:pt x="31" y="0"/>
                    <a:pt x="40" y="9"/>
                  </a:cubicBezTo>
                  <a:cubicBezTo>
                    <a:pt x="49" y="17"/>
                    <a:pt x="49" y="32"/>
                    <a:pt x="40" y="40"/>
                  </a:cubicBez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3" name="Freeform 25"/>
            <p:cNvSpPr/>
            <p:nvPr/>
          </p:nvSpPr>
          <p:spPr bwMode="auto">
            <a:xfrm>
              <a:off x="540" y="339"/>
              <a:ext cx="129" cy="129"/>
            </a:xfrm>
            <a:custGeom>
              <a:avLst/>
              <a:gdLst>
                <a:gd name="T0" fmla="*/ 40 w 48"/>
                <a:gd name="T1" fmla="*/ 8 h 48"/>
                <a:gd name="T2" fmla="*/ 40 w 48"/>
                <a:gd name="T3" fmla="*/ 40 h 48"/>
                <a:gd name="T4" fmla="*/ 8 w 48"/>
                <a:gd name="T5" fmla="*/ 40 h 48"/>
                <a:gd name="T6" fmla="*/ 8 w 48"/>
                <a:gd name="T7" fmla="*/ 8 h 48"/>
                <a:gd name="T8" fmla="*/ 40 w 48"/>
                <a:gd name="T9" fmla="*/ 8 h 48"/>
              </a:gdLst>
              <a:ahLst/>
              <a:cxnLst>
                <a:cxn ang="0">
                  <a:pos x="T0" y="T1"/>
                </a:cxn>
                <a:cxn ang="0">
                  <a:pos x="T2" y="T3"/>
                </a:cxn>
                <a:cxn ang="0">
                  <a:pos x="T4" y="T5"/>
                </a:cxn>
                <a:cxn ang="0">
                  <a:pos x="T6" y="T7"/>
                </a:cxn>
                <a:cxn ang="0">
                  <a:pos x="T8" y="T9"/>
                </a:cxn>
              </a:cxnLst>
              <a:rect l="0" t="0" r="r" b="b"/>
              <a:pathLst>
                <a:path w="48" h="48">
                  <a:moveTo>
                    <a:pt x="40" y="8"/>
                  </a:moveTo>
                  <a:cubicBezTo>
                    <a:pt x="48" y="17"/>
                    <a:pt x="48" y="31"/>
                    <a:pt x="40" y="40"/>
                  </a:cubicBezTo>
                  <a:cubicBezTo>
                    <a:pt x="31" y="48"/>
                    <a:pt x="17" y="48"/>
                    <a:pt x="8" y="40"/>
                  </a:cubicBezTo>
                  <a:cubicBezTo>
                    <a:pt x="0" y="31"/>
                    <a:pt x="0" y="17"/>
                    <a:pt x="8" y="8"/>
                  </a:cubicBezTo>
                  <a:cubicBezTo>
                    <a:pt x="17" y="0"/>
                    <a:pt x="31" y="0"/>
                    <a:pt x="40" y="8"/>
                  </a:cubicBez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4" name="Line 26"/>
            <p:cNvSpPr>
              <a:spLocks noChangeShapeType="1"/>
            </p:cNvSpPr>
            <p:nvPr/>
          </p:nvSpPr>
          <p:spPr bwMode="auto">
            <a:xfrm flipH="1">
              <a:off x="414" y="446"/>
              <a:ext cx="148" cy="14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35" name="Freeform 27"/>
            <p:cNvSpPr/>
            <p:nvPr/>
          </p:nvSpPr>
          <p:spPr bwMode="auto">
            <a:xfrm>
              <a:off x="702" y="570"/>
              <a:ext cx="131" cy="131"/>
            </a:xfrm>
            <a:custGeom>
              <a:avLst/>
              <a:gdLst>
                <a:gd name="T0" fmla="*/ 40 w 49"/>
                <a:gd name="T1" fmla="*/ 40 h 49"/>
                <a:gd name="T2" fmla="*/ 9 w 49"/>
                <a:gd name="T3" fmla="*/ 40 h 49"/>
                <a:gd name="T4" fmla="*/ 9 w 49"/>
                <a:gd name="T5" fmla="*/ 9 h 49"/>
                <a:gd name="T6" fmla="*/ 40 w 49"/>
                <a:gd name="T7" fmla="*/ 9 h 49"/>
                <a:gd name="T8" fmla="*/ 40 w 49"/>
                <a:gd name="T9" fmla="*/ 40 h 49"/>
              </a:gdLst>
              <a:ahLst/>
              <a:cxnLst>
                <a:cxn ang="0">
                  <a:pos x="T0" y="T1"/>
                </a:cxn>
                <a:cxn ang="0">
                  <a:pos x="T2" y="T3"/>
                </a:cxn>
                <a:cxn ang="0">
                  <a:pos x="T4" y="T5"/>
                </a:cxn>
                <a:cxn ang="0">
                  <a:pos x="T6" y="T7"/>
                </a:cxn>
                <a:cxn ang="0">
                  <a:pos x="T8" y="T9"/>
                </a:cxn>
              </a:cxnLst>
              <a:rect l="0" t="0" r="r" b="b"/>
              <a:pathLst>
                <a:path w="49" h="49">
                  <a:moveTo>
                    <a:pt x="40" y="40"/>
                  </a:moveTo>
                  <a:cubicBezTo>
                    <a:pt x="32" y="49"/>
                    <a:pt x="18" y="49"/>
                    <a:pt x="9" y="40"/>
                  </a:cubicBezTo>
                  <a:cubicBezTo>
                    <a:pt x="0" y="32"/>
                    <a:pt x="0" y="17"/>
                    <a:pt x="9" y="9"/>
                  </a:cubicBezTo>
                  <a:cubicBezTo>
                    <a:pt x="18" y="0"/>
                    <a:pt x="32" y="0"/>
                    <a:pt x="40" y="9"/>
                  </a:cubicBezTo>
                  <a:cubicBezTo>
                    <a:pt x="49" y="17"/>
                    <a:pt x="49" y="32"/>
                    <a:pt x="40" y="40"/>
                  </a:cubicBez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6" name="Freeform 28"/>
            <p:cNvSpPr/>
            <p:nvPr/>
          </p:nvSpPr>
          <p:spPr bwMode="auto">
            <a:xfrm>
              <a:off x="935" y="339"/>
              <a:ext cx="132" cy="129"/>
            </a:xfrm>
            <a:custGeom>
              <a:avLst/>
              <a:gdLst>
                <a:gd name="T0" fmla="*/ 40 w 49"/>
                <a:gd name="T1" fmla="*/ 8 h 48"/>
                <a:gd name="T2" fmla="*/ 40 w 49"/>
                <a:gd name="T3" fmla="*/ 40 h 48"/>
                <a:gd name="T4" fmla="*/ 9 w 49"/>
                <a:gd name="T5" fmla="*/ 40 h 48"/>
                <a:gd name="T6" fmla="*/ 9 w 49"/>
                <a:gd name="T7" fmla="*/ 8 h 48"/>
                <a:gd name="T8" fmla="*/ 40 w 49"/>
                <a:gd name="T9" fmla="*/ 8 h 48"/>
              </a:gdLst>
              <a:ahLst/>
              <a:cxnLst>
                <a:cxn ang="0">
                  <a:pos x="T0" y="T1"/>
                </a:cxn>
                <a:cxn ang="0">
                  <a:pos x="T2" y="T3"/>
                </a:cxn>
                <a:cxn ang="0">
                  <a:pos x="T4" y="T5"/>
                </a:cxn>
                <a:cxn ang="0">
                  <a:pos x="T6" y="T7"/>
                </a:cxn>
                <a:cxn ang="0">
                  <a:pos x="T8" y="T9"/>
                </a:cxn>
              </a:cxnLst>
              <a:rect l="0" t="0" r="r" b="b"/>
              <a:pathLst>
                <a:path w="49" h="48">
                  <a:moveTo>
                    <a:pt x="40" y="8"/>
                  </a:moveTo>
                  <a:cubicBezTo>
                    <a:pt x="49" y="17"/>
                    <a:pt x="49" y="31"/>
                    <a:pt x="40" y="40"/>
                  </a:cubicBezTo>
                  <a:cubicBezTo>
                    <a:pt x="31" y="48"/>
                    <a:pt x="17" y="48"/>
                    <a:pt x="9" y="40"/>
                  </a:cubicBezTo>
                  <a:cubicBezTo>
                    <a:pt x="0" y="31"/>
                    <a:pt x="0" y="17"/>
                    <a:pt x="9" y="8"/>
                  </a:cubicBezTo>
                  <a:cubicBezTo>
                    <a:pt x="17" y="0"/>
                    <a:pt x="31" y="0"/>
                    <a:pt x="40" y="8"/>
                  </a:cubicBez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37" name="Line 29"/>
            <p:cNvSpPr>
              <a:spLocks noChangeShapeType="1"/>
            </p:cNvSpPr>
            <p:nvPr/>
          </p:nvSpPr>
          <p:spPr bwMode="auto">
            <a:xfrm flipH="1">
              <a:off x="809" y="446"/>
              <a:ext cx="150" cy="14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38" name="Line 30"/>
            <p:cNvSpPr>
              <a:spLocks noChangeShapeType="1"/>
            </p:cNvSpPr>
            <p:nvPr/>
          </p:nvSpPr>
          <p:spPr bwMode="auto">
            <a:xfrm>
              <a:off x="648" y="446"/>
              <a:ext cx="78" cy="14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grpSp>
      <p:sp>
        <p:nvSpPr>
          <p:cNvPr id="39" name="文本框 38"/>
          <p:cNvSpPr txBox="1"/>
          <p:nvPr/>
        </p:nvSpPr>
        <p:spPr>
          <a:xfrm>
            <a:off x="5505809" y="4590678"/>
            <a:ext cx="3764915" cy="369332"/>
          </a:xfrm>
          <a:prstGeom prst="rect">
            <a:avLst/>
          </a:prstGeom>
          <a:noFill/>
        </p:spPr>
        <p:txBody>
          <a:bodyPr wrap="square" rtlCol="0">
            <a:spAutoFit/>
          </a:bodyPr>
          <a:lstStyle/>
          <a:p>
            <a:r>
              <a:rPr lang="en-US" altLang="zh-CN" b="1" dirty="0">
                <a:solidFill>
                  <a:srgbClr val="00B0F0"/>
                </a:solidFill>
                <a:latin typeface="黑体" panose="02010609060101010101" charset="-122"/>
                <a:ea typeface="黑体" panose="02010609060101010101" charset="-122"/>
              </a:rPr>
              <a:t>ACX-10DYH</a:t>
            </a:r>
            <a:r>
              <a:rPr lang="zh-CN" altLang="en-US" b="1" dirty="0">
                <a:solidFill>
                  <a:srgbClr val="00B0F0"/>
                </a:solidFill>
                <a:latin typeface="黑体" panose="02010609060101010101" charset="-122"/>
                <a:ea typeface="黑体" panose="02010609060101010101" charset="-122"/>
              </a:rPr>
              <a:t>（全功能）</a:t>
            </a:r>
            <a:endParaRPr lang="zh-CN" altLang="en-US" b="1" dirty="0">
              <a:solidFill>
                <a:srgbClr val="00B0F0"/>
              </a:solidFill>
              <a:latin typeface="黑体" panose="02010609060101010101" charset="-122"/>
              <a:ea typeface="黑体" panose="02010609060101010101" charset="-122"/>
            </a:endParaRPr>
          </a:p>
        </p:txBody>
      </p:sp>
      <p:sp>
        <p:nvSpPr>
          <p:cNvPr id="40" name="文本框 39"/>
          <p:cNvSpPr txBox="1"/>
          <p:nvPr/>
        </p:nvSpPr>
        <p:spPr>
          <a:xfrm>
            <a:off x="5505864" y="4968506"/>
            <a:ext cx="3697357" cy="369332"/>
          </a:xfrm>
          <a:prstGeom prst="rect">
            <a:avLst/>
          </a:prstGeom>
          <a:noFill/>
        </p:spPr>
        <p:txBody>
          <a:bodyPr wrap="square" rtlCol="0">
            <a:spAutoFit/>
          </a:bodyPr>
          <a:lstStyle/>
          <a:p>
            <a:r>
              <a:rPr lang="zh-CN" altLang="en-US" dirty="0">
                <a:solidFill>
                  <a:schemeClr val="bg1">
                    <a:lumMod val="85000"/>
                  </a:schemeClr>
                </a:solidFill>
                <a:latin typeface="黑体" panose="02010609060101010101" charset="-122"/>
                <a:ea typeface="黑体" panose="02010609060101010101" charset="-122"/>
              </a:rPr>
              <a:t>尺寸：</a:t>
            </a:r>
            <a:r>
              <a:rPr lang="en-US" altLang="zh-CN" dirty="0">
                <a:solidFill>
                  <a:schemeClr val="bg1">
                    <a:lumMod val="85000"/>
                  </a:schemeClr>
                </a:solidFill>
                <a:latin typeface="黑体" panose="02010609060101010101" charset="-122"/>
                <a:ea typeface="黑体" panose="02010609060101010101" charset="-122"/>
              </a:rPr>
              <a:t>320*135*480</a:t>
            </a:r>
            <a:endParaRPr lang="en-US" altLang="zh-CN" dirty="0">
              <a:solidFill>
                <a:schemeClr val="bg1">
                  <a:lumMod val="85000"/>
                </a:schemeClr>
              </a:solidFill>
              <a:latin typeface="黑体" panose="02010609060101010101" charset="-122"/>
              <a:ea typeface="黑体" panose="02010609060101010101" charset="-122"/>
            </a:endParaRPr>
          </a:p>
        </p:txBody>
      </p:sp>
      <p:grpSp>
        <p:nvGrpSpPr>
          <p:cNvPr id="41" name="Group 4"/>
          <p:cNvGrpSpPr>
            <a:grpSpLocks noChangeAspect="1"/>
          </p:cNvGrpSpPr>
          <p:nvPr/>
        </p:nvGrpSpPr>
        <p:grpSpPr bwMode="auto">
          <a:xfrm>
            <a:off x="4480438" y="4778796"/>
            <a:ext cx="590001" cy="445630"/>
            <a:chOff x="21" y="25"/>
            <a:chExt cx="1320" cy="997"/>
          </a:xfrm>
        </p:grpSpPr>
        <p:sp>
          <p:nvSpPr>
            <p:cNvPr id="42" name="Rectangle 5"/>
            <p:cNvSpPr>
              <a:spLocks noChangeArrowheads="1"/>
            </p:cNvSpPr>
            <p:nvPr/>
          </p:nvSpPr>
          <p:spPr bwMode="auto">
            <a:xfrm>
              <a:off x="101" y="25"/>
              <a:ext cx="1159" cy="796"/>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43" name="Rectangle 6"/>
            <p:cNvSpPr>
              <a:spLocks noChangeArrowheads="1"/>
            </p:cNvSpPr>
            <p:nvPr/>
          </p:nvSpPr>
          <p:spPr bwMode="auto">
            <a:xfrm>
              <a:off x="198" y="125"/>
              <a:ext cx="963" cy="567"/>
            </a:xfrm>
            <a:prstGeom prst="rect">
              <a:avLst/>
            </a:pr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44" name="Freeform 7"/>
            <p:cNvSpPr/>
            <p:nvPr/>
          </p:nvSpPr>
          <p:spPr bwMode="auto">
            <a:xfrm>
              <a:off x="21" y="821"/>
              <a:ext cx="1320" cy="201"/>
            </a:xfrm>
            <a:custGeom>
              <a:avLst/>
              <a:gdLst>
                <a:gd name="T0" fmla="*/ 492 w 492"/>
                <a:gd name="T1" fmla="*/ 0 h 75"/>
                <a:gd name="T2" fmla="*/ 0 w 492"/>
                <a:gd name="T3" fmla="*/ 0 h 75"/>
                <a:gd name="T4" fmla="*/ 0 w 492"/>
                <a:gd name="T5" fmla="*/ 23 h 75"/>
                <a:gd name="T6" fmla="*/ 52 w 492"/>
                <a:gd name="T7" fmla="*/ 75 h 75"/>
                <a:gd name="T8" fmla="*/ 440 w 492"/>
                <a:gd name="T9" fmla="*/ 75 h 75"/>
                <a:gd name="T10" fmla="*/ 492 w 492"/>
                <a:gd name="T11" fmla="*/ 23 h 75"/>
                <a:gd name="T12" fmla="*/ 492 w 492"/>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492" h="75">
                  <a:moveTo>
                    <a:pt x="492" y="0"/>
                  </a:moveTo>
                  <a:cubicBezTo>
                    <a:pt x="0" y="0"/>
                    <a:pt x="0" y="0"/>
                    <a:pt x="0" y="0"/>
                  </a:cubicBezTo>
                  <a:cubicBezTo>
                    <a:pt x="0" y="23"/>
                    <a:pt x="0" y="23"/>
                    <a:pt x="0" y="23"/>
                  </a:cubicBezTo>
                  <a:cubicBezTo>
                    <a:pt x="0" y="52"/>
                    <a:pt x="23" y="75"/>
                    <a:pt x="52" y="75"/>
                  </a:cubicBezTo>
                  <a:cubicBezTo>
                    <a:pt x="440" y="75"/>
                    <a:pt x="440" y="75"/>
                    <a:pt x="440" y="75"/>
                  </a:cubicBezTo>
                  <a:cubicBezTo>
                    <a:pt x="468" y="75"/>
                    <a:pt x="492" y="52"/>
                    <a:pt x="492" y="23"/>
                  </a:cubicBezTo>
                  <a:lnTo>
                    <a:pt x="492" y="0"/>
                  </a:lnTo>
                  <a:close/>
                </a:path>
              </a:pathLst>
            </a:custGeom>
            <a:noFill/>
            <a:ln w="28575" cap="rnd">
              <a:solidFill>
                <a:srgbClr val="0070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黑体" panose="02010609060101010101" charset="-122"/>
                <a:ea typeface="黑体" panose="02010609060101010101" charset="-122"/>
              </a:endParaRPr>
            </a:p>
          </p:txBody>
        </p:sp>
        <p:sp>
          <p:nvSpPr>
            <p:cNvPr id="45" name="Line 8"/>
            <p:cNvSpPr>
              <a:spLocks noChangeShapeType="1"/>
            </p:cNvSpPr>
            <p:nvPr/>
          </p:nvSpPr>
          <p:spPr bwMode="auto">
            <a:xfrm flipV="1">
              <a:off x="919" y="934"/>
              <a:ext cx="0" cy="8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46" name="Line 9"/>
            <p:cNvSpPr>
              <a:spLocks noChangeShapeType="1"/>
            </p:cNvSpPr>
            <p:nvPr/>
          </p:nvSpPr>
          <p:spPr bwMode="auto">
            <a:xfrm flipV="1">
              <a:off x="1019" y="934"/>
              <a:ext cx="0" cy="8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47" name="Line 10"/>
            <p:cNvSpPr>
              <a:spLocks noChangeShapeType="1"/>
            </p:cNvSpPr>
            <p:nvPr/>
          </p:nvSpPr>
          <p:spPr bwMode="auto">
            <a:xfrm>
              <a:off x="187" y="923"/>
              <a:ext cx="378"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48" name="Line 11"/>
            <p:cNvSpPr>
              <a:spLocks noChangeShapeType="1"/>
            </p:cNvSpPr>
            <p:nvPr/>
          </p:nvSpPr>
          <p:spPr bwMode="auto">
            <a:xfrm flipV="1">
              <a:off x="313" y="404"/>
              <a:ext cx="0" cy="202"/>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49" name="Line 12"/>
            <p:cNvSpPr>
              <a:spLocks noChangeShapeType="1"/>
            </p:cNvSpPr>
            <p:nvPr/>
          </p:nvSpPr>
          <p:spPr bwMode="auto">
            <a:xfrm flipV="1">
              <a:off x="415" y="361"/>
              <a:ext cx="0" cy="245"/>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50" name="Line 13"/>
            <p:cNvSpPr>
              <a:spLocks noChangeShapeType="1"/>
            </p:cNvSpPr>
            <p:nvPr/>
          </p:nvSpPr>
          <p:spPr bwMode="auto">
            <a:xfrm flipV="1">
              <a:off x="517" y="477"/>
              <a:ext cx="0" cy="129"/>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51" name="Line 14"/>
            <p:cNvSpPr>
              <a:spLocks noChangeShapeType="1"/>
            </p:cNvSpPr>
            <p:nvPr/>
          </p:nvSpPr>
          <p:spPr bwMode="auto">
            <a:xfrm flipV="1">
              <a:off x="616" y="388"/>
              <a:ext cx="0" cy="218"/>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52" name="Line 15"/>
            <p:cNvSpPr>
              <a:spLocks noChangeShapeType="1"/>
            </p:cNvSpPr>
            <p:nvPr/>
          </p:nvSpPr>
          <p:spPr bwMode="auto">
            <a:xfrm>
              <a:off x="941" y="477"/>
              <a:ext cx="115"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sp>
          <p:nvSpPr>
            <p:cNvPr id="53" name="Line 16"/>
            <p:cNvSpPr>
              <a:spLocks noChangeShapeType="1"/>
            </p:cNvSpPr>
            <p:nvPr/>
          </p:nvSpPr>
          <p:spPr bwMode="auto">
            <a:xfrm>
              <a:off x="941" y="557"/>
              <a:ext cx="115" cy="0"/>
            </a:xfrm>
            <a:prstGeom prst="line">
              <a:avLst/>
            </a:prstGeom>
            <a:noFill/>
            <a:ln w="28575" cap="rnd">
              <a:solidFill>
                <a:srgbClr val="0070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2000" dirty="0">
                <a:latin typeface="黑体" panose="02010609060101010101" charset="-122"/>
                <a:ea typeface="黑体" panose="02010609060101010101" charset="-122"/>
              </a:endParaRPr>
            </a:p>
          </p:txBody>
        </p:sp>
      </p:grpSp>
      <p:sp>
        <p:nvSpPr>
          <p:cNvPr id="54" name="文本框 53"/>
          <p:cNvSpPr txBox="1"/>
          <p:nvPr/>
        </p:nvSpPr>
        <p:spPr>
          <a:xfrm>
            <a:off x="8855688" y="2123564"/>
            <a:ext cx="1906049" cy="369332"/>
          </a:xfrm>
          <a:prstGeom prst="rect">
            <a:avLst/>
          </a:prstGeom>
          <a:noFill/>
        </p:spPr>
        <p:txBody>
          <a:bodyPr wrap="square" rtlCol="0">
            <a:spAutoFit/>
          </a:bodyPr>
          <a:lstStyle/>
          <a:p>
            <a:r>
              <a:rPr lang="zh-CN" altLang="en-US" b="1" dirty="0">
                <a:solidFill>
                  <a:srgbClr val="00B0F0"/>
                </a:solidFill>
                <a:latin typeface="黑体" panose="02010609060101010101" charset="-122"/>
                <a:ea typeface="黑体" panose="02010609060101010101" charset="-122"/>
              </a:rPr>
              <a:t>其他参数</a:t>
            </a:r>
            <a:endParaRPr lang="zh-CN" altLang="en-US" b="1" dirty="0">
              <a:solidFill>
                <a:srgbClr val="00B0F0"/>
              </a:solidFill>
              <a:latin typeface="黑体" panose="02010609060101010101" charset="-122"/>
              <a:ea typeface="黑体" panose="02010609060101010101" charset="-122"/>
            </a:endParaRPr>
          </a:p>
        </p:txBody>
      </p:sp>
      <p:sp>
        <p:nvSpPr>
          <p:cNvPr id="55" name="文本框 54"/>
          <p:cNvSpPr txBox="1"/>
          <p:nvPr/>
        </p:nvSpPr>
        <p:spPr>
          <a:xfrm>
            <a:off x="8855688" y="2555200"/>
            <a:ext cx="3697357" cy="2956579"/>
          </a:xfrm>
          <a:prstGeom prst="rect">
            <a:avLst/>
          </a:prstGeom>
          <a:noFill/>
        </p:spPr>
        <p:txBody>
          <a:bodyPr wrap="square" rtlCol="0">
            <a:spAutoFit/>
          </a:bodyPr>
          <a:lstStyle/>
          <a:p>
            <a:pPr>
              <a:lnSpc>
                <a:spcPct val="150000"/>
              </a:lnSpc>
            </a:pPr>
            <a:r>
              <a:rPr lang="zh-CN" altLang="en-US" dirty="0">
                <a:solidFill>
                  <a:schemeClr val="bg1">
                    <a:lumMod val="85000"/>
                  </a:schemeClr>
                </a:solidFill>
                <a:latin typeface="黑体" panose="02010609060101010101" charset="-122"/>
                <a:ea typeface="黑体" panose="02010609060101010101" charset="-122"/>
              </a:rPr>
              <a:t>重量：</a:t>
            </a:r>
            <a:r>
              <a:rPr lang="en-US" altLang="zh-CN" dirty="0">
                <a:solidFill>
                  <a:schemeClr val="bg1">
                    <a:lumMod val="85000"/>
                  </a:schemeClr>
                </a:solidFill>
                <a:latin typeface="黑体" panose="02010609060101010101" charset="-122"/>
                <a:ea typeface="黑体" panose="02010609060101010101" charset="-122"/>
              </a:rPr>
              <a:t>6.5kg</a:t>
            </a:r>
            <a:endParaRPr lang="en-US" altLang="zh-CN"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路数：</a:t>
            </a:r>
            <a:r>
              <a:rPr lang="en-US" altLang="zh-CN" dirty="0">
                <a:solidFill>
                  <a:schemeClr val="bg1">
                    <a:lumMod val="85000"/>
                  </a:schemeClr>
                </a:solidFill>
                <a:latin typeface="黑体" panose="02010609060101010101" charset="-122"/>
                <a:ea typeface="黑体" panose="02010609060101010101" charset="-122"/>
              </a:rPr>
              <a:t>10</a:t>
            </a:r>
            <a:r>
              <a:rPr lang="zh-CN" altLang="en-US" dirty="0">
                <a:solidFill>
                  <a:schemeClr val="bg1">
                    <a:lumMod val="85000"/>
                  </a:schemeClr>
                </a:solidFill>
                <a:latin typeface="黑体" panose="02010609060101010101" charset="-122"/>
                <a:ea typeface="黑体" panose="02010609060101010101" charset="-122"/>
              </a:rPr>
              <a:t>路</a:t>
            </a:r>
            <a:endParaRPr lang="zh-CN" altLang="en-US"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输入电压：</a:t>
            </a:r>
            <a:r>
              <a:rPr lang="en-US" altLang="zh-CN" dirty="0">
                <a:solidFill>
                  <a:schemeClr val="bg1">
                    <a:lumMod val="85000"/>
                  </a:schemeClr>
                </a:solidFill>
                <a:latin typeface="黑体" panose="02010609060101010101" charset="-122"/>
                <a:ea typeface="黑体" panose="02010609060101010101" charset="-122"/>
              </a:rPr>
              <a:t>AC220V/50Hz</a:t>
            </a:r>
            <a:endParaRPr lang="en-US" altLang="zh-CN"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输出电压：</a:t>
            </a:r>
            <a:r>
              <a:rPr lang="en-US" altLang="zh-CN" dirty="0">
                <a:solidFill>
                  <a:schemeClr val="bg1">
                    <a:lumMod val="85000"/>
                  </a:schemeClr>
                </a:solidFill>
                <a:latin typeface="黑体" panose="02010609060101010101" charset="-122"/>
                <a:ea typeface="黑体" panose="02010609060101010101" charset="-122"/>
              </a:rPr>
              <a:t>AC220V/50Hz</a:t>
            </a:r>
            <a:endParaRPr lang="en-US" altLang="zh-CN"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最大承载电流：</a:t>
            </a:r>
            <a:r>
              <a:rPr lang="en-US" altLang="zh-CN" dirty="0">
                <a:solidFill>
                  <a:schemeClr val="bg1">
                    <a:lumMod val="85000"/>
                  </a:schemeClr>
                </a:solidFill>
                <a:latin typeface="黑体" panose="02010609060101010101" charset="-122"/>
                <a:ea typeface="黑体" panose="02010609060101010101" charset="-122"/>
              </a:rPr>
              <a:t>25A</a:t>
            </a:r>
            <a:endParaRPr lang="en-US" altLang="zh-CN"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每路最大输出电流：</a:t>
            </a:r>
            <a:r>
              <a:rPr lang="en-US" altLang="zh-CN" dirty="0">
                <a:solidFill>
                  <a:schemeClr val="bg1">
                    <a:lumMod val="85000"/>
                  </a:schemeClr>
                </a:solidFill>
                <a:latin typeface="黑体" panose="02010609060101010101" charset="-122"/>
                <a:ea typeface="黑体" panose="02010609060101010101" charset="-122"/>
              </a:rPr>
              <a:t>3A</a:t>
            </a:r>
            <a:endParaRPr lang="en-US" altLang="zh-CN" dirty="0">
              <a:solidFill>
                <a:schemeClr val="bg1">
                  <a:lumMod val="85000"/>
                </a:schemeClr>
              </a:solidFill>
              <a:latin typeface="黑体" panose="02010609060101010101" charset="-122"/>
              <a:ea typeface="黑体" panose="02010609060101010101" charset="-122"/>
            </a:endParaRPr>
          </a:p>
          <a:p>
            <a:pPr>
              <a:lnSpc>
                <a:spcPct val="150000"/>
              </a:lnSpc>
            </a:pPr>
            <a:r>
              <a:rPr lang="zh-CN" altLang="en-US" dirty="0">
                <a:solidFill>
                  <a:schemeClr val="bg1">
                    <a:lumMod val="85000"/>
                  </a:schemeClr>
                </a:solidFill>
                <a:latin typeface="黑体" panose="02010609060101010101" charset="-122"/>
                <a:ea typeface="黑体" panose="02010609060101010101" charset="-122"/>
              </a:rPr>
              <a:t>待机功率：</a:t>
            </a:r>
            <a:r>
              <a:rPr lang="en-US" altLang="zh-CN" dirty="0">
                <a:solidFill>
                  <a:schemeClr val="bg1">
                    <a:lumMod val="85000"/>
                  </a:schemeClr>
                </a:solidFill>
                <a:latin typeface="黑体" panose="02010609060101010101" charset="-122"/>
                <a:ea typeface="黑体" panose="02010609060101010101" charset="-122"/>
              </a:rPr>
              <a:t>2W</a:t>
            </a:r>
            <a:endParaRPr lang="en-US" altLang="zh-CN" dirty="0">
              <a:solidFill>
                <a:schemeClr val="bg1">
                  <a:lumMod val="85000"/>
                </a:schemeClr>
              </a:solidFill>
              <a:latin typeface="黑体" panose="02010609060101010101" charset="-122"/>
              <a:ea typeface="黑体" panose="02010609060101010101" charset="-122"/>
            </a:endParaRPr>
          </a:p>
        </p:txBody>
      </p:sp>
      <p:sp>
        <p:nvSpPr>
          <p:cNvPr id="56" name="矩形 55"/>
          <p:cNvSpPr/>
          <p:nvPr/>
        </p:nvSpPr>
        <p:spPr>
          <a:xfrm>
            <a:off x="0" y="404664"/>
            <a:ext cx="590550" cy="276121"/>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61" name="椭圆 60"/>
          <p:cNvSpPr/>
          <p:nvPr/>
        </p:nvSpPr>
        <p:spPr>
          <a:xfrm>
            <a:off x="4237392" y="1909883"/>
            <a:ext cx="1049963" cy="1049963"/>
          </a:xfrm>
          <a:prstGeom prst="ellipse">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62" name="椭圆 61"/>
          <p:cNvSpPr/>
          <p:nvPr/>
        </p:nvSpPr>
        <p:spPr>
          <a:xfrm>
            <a:off x="4237392" y="3127030"/>
            <a:ext cx="1049963" cy="1049963"/>
          </a:xfrm>
          <a:prstGeom prst="ellipse">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63" name="椭圆 62"/>
          <p:cNvSpPr/>
          <p:nvPr/>
        </p:nvSpPr>
        <p:spPr>
          <a:xfrm>
            <a:off x="4237392" y="4437498"/>
            <a:ext cx="1049963" cy="1049963"/>
          </a:xfrm>
          <a:prstGeom prst="ellipse">
            <a:avLst/>
          </a:pr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64" name="矩形 63"/>
          <p:cNvSpPr/>
          <p:nvPr/>
        </p:nvSpPr>
        <p:spPr>
          <a:xfrm>
            <a:off x="3078192" y="404664"/>
            <a:ext cx="9116982" cy="276121"/>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6"/>
          <p:cNvSpPr>
            <a:spLocks noEditPoints="1"/>
          </p:cNvSpPr>
          <p:nvPr/>
        </p:nvSpPr>
        <p:spPr bwMode="auto">
          <a:xfrm>
            <a:off x="3550655" y="1058757"/>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6" name="Freeform 46"/>
          <p:cNvSpPr>
            <a:spLocks noEditPoints="1"/>
          </p:cNvSpPr>
          <p:nvPr/>
        </p:nvSpPr>
        <p:spPr bwMode="auto">
          <a:xfrm>
            <a:off x="3550655" y="2036645"/>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9" name="Freeform 46"/>
          <p:cNvSpPr>
            <a:spLocks noEditPoints="1"/>
          </p:cNvSpPr>
          <p:nvPr/>
        </p:nvSpPr>
        <p:spPr bwMode="auto">
          <a:xfrm>
            <a:off x="3550655" y="3001960"/>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10" name="Freeform 46"/>
          <p:cNvSpPr>
            <a:spLocks noEditPoints="1"/>
          </p:cNvSpPr>
          <p:nvPr/>
        </p:nvSpPr>
        <p:spPr bwMode="auto">
          <a:xfrm>
            <a:off x="3550655" y="3967276"/>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13" name="Text Placeholder 3"/>
          <p:cNvSpPr txBox="1"/>
          <p:nvPr/>
        </p:nvSpPr>
        <p:spPr>
          <a:xfrm>
            <a:off x="6653904" y="1117639"/>
            <a:ext cx="4064000"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充满后自动断电，既保护车辆不应过充受损、又预防火灾事故</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14" name="Text Placeholder 3"/>
          <p:cNvSpPr txBox="1"/>
          <p:nvPr/>
        </p:nvSpPr>
        <p:spPr>
          <a:xfrm>
            <a:off x="4267564" y="1089535"/>
            <a:ext cx="1992533" cy="4308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800" b="1" dirty="0">
                <a:solidFill>
                  <a:schemeClr val="accent1"/>
                </a:solidFill>
                <a:latin typeface="印品黑体" panose="00000500000000000000" pitchFamily="2" charset="-122"/>
                <a:ea typeface="印品黑体" panose="00000500000000000000" pitchFamily="2" charset="-122"/>
                <a:cs typeface="+mn-ea"/>
                <a:sym typeface="+mn-lt"/>
              </a:rPr>
              <a:t>充满自停</a:t>
            </a:r>
            <a:endParaRPr lang="zh-CN" altLang="en-US" sz="2800" b="1" dirty="0">
              <a:solidFill>
                <a:schemeClr val="accent1"/>
              </a:solidFill>
              <a:latin typeface="印品黑体" panose="00000500000000000000" pitchFamily="2" charset="-122"/>
              <a:ea typeface="印品黑体" panose="00000500000000000000" pitchFamily="2" charset="-122"/>
              <a:cs typeface="+mn-ea"/>
              <a:sym typeface="+mn-lt"/>
            </a:endParaRPr>
          </a:p>
        </p:txBody>
      </p:sp>
      <p:sp>
        <p:nvSpPr>
          <p:cNvPr id="17" name="Text Placeholder 3"/>
          <p:cNvSpPr txBox="1"/>
          <p:nvPr/>
        </p:nvSpPr>
        <p:spPr>
          <a:xfrm>
            <a:off x="6653904" y="2095527"/>
            <a:ext cx="4064000"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支持投币刷卡，支持微信支付宝扫码，兼顾大众需求</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20" name="Text Placeholder 3"/>
          <p:cNvSpPr txBox="1"/>
          <p:nvPr/>
        </p:nvSpPr>
        <p:spPr>
          <a:xfrm>
            <a:off x="6653904" y="3060841"/>
            <a:ext cx="4064000"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每台设备支持</a:t>
            </a:r>
            <a:r>
              <a:rPr lang="en-US" altLang="zh-CN" dirty="0">
                <a:solidFill>
                  <a:schemeClr val="tx1">
                    <a:lumMod val="50000"/>
                    <a:lumOff val="50000"/>
                  </a:schemeClr>
                </a:solidFill>
                <a:latin typeface="黑体" panose="02010609060101010101" charset="-122"/>
                <a:ea typeface="黑体" panose="02010609060101010101" charset="-122"/>
                <a:cs typeface="+mn-ea"/>
                <a:sym typeface="+mn-lt"/>
              </a:rPr>
              <a:t>10</a:t>
            </a: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路插座输出，满足多车辆充电，节约安装成本</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23" name="Text Placeholder 3"/>
          <p:cNvSpPr txBox="1"/>
          <p:nvPr/>
        </p:nvSpPr>
        <p:spPr>
          <a:xfrm>
            <a:off x="6653904" y="4026157"/>
            <a:ext cx="4064000" cy="2462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设备软件程序可远程更新，不需亲临现场</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24" name="Text Placeholder 3"/>
          <p:cNvSpPr txBox="1"/>
          <p:nvPr/>
        </p:nvSpPr>
        <p:spPr>
          <a:xfrm>
            <a:off x="4273975" y="2067423"/>
            <a:ext cx="1979709" cy="4308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800" b="1" dirty="0">
                <a:solidFill>
                  <a:schemeClr val="accent2"/>
                </a:solidFill>
                <a:latin typeface="印品黑体" panose="00000500000000000000" pitchFamily="2" charset="-122"/>
                <a:ea typeface="印品黑体" panose="00000500000000000000" pitchFamily="2" charset="-122"/>
                <a:cs typeface="+mn-ea"/>
                <a:sym typeface="+mn-lt"/>
              </a:rPr>
              <a:t>多样支付</a:t>
            </a:r>
            <a:endParaRPr lang="zh-CN" altLang="en-US" sz="2800" b="1" dirty="0">
              <a:solidFill>
                <a:schemeClr val="accent2"/>
              </a:solidFill>
              <a:latin typeface="印品黑体" panose="00000500000000000000" pitchFamily="2" charset="-122"/>
              <a:ea typeface="印品黑体" panose="00000500000000000000" pitchFamily="2" charset="-122"/>
              <a:cs typeface="+mn-ea"/>
              <a:sym typeface="+mn-lt"/>
            </a:endParaRPr>
          </a:p>
        </p:txBody>
      </p:sp>
      <p:sp>
        <p:nvSpPr>
          <p:cNvPr id="25" name="Text Placeholder 3"/>
          <p:cNvSpPr txBox="1"/>
          <p:nvPr/>
        </p:nvSpPr>
        <p:spPr>
          <a:xfrm>
            <a:off x="4249930" y="3001959"/>
            <a:ext cx="2027799" cy="492443"/>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altLang="zh-CN" sz="3200" b="1" dirty="0">
                <a:solidFill>
                  <a:schemeClr val="accent3"/>
                </a:solidFill>
                <a:latin typeface="印品黑体" panose="00000500000000000000" pitchFamily="2" charset="-122"/>
                <a:ea typeface="印品黑体" panose="00000500000000000000" pitchFamily="2" charset="-122"/>
                <a:cs typeface="+mn-ea"/>
                <a:sym typeface="+mn-lt"/>
              </a:rPr>
              <a:t>10</a:t>
            </a:r>
            <a:r>
              <a:rPr lang="zh-CN" altLang="en-US" sz="3200" b="1" dirty="0">
                <a:solidFill>
                  <a:schemeClr val="accent3"/>
                </a:solidFill>
                <a:latin typeface="印品黑体" panose="00000500000000000000" pitchFamily="2" charset="-122"/>
                <a:ea typeface="印品黑体" panose="00000500000000000000" pitchFamily="2" charset="-122"/>
                <a:cs typeface="+mn-ea"/>
                <a:sym typeface="+mn-lt"/>
              </a:rPr>
              <a:t>路端口</a:t>
            </a:r>
            <a:endParaRPr lang="zh-CN" altLang="en-US" sz="3200" b="1" dirty="0">
              <a:solidFill>
                <a:schemeClr val="accent3"/>
              </a:solidFill>
              <a:latin typeface="印品黑体" panose="00000500000000000000" pitchFamily="2" charset="-122"/>
              <a:ea typeface="印品黑体" panose="00000500000000000000" pitchFamily="2" charset="-122"/>
              <a:cs typeface="+mn-ea"/>
              <a:sym typeface="+mn-lt"/>
            </a:endParaRPr>
          </a:p>
        </p:txBody>
      </p:sp>
      <p:sp>
        <p:nvSpPr>
          <p:cNvPr id="26" name="Text Placeholder 3"/>
          <p:cNvSpPr txBox="1"/>
          <p:nvPr/>
        </p:nvSpPr>
        <p:spPr>
          <a:xfrm>
            <a:off x="4268365" y="3998053"/>
            <a:ext cx="1990931" cy="4308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800" b="1" dirty="0">
                <a:solidFill>
                  <a:schemeClr val="accent4"/>
                </a:solidFill>
                <a:latin typeface="印品黑体" panose="00000500000000000000" pitchFamily="2" charset="-122"/>
                <a:ea typeface="印品黑体" panose="00000500000000000000" pitchFamily="2" charset="-122"/>
                <a:cs typeface="+mn-ea"/>
                <a:sym typeface="+mn-lt"/>
              </a:rPr>
              <a:t>远程升级</a:t>
            </a:r>
            <a:endParaRPr lang="zh-CN" altLang="en-US" sz="2800" b="1" dirty="0">
              <a:solidFill>
                <a:schemeClr val="accent4"/>
              </a:solidFill>
              <a:latin typeface="印品黑体" panose="00000500000000000000" pitchFamily="2" charset="-122"/>
              <a:ea typeface="印品黑体" panose="00000500000000000000" pitchFamily="2" charset="-122"/>
              <a:cs typeface="+mn-ea"/>
              <a:sym typeface="+mn-lt"/>
            </a:endParaRPr>
          </a:p>
        </p:txBody>
      </p:sp>
      <p:grpSp>
        <p:nvGrpSpPr>
          <p:cNvPr id="15" name="Group 26"/>
          <p:cNvGrpSpPr/>
          <p:nvPr/>
        </p:nvGrpSpPr>
        <p:grpSpPr>
          <a:xfrm flipH="1">
            <a:off x="904878" y="1393408"/>
            <a:ext cx="2206367" cy="4016716"/>
            <a:chOff x="5507038" y="2414588"/>
            <a:chExt cx="1052513" cy="1916113"/>
          </a:xfrm>
          <a:solidFill>
            <a:schemeClr val="bg1"/>
          </a:solidFill>
        </p:grpSpPr>
        <p:sp>
          <p:nvSpPr>
            <p:cNvPr id="28" name="Freeform 6"/>
            <p:cNvSpPr>
              <a:spLocks noEditPoints="1"/>
            </p:cNvSpPr>
            <p:nvPr/>
          </p:nvSpPr>
          <p:spPr bwMode="auto">
            <a:xfrm>
              <a:off x="5970588" y="2414588"/>
              <a:ext cx="395288" cy="395288"/>
            </a:xfrm>
            <a:custGeom>
              <a:avLst/>
              <a:gdLst/>
              <a:ahLst/>
              <a:cxnLst>
                <a:cxn ang="0">
                  <a:pos x="116" y="58"/>
                </a:cxn>
                <a:cxn ang="0">
                  <a:pos x="58" y="116"/>
                </a:cxn>
                <a:cxn ang="0">
                  <a:pos x="0" y="58"/>
                </a:cxn>
                <a:cxn ang="0">
                  <a:pos x="58" y="0"/>
                </a:cxn>
                <a:cxn ang="0">
                  <a:pos x="116" y="58"/>
                </a:cxn>
                <a:cxn ang="0">
                  <a:pos x="116" y="58"/>
                </a:cxn>
                <a:cxn ang="0">
                  <a:pos x="116" y="58"/>
                </a:cxn>
              </a:cxnLst>
              <a:rect l="0" t="0" r="r" b="b"/>
              <a:pathLst>
                <a:path w="116" h="116">
                  <a:moveTo>
                    <a:pt x="116" y="58"/>
                  </a:moveTo>
                  <a:cubicBezTo>
                    <a:pt x="116" y="90"/>
                    <a:pt x="90" y="116"/>
                    <a:pt x="58" y="116"/>
                  </a:cubicBezTo>
                  <a:cubicBezTo>
                    <a:pt x="26" y="116"/>
                    <a:pt x="0" y="90"/>
                    <a:pt x="0" y="58"/>
                  </a:cubicBezTo>
                  <a:cubicBezTo>
                    <a:pt x="0" y="26"/>
                    <a:pt x="26" y="0"/>
                    <a:pt x="58" y="0"/>
                  </a:cubicBezTo>
                  <a:cubicBezTo>
                    <a:pt x="90" y="0"/>
                    <a:pt x="116" y="26"/>
                    <a:pt x="116" y="58"/>
                  </a:cubicBezTo>
                  <a:close/>
                  <a:moveTo>
                    <a:pt x="116" y="58"/>
                  </a:moveTo>
                  <a:cubicBezTo>
                    <a:pt x="116" y="58"/>
                    <a:pt x="116" y="58"/>
                    <a:pt x="116" y="58"/>
                  </a:cubicBezTo>
                </a:path>
              </a:pathLst>
            </a:custGeom>
            <a:grp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29" name="Freeform 7"/>
            <p:cNvSpPr>
              <a:spLocks noEditPoints="1"/>
            </p:cNvSpPr>
            <p:nvPr/>
          </p:nvSpPr>
          <p:spPr bwMode="auto">
            <a:xfrm>
              <a:off x="5507038" y="2887663"/>
              <a:ext cx="1052513" cy="1443038"/>
            </a:xfrm>
            <a:custGeom>
              <a:avLst/>
              <a:gdLst/>
              <a:ahLst/>
              <a:cxnLst>
                <a:cxn ang="0">
                  <a:pos x="243" y="0"/>
                </a:cxn>
                <a:cxn ang="0">
                  <a:pos x="194" y="67"/>
                </a:cxn>
                <a:cxn ang="0">
                  <a:pos x="146" y="4"/>
                </a:cxn>
                <a:cxn ang="0">
                  <a:pos x="88" y="75"/>
                </a:cxn>
                <a:cxn ang="0">
                  <a:pos x="42" y="34"/>
                </a:cxn>
                <a:cxn ang="0">
                  <a:pos x="9" y="36"/>
                </a:cxn>
                <a:cxn ang="0">
                  <a:pos x="11" y="69"/>
                </a:cxn>
                <a:cxn ang="0">
                  <a:pos x="75" y="127"/>
                </a:cxn>
                <a:cxn ang="0">
                  <a:pos x="91" y="133"/>
                </a:cxn>
                <a:cxn ang="0">
                  <a:pos x="93" y="132"/>
                </a:cxn>
                <a:cxn ang="0">
                  <a:pos x="109" y="124"/>
                </a:cxn>
                <a:cxn ang="0">
                  <a:pos x="135" y="92"/>
                </a:cxn>
                <a:cxn ang="0">
                  <a:pos x="135" y="180"/>
                </a:cxn>
                <a:cxn ang="0">
                  <a:pos x="141" y="210"/>
                </a:cxn>
                <a:cxn ang="0">
                  <a:pos x="141" y="400"/>
                </a:cxn>
                <a:cxn ang="0">
                  <a:pos x="165" y="423"/>
                </a:cxn>
                <a:cxn ang="0">
                  <a:pos x="190" y="399"/>
                </a:cxn>
                <a:cxn ang="0">
                  <a:pos x="197" y="399"/>
                </a:cxn>
                <a:cxn ang="0">
                  <a:pos x="220" y="423"/>
                </a:cxn>
                <a:cxn ang="0">
                  <a:pos x="244" y="400"/>
                </a:cxn>
                <a:cxn ang="0">
                  <a:pos x="244" y="210"/>
                </a:cxn>
                <a:cxn ang="0">
                  <a:pos x="250" y="180"/>
                </a:cxn>
                <a:cxn ang="0">
                  <a:pos x="250" y="104"/>
                </a:cxn>
                <a:cxn ang="0">
                  <a:pos x="260" y="187"/>
                </a:cxn>
                <a:cxn ang="0">
                  <a:pos x="285" y="211"/>
                </a:cxn>
                <a:cxn ang="0">
                  <a:pos x="309" y="188"/>
                </a:cxn>
                <a:cxn ang="0">
                  <a:pos x="243" y="0"/>
                </a:cxn>
                <a:cxn ang="0">
                  <a:pos x="243" y="0"/>
                </a:cxn>
                <a:cxn ang="0">
                  <a:pos x="243" y="0"/>
                </a:cxn>
              </a:cxnLst>
              <a:rect l="0" t="0" r="r" b="b"/>
              <a:pathLst>
                <a:path w="309" h="423">
                  <a:moveTo>
                    <a:pt x="243" y="0"/>
                  </a:moveTo>
                  <a:cubicBezTo>
                    <a:pt x="194" y="67"/>
                    <a:pt x="194" y="67"/>
                    <a:pt x="194" y="67"/>
                  </a:cubicBezTo>
                  <a:cubicBezTo>
                    <a:pt x="146" y="4"/>
                    <a:pt x="146" y="4"/>
                    <a:pt x="146" y="4"/>
                  </a:cubicBezTo>
                  <a:cubicBezTo>
                    <a:pt x="88" y="75"/>
                    <a:pt x="88" y="75"/>
                    <a:pt x="88" y="75"/>
                  </a:cubicBezTo>
                  <a:cubicBezTo>
                    <a:pt x="42" y="34"/>
                    <a:pt x="42" y="34"/>
                    <a:pt x="42" y="34"/>
                  </a:cubicBezTo>
                  <a:cubicBezTo>
                    <a:pt x="32" y="25"/>
                    <a:pt x="18" y="26"/>
                    <a:pt x="9" y="36"/>
                  </a:cubicBezTo>
                  <a:cubicBezTo>
                    <a:pt x="0" y="46"/>
                    <a:pt x="1" y="61"/>
                    <a:pt x="11" y="69"/>
                  </a:cubicBezTo>
                  <a:cubicBezTo>
                    <a:pt x="75" y="127"/>
                    <a:pt x="75" y="127"/>
                    <a:pt x="75" y="127"/>
                  </a:cubicBezTo>
                  <a:cubicBezTo>
                    <a:pt x="80" y="130"/>
                    <a:pt x="85" y="133"/>
                    <a:pt x="91" y="133"/>
                  </a:cubicBezTo>
                  <a:cubicBezTo>
                    <a:pt x="92" y="133"/>
                    <a:pt x="92" y="133"/>
                    <a:pt x="93" y="132"/>
                  </a:cubicBezTo>
                  <a:cubicBezTo>
                    <a:pt x="99" y="132"/>
                    <a:pt x="105" y="129"/>
                    <a:pt x="109" y="124"/>
                  </a:cubicBezTo>
                  <a:cubicBezTo>
                    <a:pt x="135" y="92"/>
                    <a:pt x="135" y="92"/>
                    <a:pt x="135" y="92"/>
                  </a:cubicBezTo>
                  <a:cubicBezTo>
                    <a:pt x="135" y="180"/>
                    <a:pt x="135" y="180"/>
                    <a:pt x="135" y="180"/>
                  </a:cubicBezTo>
                  <a:cubicBezTo>
                    <a:pt x="135" y="191"/>
                    <a:pt x="135" y="201"/>
                    <a:pt x="141" y="210"/>
                  </a:cubicBezTo>
                  <a:cubicBezTo>
                    <a:pt x="141" y="400"/>
                    <a:pt x="141" y="400"/>
                    <a:pt x="141" y="400"/>
                  </a:cubicBezTo>
                  <a:cubicBezTo>
                    <a:pt x="141" y="413"/>
                    <a:pt x="152" y="423"/>
                    <a:pt x="165" y="423"/>
                  </a:cubicBezTo>
                  <a:cubicBezTo>
                    <a:pt x="178" y="423"/>
                    <a:pt x="190" y="414"/>
                    <a:pt x="190" y="399"/>
                  </a:cubicBezTo>
                  <a:cubicBezTo>
                    <a:pt x="197" y="399"/>
                    <a:pt x="197" y="399"/>
                    <a:pt x="197" y="399"/>
                  </a:cubicBezTo>
                  <a:cubicBezTo>
                    <a:pt x="197" y="414"/>
                    <a:pt x="207" y="423"/>
                    <a:pt x="220" y="423"/>
                  </a:cubicBezTo>
                  <a:cubicBezTo>
                    <a:pt x="233" y="423"/>
                    <a:pt x="244" y="413"/>
                    <a:pt x="244" y="400"/>
                  </a:cubicBezTo>
                  <a:cubicBezTo>
                    <a:pt x="244" y="210"/>
                    <a:pt x="244" y="210"/>
                    <a:pt x="244" y="210"/>
                  </a:cubicBezTo>
                  <a:cubicBezTo>
                    <a:pt x="250" y="201"/>
                    <a:pt x="250" y="191"/>
                    <a:pt x="250" y="180"/>
                  </a:cubicBezTo>
                  <a:cubicBezTo>
                    <a:pt x="250" y="104"/>
                    <a:pt x="250" y="104"/>
                    <a:pt x="250" y="104"/>
                  </a:cubicBezTo>
                  <a:cubicBezTo>
                    <a:pt x="260" y="125"/>
                    <a:pt x="260" y="152"/>
                    <a:pt x="260" y="187"/>
                  </a:cubicBezTo>
                  <a:cubicBezTo>
                    <a:pt x="260" y="200"/>
                    <a:pt x="272" y="211"/>
                    <a:pt x="285" y="211"/>
                  </a:cubicBezTo>
                  <a:cubicBezTo>
                    <a:pt x="298" y="211"/>
                    <a:pt x="309" y="201"/>
                    <a:pt x="309" y="188"/>
                  </a:cubicBezTo>
                  <a:cubicBezTo>
                    <a:pt x="309" y="67"/>
                    <a:pt x="270" y="18"/>
                    <a:pt x="243" y="0"/>
                  </a:cubicBezTo>
                  <a:close/>
                  <a:moveTo>
                    <a:pt x="243" y="0"/>
                  </a:moveTo>
                  <a:cubicBezTo>
                    <a:pt x="243" y="0"/>
                    <a:pt x="243" y="0"/>
                    <a:pt x="243" y="0"/>
                  </a:cubicBezTo>
                </a:path>
              </a:pathLst>
            </a:custGeom>
            <a:grp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1" name="Freeform 8"/>
            <p:cNvSpPr>
              <a:spLocks noEditPoints="1"/>
            </p:cNvSpPr>
            <p:nvPr/>
          </p:nvSpPr>
          <p:spPr bwMode="auto">
            <a:xfrm>
              <a:off x="6038850" y="2824163"/>
              <a:ext cx="247650" cy="112713"/>
            </a:xfrm>
            <a:custGeom>
              <a:avLst/>
              <a:gdLst/>
              <a:ahLst/>
              <a:cxnLst>
                <a:cxn ang="0">
                  <a:pos x="65" y="2"/>
                </a:cxn>
                <a:cxn ang="0">
                  <a:pos x="51" y="8"/>
                </a:cxn>
                <a:cxn ang="0">
                  <a:pos x="37" y="0"/>
                </a:cxn>
                <a:cxn ang="0">
                  <a:pos x="23" y="8"/>
                </a:cxn>
                <a:cxn ang="0">
                  <a:pos x="10" y="3"/>
                </a:cxn>
                <a:cxn ang="0">
                  <a:pos x="3" y="3"/>
                </a:cxn>
                <a:cxn ang="0">
                  <a:pos x="0" y="9"/>
                </a:cxn>
                <a:cxn ang="0">
                  <a:pos x="0" y="26"/>
                </a:cxn>
                <a:cxn ang="0">
                  <a:pos x="3" y="31"/>
                </a:cxn>
                <a:cxn ang="0">
                  <a:pos x="9" y="32"/>
                </a:cxn>
                <a:cxn ang="0">
                  <a:pos x="25" y="27"/>
                </a:cxn>
                <a:cxn ang="0">
                  <a:pos x="37" y="33"/>
                </a:cxn>
                <a:cxn ang="0">
                  <a:pos x="50" y="27"/>
                </a:cxn>
                <a:cxn ang="0">
                  <a:pos x="66" y="32"/>
                </a:cxn>
                <a:cxn ang="0">
                  <a:pos x="71" y="31"/>
                </a:cxn>
                <a:cxn ang="0">
                  <a:pos x="73" y="25"/>
                </a:cxn>
                <a:cxn ang="0">
                  <a:pos x="73" y="8"/>
                </a:cxn>
                <a:cxn ang="0">
                  <a:pos x="71" y="3"/>
                </a:cxn>
                <a:cxn ang="0">
                  <a:pos x="65" y="2"/>
                </a:cxn>
                <a:cxn ang="0">
                  <a:pos x="65" y="2"/>
                </a:cxn>
                <a:cxn ang="0">
                  <a:pos x="65" y="2"/>
                </a:cxn>
              </a:cxnLst>
              <a:rect l="0" t="0" r="r" b="b"/>
              <a:pathLst>
                <a:path w="73" h="33">
                  <a:moveTo>
                    <a:pt x="65" y="2"/>
                  </a:moveTo>
                  <a:cubicBezTo>
                    <a:pt x="51" y="8"/>
                    <a:pt x="51" y="8"/>
                    <a:pt x="51" y="8"/>
                  </a:cubicBezTo>
                  <a:cubicBezTo>
                    <a:pt x="49" y="3"/>
                    <a:pt x="43" y="0"/>
                    <a:pt x="37" y="0"/>
                  </a:cubicBezTo>
                  <a:cubicBezTo>
                    <a:pt x="31" y="0"/>
                    <a:pt x="26" y="4"/>
                    <a:pt x="23" y="8"/>
                  </a:cubicBezTo>
                  <a:cubicBezTo>
                    <a:pt x="10" y="3"/>
                    <a:pt x="10" y="3"/>
                    <a:pt x="10" y="3"/>
                  </a:cubicBezTo>
                  <a:cubicBezTo>
                    <a:pt x="8" y="2"/>
                    <a:pt x="5" y="2"/>
                    <a:pt x="3" y="3"/>
                  </a:cubicBezTo>
                  <a:cubicBezTo>
                    <a:pt x="1" y="4"/>
                    <a:pt x="0" y="6"/>
                    <a:pt x="0" y="9"/>
                  </a:cubicBezTo>
                  <a:cubicBezTo>
                    <a:pt x="0" y="26"/>
                    <a:pt x="0" y="26"/>
                    <a:pt x="0" y="26"/>
                  </a:cubicBezTo>
                  <a:cubicBezTo>
                    <a:pt x="0" y="28"/>
                    <a:pt x="1" y="30"/>
                    <a:pt x="3" y="31"/>
                  </a:cubicBezTo>
                  <a:cubicBezTo>
                    <a:pt x="4" y="32"/>
                    <a:pt x="7" y="33"/>
                    <a:pt x="9" y="32"/>
                  </a:cubicBezTo>
                  <a:cubicBezTo>
                    <a:pt x="14" y="30"/>
                    <a:pt x="21" y="28"/>
                    <a:pt x="25" y="27"/>
                  </a:cubicBezTo>
                  <a:cubicBezTo>
                    <a:pt x="28" y="31"/>
                    <a:pt x="33" y="33"/>
                    <a:pt x="37" y="33"/>
                  </a:cubicBezTo>
                  <a:cubicBezTo>
                    <a:pt x="42" y="33"/>
                    <a:pt x="47" y="30"/>
                    <a:pt x="50" y="27"/>
                  </a:cubicBezTo>
                  <a:cubicBezTo>
                    <a:pt x="54" y="28"/>
                    <a:pt x="61" y="30"/>
                    <a:pt x="66" y="32"/>
                  </a:cubicBezTo>
                  <a:cubicBezTo>
                    <a:pt x="68" y="32"/>
                    <a:pt x="69" y="32"/>
                    <a:pt x="71" y="31"/>
                  </a:cubicBezTo>
                  <a:cubicBezTo>
                    <a:pt x="73" y="30"/>
                    <a:pt x="73" y="28"/>
                    <a:pt x="73" y="25"/>
                  </a:cubicBezTo>
                  <a:cubicBezTo>
                    <a:pt x="73" y="8"/>
                    <a:pt x="73" y="8"/>
                    <a:pt x="73" y="8"/>
                  </a:cubicBezTo>
                  <a:cubicBezTo>
                    <a:pt x="73" y="6"/>
                    <a:pt x="73" y="4"/>
                    <a:pt x="71" y="3"/>
                  </a:cubicBezTo>
                  <a:cubicBezTo>
                    <a:pt x="69" y="2"/>
                    <a:pt x="67" y="2"/>
                    <a:pt x="65" y="2"/>
                  </a:cubicBezTo>
                  <a:close/>
                  <a:moveTo>
                    <a:pt x="65" y="2"/>
                  </a:moveTo>
                  <a:cubicBezTo>
                    <a:pt x="65" y="2"/>
                    <a:pt x="65" y="2"/>
                    <a:pt x="65" y="2"/>
                  </a:cubicBezTo>
                </a:path>
              </a:pathLst>
            </a:custGeom>
            <a:grp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grpSp>
      <p:sp>
        <p:nvSpPr>
          <p:cNvPr id="33" name="Freeform 46"/>
          <p:cNvSpPr>
            <a:spLocks noEditPoints="1"/>
          </p:cNvSpPr>
          <p:nvPr/>
        </p:nvSpPr>
        <p:spPr bwMode="auto">
          <a:xfrm>
            <a:off x="3575232" y="4930052"/>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4" name="Freeform 46"/>
          <p:cNvSpPr>
            <a:spLocks noEditPoints="1"/>
          </p:cNvSpPr>
          <p:nvPr/>
        </p:nvSpPr>
        <p:spPr bwMode="auto">
          <a:xfrm>
            <a:off x="3575232" y="5895368"/>
            <a:ext cx="506132" cy="506132"/>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印品黑体" panose="00000500000000000000" pitchFamily="2" charset="-122"/>
              <a:ea typeface="印品黑体" panose="00000500000000000000" pitchFamily="2" charset="-122"/>
              <a:cs typeface="+mn-ea"/>
              <a:sym typeface="+mn-lt"/>
            </a:endParaRPr>
          </a:p>
        </p:txBody>
      </p:sp>
      <p:sp>
        <p:nvSpPr>
          <p:cNvPr id="37" name="Text Placeholder 3"/>
          <p:cNvSpPr txBox="1"/>
          <p:nvPr/>
        </p:nvSpPr>
        <p:spPr>
          <a:xfrm>
            <a:off x="6678481" y="4988933"/>
            <a:ext cx="4064000" cy="49244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spcBef>
                <a:spcPct val="20000"/>
              </a:spcBef>
              <a:defRPr/>
            </a:pPr>
            <a:r>
              <a:rPr lang="zh-CN" altLang="en-US" dirty="0">
                <a:solidFill>
                  <a:schemeClr val="tx1">
                    <a:lumMod val="50000"/>
                    <a:lumOff val="50000"/>
                  </a:schemeClr>
                </a:solidFill>
                <a:latin typeface="黑体" panose="02010609060101010101" charset="-122"/>
                <a:ea typeface="黑体" panose="02010609060101010101" charset="-122"/>
                <a:cs typeface="+mn-ea"/>
                <a:sym typeface="+mn-lt"/>
              </a:rPr>
              <a:t>出于安全机制、严防过流过载，并在机箱设计加入漏电保护措施</a:t>
            </a:r>
            <a:endParaRPr lang="zh-CN" altLang="en-US" dirty="0">
              <a:solidFill>
                <a:schemeClr val="tx1">
                  <a:lumMod val="50000"/>
                  <a:lumOff val="50000"/>
                </a:schemeClr>
              </a:solidFill>
              <a:latin typeface="黑体" panose="02010609060101010101" charset="-122"/>
              <a:ea typeface="黑体" panose="02010609060101010101" charset="-122"/>
              <a:cs typeface="+mn-ea"/>
              <a:sym typeface="+mn-lt"/>
            </a:endParaRPr>
          </a:p>
        </p:txBody>
      </p:sp>
      <p:sp>
        <p:nvSpPr>
          <p:cNvPr id="41" name="Text Placeholder 3"/>
          <p:cNvSpPr txBox="1"/>
          <p:nvPr/>
        </p:nvSpPr>
        <p:spPr>
          <a:xfrm>
            <a:off x="4329810" y="4960829"/>
            <a:ext cx="1917192" cy="4308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800" b="1" dirty="0">
                <a:solidFill>
                  <a:schemeClr val="accent3"/>
                </a:solidFill>
                <a:latin typeface="印品黑体" panose="00000500000000000000" pitchFamily="2" charset="-122"/>
                <a:ea typeface="印品黑体" panose="00000500000000000000" pitchFamily="2" charset="-122"/>
                <a:cs typeface="+mn-ea"/>
                <a:sym typeface="+mn-lt"/>
              </a:rPr>
              <a:t>安全保护</a:t>
            </a:r>
            <a:endParaRPr lang="zh-CN" altLang="en-US" sz="2800" b="1" dirty="0">
              <a:solidFill>
                <a:schemeClr val="accent3"/>
              </a:solidFill>
              <a:latin typeface="印品黑体" panose="00000500000000000000" pitchFamily="2" charset="-122"/>
              <a:ea typeface="印品黑体" panose="00000500000000000000" pitchFamily="2" charset="-122"/>
              <a:cs typeface="+mn-ea"/>
              <a:sym typeface="+mn-lt"/>
            </a:endParaRPr>
          </a:p>
        </p:txBody>
      </p:sp>
      <p:sp>
        <p:nvSpPr>
          <p:cNvPr id="42" name="Text Placeholder 3"/>
          <p:cNvSpPr txBox="1"/>
          <p:nvPr/>
        </p:nvSpPr>
        <p:spPr>
          <a:xfrm>
            <a:off x="4292942" y="5926145"/>
            <a:ext cx="1990931" cy="4308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800" b="1" dirty="0">
                <a:solidFill>
                  <a:schemeClr val="accent4"/>
                </a:solidFill>
                <a:latin typeface="印品黑体" panose="00000500000000000000" pitchFamily="2" charset="-122"/>
                <a:ea typeface="印品黑体" panose="00000500000000000000" pitchFamily="2" charset="-122"/>
                <a:cs typeface="+mn-ea"/>
                <a:sym typeface="+mn-lt"/>
              </a:rPr>
              <a:t>语音播报</a:t>
            </a:r>
            <a:endParaRPr lang="zh-CN" altLang="en-US" sz="2800" b="1" dirty="0">
              <a:solidFill>
                <a:schemeClr val="accent4"/>
              </a:solidFill>
              <a:latin typeface="印品黑体" panose="00000500000000000000" pitchFamily="2" charset="-122"/>
              <a:ea typeface="印品黑体" panose="00000500000000000000" pitchFamily="2" charset="-122"/>
              <a:cs typeface="+mn-ea"/>
              <a:sym typeface="+mn-lt"/>
            </a:endParaRPr>
          </a:p>
        </p:txBody>
      </p:sp>
      <p:sp>
        <p:nvSpPr>
          <p:cNvPr id="43" name="矩形 42"/>
          <p:cNvSpPr/>
          <p:nvPr/>
        </p:nvSpPr>
        <p:spPr>
          <a:xfrm>
            <a:off x="0" y="404664"/>
            <a:ext cx="590550" cy="276121"/>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44" name="矩形 43"/>
          <p:cNvSpPr/>
          <p:nvPr/>
        </p:nvSpPr>
        <p:spPr>
          <a:xfrm>
            <a:off x="3078192" y="404664"/>
            <a:ext cx="9116982" cy="276121"/>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45" name="矩形 44"/>
          <p:cNvSpPr/>
          <p:nvPr/>
        </p:nvSpPr>
        <p:spPr>
          <a:xfrm>
            <a:off x="668872" y="5771755"/>
            <a:ext cx="2409320" cy="28703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00720" y="-27384"/>
            <a:ext cx="736600" cy="7366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3" name="文本框 2"/>
          <p:cNvSpPr txBox="1"/>
          <p:nvPr/>
        </p:nvSpPr>
        <p:spPr>
          <a:xfrm>
            <a:off x="7715840" y="1717675"/>
            <a:ext cx="2646878" cy="584775"/>
          </a:xfrm>
          <a:prstGeom prst="rect">
            <a:avLst/>
          </a:prstGeom>
          <a:noFill/>
        </p:spPr>
        <p:txBody>
          <a:bodyPr wrap="none" rtlCol="0">
            <a:spAutoFit/>
          </a:bodyPr>
          <a:lstStyle/>
          <a:p>
            <a:r>
              <a:rPr lang="zh-CN" altLang="en-US" sz="3200" dirty="0">
                <a:solidFill>
                  <a:srgbClr val="0070C0"/>
                </a:solidFill>
                <a:latin typeface="黑体" panose="02010609060101010101" charset="-122"/>
                <a:ea typeface="黑体" panose="02010609060101010101" charset="-122"/>
              </a:rPr>
              <a:t>实时查看信息</a:t>
            </a:r>
            <a:endParaRPr lang="zh-CN" altLang="en-US" sz="3200" dirty="0">
              <a:solidFill>
                <a:srgbClr val="0070C0"/>
              </a:solidFill>
              <a:latin typeface="黑体" panose="02010609060101010101" charset="-122"/>
              <a:ea typeface="黑体" panose="02010609060101010101" charset="-122"/>
            </a:endParaRPr>
          </a:p>
        </p:txBody>
      </p:sp>
      <p:sp>
        <p:nvSpPr>
          <p:cNvPr id="4" name="文本框 3"/>
          <p:cNvSpPr txBox="1"/>
          <p:nvPr/>
        </p:nvSpPr>
        <p:spPr>
          <a:xfrm>
            <a:off x="6506800" y="2301240"/>
            <a:ext cx="4751070" cy="875368"/>
          </a:xfrm>
          <a:prstGeom prst="rect">
            <a:avLst/>
          </a:prstGeom>
          <a:noFill/>
        </p:spPr>
        <p:txBody>
          <a:bodyPr wrap="square" rtlCol="0">
            <a:spAutoFit/>
          </a:bodyPr>
          <a:lstStyle/>
          <a:p>
            <a:pPr algn="ctr">
              <a:lnSpc>
                <a:spcPct val="150000"/>
              </a:lnSpc>
            </a:pPr>
            <a:r>
              <a:rPr lang="zh-CN" altLang="en-US" dirty="0">
                <a:solidFill>
                  <a:schemeClr val="bg1"/>
                </a:solidFill>
                <a:latin typeface="黑体" panose="02010609060101010101" charset="-122"/>
                <a:ea typeface="黑体" panose="02010609060101010101" charset="-122"/>
                <a:sym typeface="+mn-ea"/>
              </a:rPr>
              <a:t>开户数、充值金额、充电次数、充电时长、充电金额、站点信息</a:t>
            </a:r>
            <a:endParaRPr lang="zh-CN" altLang="en-US" dirty="0">
              <a:solidFill>
                <a:schemeClr val="bg1"/>
              </a:solidFill>
              <a:latin typeface="黑体" panose="02010609060101010101" charset="-122"/>
              <a:ea typeface="黑体" panose="02010609060101010101" charset="-122"/>
              <a:sym typeface="+mn-ea"/>
            </a:endParaRPr>
          </a:p>
        </p:txBody>
      </p:sp>
      <p:sp>
        <p:nvSpPr>
          <p:cNvPr id="5" name="文本框 4"/>
          <p:cNvSpPr txBox="1"/>
          <p:nvPr/>
        </p:nvSpPr>
        <p:spPr>
          <a:xfrm>
            <a:off x="1010285" y="3730977"/>
            <a:ext cx="1826141" cy="584775"/>
          </a:xfrm>
          <a:prstGeom prst="rect">
            <a:avLst/>
          </a:prstGeom>
          <a:noFill/>
        </p:spPr>
        <p:txBody>
          <a:bodyPr wrap="none" rtlCol="0">
            <a:spAutoFit/>
          </a:bodyPr>
          <a:lstStyle/>
          <a:p>
            <a:r>
              <a:rPr lang="zh-CN" altLang="en-US" sz="3200" dirty="0">
                <a:solidFill>
                  <a:srgbClr val="00B0F0"/>
                </a:solidFill>
                <a:latin typeface="黑体" panose="02010609060101010101" charset="-122"/>
                <a:ea typeface="黑体" panose="02010609060101010101" charset="-122"/>
              </a:rPr>
              <a:t>大屏展示</a:t>
            </a:r>
            <a:endParaRPr lang="zh-CN" altLang="en-US" sz="3200" dirty="0">
              <a:solidFill>
                <a:srgbClr val="00B0F0"/>
              </a:solidFill>
              <a:latin typeface="黑体" panose="02010609060101010101" charset="-122"/>
              <a:ea typeface="黑体" panose="02010609060101010101" charset="-122"/>
            </a:endParaRPr>
          </a:p>
        </p:txBody>
      </p:sp>
      <p:sp>
        <p:nvSpPr>
          <p:cNvPr id="6" name="文本框 5"/>
          <p:cNvSpPr txBox="1"/>
          <p:nvPr/>
        </p:nvSpPr>
        <p:spPr>
          <a:xfrm>
            <a:off x="1010285" y="4595212"/>
            <a:ext cx="3520440" cy="879087"/>
          </a:xfrm>
          <a:prstGeom prst="rect">
            <a:avLst/>
          </a:prstGeom>
          <a:noFill/>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sym typeface="+mn-ea"/>
              </a:rPr>
              <a:t>充电情况、设备状态、订单信息、本月充电数据、月统计曲线</a:t>
            </a:r>
            <a:endParaRPr lang="zh-CN" altLang="en-US" dirty="0">
              <a:solidFill>
                <a:schemeClr val="bg1"/>
              </a:solidFill>
              <a:latin typeface="黑体" panose="02010609060101010101" charset="-122"/>
              <a:ea typeface="黑体" panose="02010609060101010101" charset="-122"/>
              <a:sym typeface="+mn-ea"/>
            </a:endParaRPr>
          </a:p>
        </p:txBody>
      </p:sp>
      <p:cxnSp>
        <p:nvCxnSpPr>
          <p:cNvPr id="7" name="直接连接符 6"/>
          <p:cNvCxnSpPr/>
          <p:nvPr/>
        </p:nvCxnSpPr>
        <p:spPr>
          <a:xfrm>
            <a:off x="1127760" y="3573016"/>
            <a:ext cx="131889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pic>
        <p:nvPicPr>
          <p:cNvPr id="8" name="图片 7" descr="1"/>
          <p:cNvPicPr>
            <a:picLocks noChangeAspect="1"/>
          </p:cNvPicPr>
          <p:nvPr/>
        </p:nvPicPr>
        <p:blipFill>
          <a:blip r:embed="rId1" cstate="screen"/>
          <a:srcRect/>
          <a:stretch>
            <a:fillRect/>
          </a:stretch>
        </p:blipFill>
        <p:spPr>
          <a:xfrm>
            <a:off x="6364347" y="3310909"/>
            <a:ext cx="5349864" cy="2700000"/>
          </a:xfrm>
          <a:prstGeom prst="rect">
            <a:avLst/>
          </a:prstGeom>
          <a:ln w="57150">
            <a:noFill/>
          </a:ln>
          <a:effectLst>
            <a:glow rad="63500">
              <a:schemeClr val="accent5">
                <a:satMod val="175000"/>
                <a:alpha val="40000"/>
              </a:schemeClr>
            </a:glow>
          </a:effectLst>
        </p:spPr>
      </p:pic>
      <p:pic>
        <p:nvPicPr>
          <p:cNvPr id="9" name="图片 8"/>
          <p:cNvPicPr>
            <a:picLocks noChangeAspect="1"/>
          </p:cNvPicPr>
          <p:nvPr/>
        </p:nvPicPr>
        <p:blipFill rotWithShape="1">
          <a:blip r:embed="rId2" cstate="screen"/>
          <a:srcRect r="1074"/>
          <a:stretch>
            <a:fillRect/>
          </a:stretch>
        </p:blipFill>
        <p:spPr>
          <a:xfrm>
            <a:off x="550242" y="525901"/>
            <a:ext cx="5292393" cy="2700000"/>
          </a:xfrm>
          <a:prstGeom prst="rect">
            <a:avLst/>
          </a:prstGeom>
          <a:ln w="57150">
            <a:noFill/>
          </a:ln>
          <a:effectLst>
            <a:glow rad="228600">
              <a:schemeClr val="accent1">
                <a:satMod val="175000"/>
                <a:alpha val="40000"/>
              </a:schemeClr>
            </a:glow>
          </a:effectLst>
        </p:spPr>
      </p:pic>
      <p:sp>
        <p:nvSpPr>
          <p:cNvPr id="11" name="文本框 10"/>
          <p:cNvSpPr txBox="1"/>
          <p:nvPr/>
        </p:nvSpPr>
        <p:spPr>
          <a:xfrm>
            <a:off x="9193931" y="124441"/>
            <a:ext cx="1026243" cy="584775"/>
          </a:xfrm>
          <a:prstGeom prst="rect">
            <a:avLst/>
          </a:prstGeom>
          <a:noFill/>
        </p:spPr>
        <p:txBody>
          <a:bodyPr wrap="none" rtlCol="0">
            <a:spAutoFit/>
          </a:bodyPr>
          <a:lstStyle/>
          <a:p>
            <a:pPr algn="ctr"/>
            <a:r>
              <a:rPr lang="en-US" altLang="zh-CN" sz="3200" dirty="0">
                <a:solidFill>
                  <a:schemeClr val="tx1">
                    <a:lumMod val="85000"/>
                    <a:lumOff val="15000"/>
                  </a:schemeClr>
                </a:solidFill>
                <a:latin typeface="黑体" panose="02010609060101010101" charset="-122"/>
                <a:ea typeface="黑体" panose="02010609060101010101" charset="-122"/>
              </a:rPr>
              <a:t>PC</a:t>
            </a:r>
            <a:r>
              <a:rPr lang="zh-CN" altLang="en-US" sz="3200" dirty="0">
                <a:solidFill>
                  <a:schemeClr val="tx1">
                    <a:lumMod val="85000"/>
                    <a:lumOff val="15000"/>
                  </a:schemeClr>
                </a:solidFill>
                <a:latin typeface="黑体" panose="02010609060101010101" charset="-122"/>
                <a:ea typeface="黑体" panose="02010609060101010101" charset="-122"/>
              </a:rPr>
              <a:t>端</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52971" y="2924945"/>
            <a:ext cx="5998875" cy="3024336"/>
          </a:xfrm>
          <a:prstGeom prst="rect">
            <a:avLst/>
          </a:prstGeom>
          <a:noFill/>
          <a:ln w="3810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黑体" panose="02010609060101010101" charset="-122"/>
              <a:ea typeface="黑体" panose="02010609060101010101" charset="-122"/>
            </a:endParaRPr>
          </a:p>
        </p:txBody>
      </p:sp>
      <p:pic>
        <p:nvPicPr>
          <p:cNvPr id="2" name="图片 1" descr="微信图片_20190918151837"/>
          <p:cNvPicPr>
            <a:picLocks noChangeAspect="1"/>
          </p:cNvPicPr>
          <p:nvPr/>
        </p:nvPicPr>
        <p:blipFill>
          <a:blip r:embed="rId1" cstate="screen"/>
          <a:stretch>
            <a:fillRect/>
          </a:stretch>
        </p:blipFill>
        <p:spPr>
          <a:xfrm rot="1440000">
            <a:off x="8536940" y="1903730"/>
            <a:ext cx="3197860" cy="6395720"/>
          </a:xfrm>
          <a:prstGeom prst="rect">
            <a:avLst/>
          </a:prstGeom>
        </p:spPr>
      </p:pic>
      <p:pic>
        <p:nvPicPr>
          <p:cNvPr id="3" name="图片 2" descr="微信图片_20190918151844"/>
          <p:cNvPicPr>
            <a:picLocks noChangeAspect="1"/>
          </p:cNvPicPr>
          <p:nvPr/>
        </p:nvPicPr>
        <p:blipFill>
          <a:blip r:embed="rId2" cstate="screen"/>
          <a:stretch>
            <a:fillRect/>
          </a:stretch>
        </p:blipFill>
        <p:spPr>
          <a:xfrm rot="1380000">
            <a:off x="6343015" y="-1061085"/>
            <a:ext cx="2981325" cy="5962650"/>
          </a:xfrm>
          <a:prstGeom prst="rect">
            <a:avLst/>
          </a:prstGeom>
        </p:spPr>
      </p:pic>
      <p:pic>
        <p:nvPicPr>
          <p:cNvPr id="4" name="图片 3"/>
          <p:cNvPicPr>
            <a:picLocks noChangeAspect="1"/>
          </p:cNvPicPr>
          <p:nvPr/>
        </p:nvPicPr>
        <p:blipFill>
          <a:blip r:embed="rId3"/>
          <a:stretch>
            <a:fillRect/>
          </a:stretch>
        </p:blipFill>
        <p:spPr>
          <a:xfrm>
            <a:off x="3077210" y="523875"/>
            <a:ext cx="2019935" cy="2019935"/>
          </a:xfrm>
          <a:prstGeom prst="rect">
            <a:avLst/>
          </a:prstGeom>
        </p:spPr>
      </p:pic>
      <p:sp>
        <p:nvSpPr>
          <p:cNvPr id="5" name="矩形 4"/>
          <p:cNvSpPr/>
          <p:nvPr/>
        </p:nvSpPr>
        <p:spPr>
          <a:xfrm>
            <a:off x="418105" y="15032"/>
            <a:ext cx="736600" cy="7366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6" name="文本框 5"/>
          <p:cNvSpPr txBox="1"/>
          <p:nvPr/>
        </p:nvSpPr>
        <p:spPr>
          <a:xfrm>
            <a:off x="1154705" y="166857"/>
            <a:ext cx="1415773" cy="58477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小程序</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7" name="文本框 6"/>
          <p:cNvSpPr txBox="1"/>
          <p:nvPr/>
        </p:nvSpPr>
        <p:spPr>
          <a:xfrm>
            <a:off x="962266" y="3429000"/>
            <a:ext cx="4459421" cy="1938992"/>
          </a:xfrm>
          <a:prstGeom prst="rect">
            <a:avLst/>
          </a:prstGeom>
          <a:noFill/>
        </p:spPr>
        <p:txBody>
          <a:bodyPr wrap="square" rtlCol="0">
            <a:spAutoFit/>
          </a:bodyPr>
          <a:lstStyle/>
          <a:p>
            <a:r>
              <a:rPr lang="zh-CN" altLang="en-US" sz="2000" dirty="0">
                <a:solidFill>
                  <a:schemeClr val="bg1"/>
                </a:solidFill>
                <a:latin typeface="黑体" panose="02010609060101010101" charset="-122"/>
                <a:ea typeface="黑体" panose="02010609060101010101" charset="-122"/>
              </a:rPr>
              <a:t>小程序覆盖主流平台：微信、支付宝</a:t>
            </a:r>
            <a:endParaRPr lang="zh-CN" altLang="en-US" sz="2000" dirty="0">
              <a:solidFill>
                <a:schemeClr val="bg1"/>
              </a:solidFill>
              <a:latin typeface="黑体" panose="02010609060101010101" charset="-122"/>
              <a:ea typeface="黑体" panose="02010609060101010101" charset="-122"/>
            </a:endParaRPr>
          </a:p>
          <a:p>
            <a:endParaRPr lang="zh-CN" altLang="en-US" sz="2000" dirty="0">
              <a:solidFill>
                <a:schemeClr val="bg1"/>
              </a:solidFill>
              <a:latin typeface="黑体" panose="02010609060101010101" charset="-122"/>
              <a:ea typeface="黑体" panose="02010609060101010101" charset="-122"/>
            </a:endParaRPr>
          </a:p>
          <a:p>
            <a:r>
              <a:rPr lang="zh-CN" altLang="en-US" sz="2000" dirty="0">
                <a:solidFill>
                  <a:schemeClr val="bg1"/>
                </a:solidFill>
                <a:latin typeface="黑体" panose="02010609060101010101" charset="-122"/>
                <a:ea typeface="黑体" panose="02010609060101010101" charset="-122"/>
              </a:rPr>
              <a:t>用户均可体验简单快捷的支付流程</a:t>
            </a:r>
            <a:endParaRPr lang="zh-CN" altLang="en-US" sz="2000" dirty="0">
              <a:solidFill>
                <a:schemeClr val="bg1"/>
              </a:solidFill>
              <a:latin typeface="黑体" panose="02010609060101010101" charset="-122"/>
              <a:ea typeface="黑体" panose="02010609060101010101" charset="-122"/>
            </a:endParaRPr>
          </a:p>
          <a:p>
            <a:endParaRPr lang="zh-CN" altLang="en-US" sz="2000" dirty="0">
              <a:solidFill>
                <a:schemeClr val="bg1"/>
              </a:solidFill>
              <a:latin typeface="黑体" panose="02010609060101010101" charset="-122"/>
              <a:ea typeface="黑体" panose="02010609060101010101" charset="-122"/>
            </a:endParaRPr>
          </a:p>
          <a:p>
            <a:r>
              <a:rPr lang="zh-CN" altLang="en-US" sz="2000" dirty="0">
                <a:solidFill>
                  <a:schemeClr val="bg1"/>
                </a:solidFill>
                <a:latin typeface="黑体" panose="02010609060101010101" charset="-122"/>
                <a:ea typeface="黑体" panose="02010609060101010101" charset="-122"/>
              </a:rPr>
              <a:t>扫码充电、在线控制</a:t>
            </a:r>
            <a:r>
              <a:rPr lang="en-US" altLang="zh-CN" sz="2000" dirty="0">
                <a:solidFill>
                  <a:schemeClr val="bg1"/>
                </a:solidFill>
                <a:latin typeface="黑体" panose="02010609060101010101" charset="-122"/>
                <a:ea typeface="黑体" panose="02010609060101010101" charset="-122"/>
              </a:rPr>
              <a:t>/</a:t>
            </a:r>
            <a:r>
              <a:rPr lang="zh-CN" altLang="en-US" sz="2000" dirty="0">
                <a:solidFill>
                  <a:schemeClr val="bg1"/>
                </a:solidFill>
                <a:latin typeface="黑体" panose="02010609060101010101" charset="-122"/>
                <a:ea typeface="黑体" panose="02010609060101010101" charset="-122"/>
              </a:rPr>
              <a:t>查询、使用体验流畅舒适</a:t>
            </a:r>
            <a:endParaRPr lang="zh-CN" altLang="en-US" sz="2000" dirty="0">
              <a:solidFill>
                <a:schemeClr val="bg1"/>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6489298" y="3336771"/>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5" name="Freeform 7"/>
          <p:cNvSpPr/>
          <p:nvPr/>
        </p:nvSpPr>
        <p:spPr bwMode="auto">
          <a:xfrm>
            <a:off x="4349019" y="3336771"/>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6" name="Freeform 8"/>
          <p:cNvSpPr/>
          <p:nvPr/>
        </p:nvSpPr>
        <p:spPr bwMode="auto">
          <a:xfrm>
            <a:off x="4883494" y="24066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7" name="Freeform 9"/>
          <p:cNvSpPr/>
          <p:nvPr/>
        </p:nvSpPr>
        <p:spPr bwMode="auto">
          <a:xfrm>
            <a:off x="5956014" y="24066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8" name="Freeform 10"/>
          <p:cNvSpPr/>
          <p:nvPr/>
        </p:nvSpPr>
        <p:spPr bwMode="auto">
          <a:xfrm>
            <a:off x="4883494" y="42609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70C0"/>
          </a:solid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9" name="Freeform 11"/>
          <p:cNvSpPr/>
          <p:nvPr/>
        </p:nvSpPr>
        <p:spPr bwMode="auto">
          <a:xfrm>
            <a:off x="5956014" y="42609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noFill/>
          <a:ln>
            <a:solidFill>
              <a:srgbClr val="0070C0"/>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0" name="Freeform 13"/>
          <p:cNvSpPr>
            <a:spLocks noEditPoints="1"/>
          </p:cNvSpPr>
          <p:nvPr/>
        </p:nvSpPr>
        <p:spPr bwMode="auto">
          <a:xfrm>
            <a:off x="4653753" y="3707169"/>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00B0F0"/>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1" name="Freeform 14"/>
          <p:cNvSpPr>
            <a:spLocks noEditPoints="1"/>
          </p:cNvSpPr>
          <p:nvPr/>
        </p:nvSpPr>
        <p:spPr bwMode="auto">
          <a:xfrm>
            <a:off x="5250126" y="2729365"/>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bg1"/>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2" name="Freeform 15"/>
          <p:cNvSpPr>
            <a:spLocks noEditPoints="1"/>
          </p:cNvSpPr>
          <p:nvPr/>
        </p:nvSpPr>
        <p:spPr bwMode="auto">
          <a:xfrm>
            <a:off x="6210752" y="2779386"/>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00B0F0"/>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sp>
        <p:nvSpPr>
          <p:cNvPr id="13" name="Freeform 17"/>
          <p:cNvSpPr>
            <a:spLocks noEditPoints="1"/>
          </p:cNvSpPr>
          <p:nvPr/>
        </p:nvSpPr>
        <p:spPr bwMode="auto">
          <a:xfrm>
            <a:off x="6762636" y="3704787"/>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bg1"/>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字魂58号-创中黑" panose="00000500000000000000" pitchFamily="2" charset="-122"/>
              <a:ea typeface="字魂58号-创中黑" panose="00000500000000000000" pitchFamily="2" charset="-122"/>
            </a:endParaRPr>
          </a:p>
        </p:txBody>
      </p:sp>
      <p:grpSp>
        <p:nvGrpSpPr>
          <p:cNvPr id="14" name="组合 13"/>
          <p:cNvGrpSpPr/>
          <p:nvPr/>
        </p:nvGrpSpPr>
        <p:grpSpPr>
          <a:xfrm>
            <a:off x="6219410" y="4622064"/>
            <a:ext cx="506444" cy="470018"/>
            <a:chOff x="5928340" y="670992"/>
            <a:chExt cx="506444" cy="470018"/>
          </a:xfrm>
          <a:solidFill>
            <a:srgbClr val="00B0F0"/>
          </a:solidFill>
        </p:grpSpPr>
        <p:sp>
          <p:nvSpPr>
            <p:cNvPr id="1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1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1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grpSp>
      <p:grpSp>
        <p:nvGrpSpPr>
          <p:cNvPr id="18" name="组合 17"/>
          <p:cNvGrpSpPr/>
          <p:nvPr/>
        </p:nvGrpSpPr>
        <p:grpSpPr>
          <a:xfrm>
            <a:off x="5152769" y="4614965"/>
            <a:ext cx="428365" cy="468379"/>
            <a:chOff x="697828" y="4453123"/>
            <a:chExt cx="229831" cy="251300"/>
          </a:xfrm>
          <a:solidFill>
            <a:schemeClr val="bg1"/>
          </a:solidFill>
        </p:grpSpPr>
        <p:sp>
          <p:nvSpPr>
            <p:cNvPr id="19" name="Freeform 665"/>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0" name="Rectangle 666"/>
            <p:cNvSpPr>
              <a:spLocks noChangeArrowheads="1"/>
            </p:cNvSpPr>
            <p:nvPr/>
          </p:nvSpPr>
          <p:spPr bwMode="auto">
            <a:xfrm>
              <a:off x="718073" y="4643682"/>
              <a:ext cx="33343" cy="60741"/>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1" name="Rectangle 667"/>
            <p:cNvSpPr>
              <a:spLocks noChangeArrowheads="1"/>
            </p:cNvSpPr>
            <p:nvPr/>
          </p:nvSpPr>
          <p:spPr bwMode="auto">
            <a:xfrm>
              <a:off x="772851" y="4613906"/>
              <a:ext cx="33343" cy="90515"/>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2" name="Rectangle 668"/>
            <p:cNvSpPr>
              <a:spLocks noChangeArrowheads="1"/>
            </p:cNvSpPr>
            <p:nvPr/>
          </p:nvSpPr>
          <p:spPr bwMode="auto">
            <a:xfrm>
              <a:off x="828820" y="4584131"/>
              <a:ext cx="33343" cy="120291"/>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23" name="Rectangle 669"/>
            <p:cNvSpPr>
              <a:spLocks noChangeArrowheads="1"/>
            </p:cNvSpPr>
            <p:nvPr/>
          </p:nvSpPr>
          <p:spPr bwMode="auto">
            <a:xfrm>
              <a:off x="883598" y="4554357"/>
              <a:ext cx="33343" cy="150065"/>
            </a:xfrm>
            <a:prstGeom prst="rect">
              <a:avLst/>
            </a:prstGeom>
            <a:grpFill/>
            <a:ln>
              <a:noFill/>
            </a:ln>
          </p:spPr>
          <p:txBody>
            <a:bodyPr vert="horz" wrap="square" lIns="68589" tIns="34295" rIns="68589" bIns="34295" numCol="1" anchor="t" anchorCtr="0" compatLnSpc="1"/>
            <a:lstStyle/>
            <a:p>
              <a:endParaRPr lang="zh-CN" altLang="en-US">
                <a:solidFill>
                  <a:schemeClr val="bg1"/>
                </a:solidFill>
                <a:latin typeface="字魂58号-创中黑" panose="00000500000000000000" pitchFamily="2" charset="-122"/>
                <a:ea typeface="字魂58号-创中黑" panose="00000500000000000000" pitchFamily="2" charset="-122"/>
              </a:endParaRPr>
            </a:p>
          </p:txBody>
        </p:sp>
      </p:grpSp>
      <p:sp>
        <p:nvSpPr>
          <p:cNvPr id="24" name="文本框 23"/>
          <p:cNvSpPr txBox="1"/>
          <p:nvPr/>
        </p:nvSpPr>
        <p:spPr>
          <a:xfrm>
            <a:off x="7373013" y="2060848"/>
            <a:ext cx="2908901"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rPr>
              <a:t>油烟治理设备功率不足，设备与实际排放量不匹配</a:t>
            </a:r>
            <a:endParaRPr lang="zh-CN" altLang="en-US" dirty="0">
              <a:solidFill>
                <a:schemeClr val="bg1"/>
              </a:solidFill>
              <a:latin typeface="黑体" panose="02010609060101010101" charset="-122"/>
              <a:ea typeface="黑体" panose="02010609060101010101" charset="-122"/>
            </a:endParaRPr>
          </a:p>
        </p:txBody>
      </p:sp>
      <p:sp>
        <p:nvSpPr>
          <p:cNvPr id="25" name="文本框 24"/>
          <p:cNvSpPr txBox="1"/>
          <p:nvPr/>
        </p:nvSpPr>
        <p:spPr>
          <a:xfrm>
            <a:off x="7328535" y="1484630"/>
            <a:ext cx="25965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rgbClr val="FFC000"/>
                </a:solidFill>
                <a:latin typeface="黑体" panose="02010609060101010101" charset="-122"/>
                <a:ea typeface="黑体" panose="02010609060101010101" charset="-122"/>
              </a:rPr>
              <a:t>安装效果差异大</a:t>
            </a:r>
            <a:endParaRPr lang="zh-CN" altLang="en-US" sz="2400" dirty="0">
              <a:solidFill>
                <a:srgbClr val="FFC000"/>
              </a:solidFill>
              <a:latin typeface="黑体" panose="02010609060101010101" charset="-122"/>
              <a:ea typeface="黑体" panose="02010609060101010101" charset="-122"/>
            </a:endParaRPr>
          </a:p>
        </p:txBody>
      </p:sp>
      <p:sp>
        <p:nvSpPr>
          <p:cNvPr id="26" name="文本框 25"/>
          <p:cNvSpPr txBox="1"/>
          <p:nvPr/>
        </p:nvSpPr>
        <p:spPr>
          <a:xfrm>
            <a:off x="8002905" y="3717290"/>
            <a:ext cx="3049905" cy="13379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dirty="0">
                <a:solidFill>
                  <a:schemeClr val="bg1"/>
                </a:solidFill>
                <a:latin typeface="黑体" panose="02010609060101010101" charset="-122"/>
                <a:ea typeface="黑体" panose="02010609060101010101" charset="-122"/>
              </a:rPr>
              <a:t>靠人力监管无法实现全覆盖；净化设备难以查看；监测需要专业手段，难度大</a:t>
            </a:r>
            <a:endParaRPr lang="zh-CN" altLang="en-US" dirty="0">
              <a:solidFill>
                <a:schemeClr val="bg1"/>
              </a:solidFill>
              <a:latin typeface="黑体" panose="02010609060101010101" charset="-122"/>
              <a:ea typeface="黑体" panose="02010609060101010101" charset="-122"/>
            </a:endParaRPr>
          </a:p>
        </p:txBody>
      </p:sp>
      <p:sp>
        <p:nvSpPr>
          <p:cNvPr id="27" name="文本框 26"/>
          <p:cNvSpPr txBox="1"/>
          <p:nvPr/>
        </p:nvSpPr>
        <p:spPr>
          <a:xfrm>
            <a:off x="7958220" y="335699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rgbClr val="FFC000"/>
                </a:solidFill>
                <a:latin typeface="黑体" panose="02010609060101010101" charset="-122"/>
                <a:ea typeface="黑体" panose="02010609060101010101" charset="-122"/>
              </a:rPr>
              <a:t>监察难度大</a:t>
            </a:r>
            <a:endParaRPr lang="zh-CN" altLang="en-US" sz="2400" dirty="0">
              <a:solidFill>
                <a:srgbClr val="FFC000"/>
              </a:solidFill>
              <a:latin typeface="黑体" panose="02010609060101010101" charset="-122"/>
              <a:ea typeface="黑体" panose="02010609060101010101" charset="-122"/>
            </a:endParaRPr>
          </a:p>
        </p:txBody>
      </p:sp>
      <p:sp>
        <p:nvSpPr>
          <p:cNvPr id="32" name="文本框 31"/>
          <p:cNvSpPr txBox="1"/>
          <p:nvPr/>
        </p:nvSpPr>
        <p:spPr>
          <a:xfrm>
            <a:off x="1221740" y="3557905"/>
            <a:ext cx="274129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rgbClr val="FFC000"/>
                </a:solidFill>
                <a:latin typeface="黑体" panose="02010609060101010101" charset="-122"/>
                <a:ea typeface="黑体" panose="02010609060101010101" charset="-122"/>
              </a:rPr>
              <a:t>商家自律监管难</a:t>
            </a:r>
            <a:endParaRPr lang="zh-CN" altLang="en-US" sz="2400" dirty="0">
              <a:solidFill>
                <a:srgbClr val="FFC000"/>
              </a:solidFill>
              <a:latin typeface="黑体" panose="02010609060101010101" charset="-122"/>
              <a:ea typeface="黑体" panose="02010609060101010101" charset="-122"/>
            </a:endParaRPr>
          </a:p>
        </p:txBody>
      </p:sp>
      <p:sp>
        <p:nvSpPr>
          <p:cNvPr id="33" name="文本框 32"/>
          <p:cNvSpPr txBox="1"/>
          <p:nvPr/>
        </p:nvSpPr>
        <p:spPr>
          <a:xfrm>
            <a:off x="487045" y="1917065"/>
            <a:ext cx="4071620"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bg1"/>
                </a:solidFill>
                <a:latin typeface="黑体" panose="02010609060101010101" charset="-122"/>
                <a:ea typeface="黑体" panose="02010609060101010101" charset="-122"/>
              </a:rPr>
              <a:t>多数中小型餐饮业主忽视了环评审批，导致厨房油烟净化设施安装无规范要求</a:t>
            </a:r>
            <a:endParaRPr lang="zh-CN" altLang="en-US" dirty="0">
              <a:solidFill>
                <a:schemeClr val="bg1"/>
              </a:solidFill>
              <a:latin typeface="黑体" panose="02010609060101010101" charset="-122"/>
              <a:ea typeface="黑体" panose="02010609060101010101" charset="-122"/>
            </a:endParaRPr>
          </a:p>
        </p:txBody>
      </p:sp>
      <p:sp>
        <p:nvSpPr>
          <p:cNvPr id="34" name="文本框 33"/>
          <p:cNvSpPr txBox="1"/>
          <p:nvPr/>
        </p:nvSpPr>
        <p:spPr>
          <a:xfrm>
            <a:off x="2517572" y="1412776"/>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rgbClr val="FFC000"/>
                </a:solidFill>
                <a:latin typeface="黑体" panose="02010609060101010101" charset="-122"/>
                <a:ea typeface="黑体" panose="02010609060101010101" charset="-122"/>
              </a:rPr>
              <a:t>环保意识差</a:t>
            </a:r>
            <a:endParaRPr lang="zh-CN" altLang="en-US" sz="2400" dirty="0">
              <a:solidFill>
                <a:srgbClr val="FFC000"/>
              </a:solidFill>
              <a:latin typeface="黑体" panose="02010609060101010101" charset="-122"/>
              <a:ea typeface="黑体" panose="02010609060101010101" charset="-122"/>
            </a:endParaRPr>
          </a:p>
        </p:txBody>
      </p:sp>
      <p:sp>
        <p:nvSpPr>
          <p:cNvPr id="35" name="文本框 34"/>
          <p:cNvSpPr txBox="1"/>
          <p:nvPr/>
        </p:nvSpPr>
        <p:spPr>
          <a:xfrm>
            <a:off x="700405" y="3910965"/>
            <a:ext cx="3262630" cy="133794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bg1"/>
                </a:solidFill>
                <a:latin typeface="黑体" panose="02010609060101010101" charset="-122"/>
                <a:ea typeface="黑体" panose="02010609060101010101" charset="-122"/>
              </a:rPr>
              <a:t>在检查过程中，餐饮业主虽安装了油烟净化设，但自觉维护使用、定期清洗效果不明显</a:t>
            </a:r>
            <a:endParaRPr lang="zh-CN" altLang="en-US" dirty="0">
              <a:solidFill>
                <a:schemeClr val="bg1"/>
              </a:solidFill>
              <a:latin typeface="黑体" panose="02010609060101010101" charset="-122"/>
              <a:ea typeface="黑体" panose="02010609060101010101" charset="-122"/>
            </a:endParaRPr>
          </a:p>
        </p:txBody>
      </p:sp>
      <p:sp>
        <p:nvSpPr>
          <p:cNvPr id="37" name="文本框 36"/>
          <p:cNvSpPr txBox="1"/>
          <p:nvPr/>
        </p:nvSpPr>
        <p:spPr>
          <a:xfrm>
            <a:off x="1687771" y="489585"/>
            <a:ext cx="42468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餐饮油烟监测解决方案</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 name="文本框 1"/>
          <p:cNvSpPr txBox="1"/>
          <p:nvPr/>
        </p:nvSpPr>
        <p:spPr>
          <a:xfrm>
            <a:off x="737235" y="5581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6</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5080" y="5905589"/>
            <a:ext cx="9144000" cy="1211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9" name="TextBox 16"/>
          <p:cNvSpPr txBox="1"/>
          <p:nvPr/>
        </p:nvSpPr>
        <p:spPr>
          <a:xfrm>
            <a:off x="1400810" y="332740"/>
            <a:ext cx="6430645" cy="58356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油烟监测系统标准和相关政策</a:t>
            </a:r>
            <a:endParaRPr lang="zh-CN" altLang="en-US" sz="3200" dirty="0">
              <a:solidFill>
                <a:schemeClr val="bg1"/>
              </a:solidFill>
              <a:latin typeface="黑体" panose="02010609060101010101" charset="-122"/>
              <a:ea typeface="黑体" panose="02010609060101010101" charset="-122"/>
            </a:endParaRPr>
          </a:p>
        </p:txBody>
      </p:sp>
      <p:sp>
        <p:nvSpPr>
          <p:cNvPr id="31" name="矩形 30"/>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33" name="文本框 32"/>
          <p:cNvSpPr txBox="1"/>
          <p:nvPr/>
        </p:nvSpPr>
        <p:spPr>
          <a:xfrm>
            <a:off x="843915" y="1220470"/>
            <a:ext cx="7651115" cy="34150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p>
            <a:pPr>
              <a:lnSpc>
                <a:spcPct val="150000"/>
              </a:lnSpc>
            </a:pPr>
            <a:r>
              <a:rPr lang="zh-CN" altLang="en-US" dirty="0">
                <a:solidFill>
                  <a:schemeClr val="bg1"/>
                </a:solidFill>
                <a:latin typeface="黑体" panose="02010609060101010101" charset="-122"/>
                <a:ea typeface="黑体" panose="02010609060101010101" charset="-122"/>
              </a:rPr>
              <a:t>参考标准</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GB18483-2001  《饮食业油烟排放标准（试行）》</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HJ/T212-2017  《污染源在线自动监控（监测）系统数据传输标准》</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HJ477-2009    《污染源在线自动监控（监测）数据采集传输仪技术要求》</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CCAEPI-RG-Y-020《环保产品认证实施规则饮食业油烟浓度在线监控系统》</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DB 11/1488-2018 《餐饮业大气污染物排放标准》</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    各地生态环境部门以及相关管理部门陆续推进餐饮油烟在线监管平台建设，开展餐饮业油烟监测和治理工作。</a:t>
            </a:r>
            <a:endParaRPr lang="zh-CN" altLang="en-US" dirty="0">
              <a:solidFill>
                <a:schemeClr val="bg1"/>
              </a:solidFill>
              <a:latin typeface="黑体" panose="02010609060101010101" charset="-122"/>
              <a:ea typeface="黑体" panose="02010609060101010101" charset="-122"/>
            </a:endParaRPr>
          </a:p>
        </p:txBody>
      </p:sp>
      <p:pic>
        <p:nvPicPr>
          <p:cNvPr id="-2147482623" name="图片 35" descr="e2a22e41665a02d39d3c96a498176c4"/>
          <p:cNvPicPr>
            <a:picLocks noChangeAspect="1"/>
          </p:cNvPicPr>
          <p:nvPr/>
        </p:nvPicPr>
        <p:blipFill>
          <a:blip r:embed="rId1"/>
          <a:stretch>
            <a:fillRect/>
          </a:stretch>
        </p:blipFill>
        <p:spPr>
          <a:xfrm>
            <a:off x="8585200" y="448945"/>
            <a:ext cx="2512695" cy="2879090"/>
          </a:xfrm>
          <a:prstGeom prst="rect">
            <a:avLst/>
          </a:prstGeom>
          <a:noFill/>
          <a:ln w="9525">
            <a:noFill/>
          </a:ln>
        </p:spPr>
      </p:pic>
      <p:pic>
        <p:nvPicPr>
          <p:cNvPr id="-2147482622" name="图片 30" descr="423edc0761eb8ada99c1b993ae7769a"/>
          <p:cNvPicPr>
            <a:picLocks noChangeAspect="1"/>
          </p:cNvPicPr>
          <p:nvPr/>
        </p:nvPicPr>
        <p:blipFill>
          <a:blip r:embed="rId2"/>
          <a:stretch>
            <a:fillRect/>
          </a:stretch>
        </p:blipFill>
        <p:spPr>
          <a:xfrm>
            <a:off x="8585200" y="3396615"/>
            <a:ext cx="2512695" cy="2632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p:cNvSpPr txBox="1"/>
          <p:nvPr/>
        </p:nvSpPr>
        <p:spPr>
          <a:xfrm>
            <a:off x="1401026" y="332656"/>
            <a:ext cx="3184393" cy="58356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系统结构图</a:t>
            </a:r>
            <a:endParaRPr lang="zh-CN" altLang="en-US" sz="3200" dirty="0">
              <a:solidFill>
                <a:schemeClr val="bg1"/>
              </a:solidFill>
              <a:latin typeface="黑体" panose="02010609060101010101" charset="-122"/>
              <a:ea typeface="黑体" panose="02010609060101010101" charset="-122"/>
            </a:endParaRPr>
          </a:p>
        </p:txBody>
      </p:sp>
      <p:sp>
        <p:nvSpPr>
          <p:cNvPr id="19" name="矩形 1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pic>
        <p:nvPicPr>
          <p:cNvPr id="-2147482620" name="图片 9" descr="微信图片_20200116083613"/>
          <p:cNvPicPr>
            <a:picLocks noChangeAspect="1"/>
          </p:cNvPicPr>
          <p:nvPr>
            <p:custDataLst>
              <p:tags r:id="rId1"/>
            </p:custDataLst>
          </p:nvPr>
        </p:nvPicPr>
        <p:blipFill>
          <a:blip r:embed="rId2"/>
          <a:stretch>
            <a:fillRect/>
          </a:stretch>
        </p:blipFill>
        <p:spPr>
          <a:xfrm>
            <a:off x="1913255" y="2929890"/>
            <a:ext cx="8482330" cy="3871595"/>
          </a:xfrm>
          <a:prstGeom prst="rect">
            <a:avLst/>
          </a:prstGeom>
          <a:noFill/>
          <a:ln w="9525">
            <a:noFill/>
          </a:ln>
        </p:spPr>
      </p:pic>
      <p:sp>
        <p:nvSpPr>
          <p:cNvPr id="6" name="文本框 5"/>
          <p:cNvSpPr txBox="1"/>
          <p:nvPr/>
        </p:nvSpPr>
        <p:spPr>
          <a:xfrm>
            <a:off x="1092835" y="824865"/>
            <a:ext cx="10122535" cy="2168525"/>
          </a:xfrm>
          <a:prstGeom prst="rect">
            <a:avLst/>
          </a:prstGeom>
          <a:noFill/>
        </p:spPr>
        <p:txBody>
          <a:bodyPr wrap="square" rtlCol="0">
            <a:spAutoFit/>
          </a:bodyPr>
          <a:p>
            <a:pPr>
              <a:lnSpc>
                <a:spcPct val="150000"/>
              </a:lnSpc>
            </a:pPr>
            <a:r>
              <a:rPr lang="en-US" altLang="zh-CN" dirty="0">
                <a:solidFill>
                  <a:schemeClr val="bg1"/>
                </a:solidFill>
                <a:latin typeface="黑体" panose="02010609060101010101" charset="-122"/>
                <a:ea typeface="黑体" panose="02010609060101010101" charset="-122"/>
                <a:sym typeface="+mn-ea"/>
              </a:rPr>
              <a:t>    </a:t>
            </a:r>
            <a:r>
              <a:rPr lang="zh-CN" altLang="en-US" dirty="0">
                <a:solidFill>
                  <a:schemeClr val="bg1"/>
                </a:solidFill>
                <a:latin typeface="黑体" panose="02010609060101010101" charset="-122"/>
                <a:ea typeface="黑体" panose="02010609060101010101" charset="-122"/>
                <a:sym typeface="+mn-ea"/>
              </a:rPr>
              <a:t>平台采集餐饮油烟处理设备运行状态和油烟排放的浓度数据，自动对超标排放及异常企业进行提示预警，监管部门可迅速进处理，督促餐饮企业整改设备，并定期清洗、维护，实现减排环保，不扰民等目的。</a:t>
            </a:r>
            <a:endParaRPr lang="zh-CN" altLang="en-US" dirty="0">
              <a:solidFill>
                <a:schemeClr val="bg1"/>
              </a:solidFill>
              <a:latin typeface="黑体" panose="02010609060101010101" charset="-122"/>
              <a:ea typeface="黑体" panose="02010609060101010101" charset="-122"/>
              <a:sym typeface="+mn-ea"/>
            </a:endParaRPr>
          </a:p>
          <a:p>
            <a:pPr>
              <a:lnSpc>
                <a:spcPct val="150000"/>
              </a:lnSpc>
            </a:pPr>
            <a:r>
              <a:rPr lang="zh-CN" altLang="en-US" dirty="0">
                <a:solidFill>
                  <a:schemeClr val="bg1"/>
                </a:solidFill>
                <a:latin typeface="黑体" panose="02010609060101010101" charset="-122"/>
                <a:ea typeface="黑体" panose="02010609060101010101" charset="-122"/>
                <a:sym typeface="+mn-ea"/>
              </a:rPr>
              <a:t>    现场安装监测终端，实时监测油烟油烟净化器的工作状态，包括设备运行的电流、电压、功率、耗电量等等，同时结合排烟口的颗粒物浓度进行对比分析，一旦排放超标，系统会发出异常信号。</a:t>
            </a:r>
            <a:endParaRPr lang="zh-CN" altLang="en-US" dirty="0">
              <a:solidFill>
                <a:schemeClr val="bg1"/>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34115" y="5670550"/>
            <a:ext cx="507365" cy="57975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1309668" y="4307205"/>
            <a:ext cx="675005" cy="1769745"/>
          </a:xfrm>
          <a:prstGeom prst="rect">
            <a:avLst/>
          </a:prstGeom>
          <a:noFill/>
        </p:spPr>
        <p:txBody>
          <a:bodyPr vert="eaVert" wrap="square" rtlCol="0">
            <a:spAutoFit/>
          </a:bodyPr>
          <a:p>
            <a:r>
              <a:rPr lang="zh-CN" altLang="en-US" sz="3200">
                <a:latin typeface="黑体" panose="02010609060101010101" charset="-122"/>
                <a:ea typeface="黑体" panose="02010609060101010101" charset="-122"/>
              </a:rPr>
              <a:t>公司介绍</a:t>
            </a:r>
            <a:endParaRPr lang="zh-CN" altLang="en-US" sz="3200">
              <a:latin typeface="黑体" panose="02010609060101010101" charset="-122"/>
              <a:ea typeface="黑体" panose="02010609060101010101" charset="-122"/>
            </a:endParaRPr>
          </a:p>
        </p:txBody>
      </p:sp>
      <p:sp>
        <p:nvSpPr>
          <p:cNvPr id="4" name="Rectangle 96"/>
          <p:cNvSpPr/>
          <p:nvPr/>
        </p:nvSpPr>
        <p:spPr>
          <a:xfrm>
            <a:off x="1672590" y="555625"/>
            <a:ext cx="5139055" cy="492760"/>
          </a:xfrm>
          <a:prstGeom prst="rect">
            <a:avLst/>
          </a:prstGeom>
          <a:noFill/>
          <a:ln w="9525">
            <a:noFill/>
          </a:ln>
          <a:effectLst>
            <a:prstShdw prst="shdw13" dist="53882" dir="13499999">
              <a:srgbClr val="30461C">
                <a:alpha val="50000"/>
              </a:srgbClr>
            </a:prstShdw>
          </a:effectLst>
        </p:spPr>
        <p:txBody>
          <a:bodyPr wrap="square" lIns="78300" tIns="39150" rIns="78300" bIns="39150">
            <a:spAutoFit/>
          </a:bodyPr>
          <a:p>
            <a:pPr algn="l" defTabSz="782955" eaLnBrk="1" hangingPunct="1">
              <a:buFont typeface="Arial" panose="020B0604020202020204" pitchFamily="34" charset="0"/>
            </a:pPr>
            <a:r>
              <a:rPr lang="zh-CN" altLang="en-US" sz="2700" dirty="0">
                <a:latin typeface="黑体" panose="02010609060101010101" charset="-122"/>
                <a:ea typeface="黑体" panose="02010609060101010101" charset="-122"/>
              </a:rPr>
              <a:t>用户端能效管理系统解决方案</a:t>
            </a:r>
            <a:endParaRPr lang="zh-CN" altLang="en-US" sz="2700" dirty="0">
              <a:latin typeface="黑体" panose="02010609060101010101" charset="-122"/>
              <a:ea typeface="黑体" panose="02010609060101010101" charset="-122"/>
            </a:endParaRPr>
          </a:p>
        </p:txBody>
      </p:sp>
      <p:sp>
        <p:nvSpPr>
          <p:cNvPr id="6" name="矩形 5"/>
          <p:cNvSpPr/>
          <p:nvPr/>
        </p:nvSpPr>
        <p:spPr>
          <a:xfrm flipH="1">
            <a:off x="9525" y="631825"/>
            <a:ext cx="1128395" cy="120586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8198" descr="用户端综合能效管理系统521图片-01"/>
          <p:cNvPicPr>
            <a:picLocks noChangeAspect="1"/>
          </p:cNvPicPr>
          <p:nvPr/>
        </p:nvPicPr>
        <p:blipFill>
          <a:blip r:embed="rId1"/>
          <a:stretch>
            <a:fillRect/>
          </a:stretch>
        </p:blipFill>
        <p:spPr>
          <a:xfrm>
            <a:off x="465455" y="1194435"/>
            <a:ext cx="10246360" cy="4297045"/>
          </a:xfrm>
          <a:prstGeom prst="rect">
            <a:avLst/>
          </a:prstGeom>
          <a:noFill/>
          <a:ln w="9525">
            <a:noFill/>
          </a:ln>
        </p:spPr>
      </p:pic>
      <p:sp>
        <p:nvSpPr>
          <p:cNvPr id="7" name="矩形 6"/>
          <p:cNvSpPr/>
          <p:nvPr/>
        </p:nvSpPr>
        <p:spPr>
          <a:xfrm flipH="1">
            <a:off x="11647170" y="10160"/>
            <a:ext cx="76200" cy="406781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xagon 4"/>
          <p:cNvSpPr/>
          <p:nvPr/>
        </p:nvSpPr>
        <p:spPr>
          <a:xfrm>
            <a:off x="1567564" y="3520655"/>
            <a:ext cx="2316572" cy="199704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3" name="Hexagon 6"/>
          <p:cNvSpPr/>
          <p:nvPr/>
        </p:nvSpPr>
        <p:spPr>
          <a:xfrm>
            <a:off x="8267734" y="2458071"/>
            <a:ext cx="2316572" cy="199704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4" name="Hexagon 7"/>
          <p:cNvSpPr/>
          <p:nvPr/>
        </p:nvSpPr>
        <p:spPr>
          <a:xfrm>
            <a:off x="3781015" y="2430478"/>
            <a:ext cx="2316572" cy="199704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sp>
        <p:nvSpPr>
          <p:cNvPr id="5" name="Hexagon 10"/>
          <p:cNvSpPr/>
          <p:nvPr/>
        </p:nvSpPr>
        <p:spPr>
          <a:xfrm>
            <a:off x="5987106" y="3520655"/>
            <a:ext cx="2316572" cy="199704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latin typeface="黑体" panose="02010609060101010101" charset="-122"/>
              <a:ea typeface="黑体" panose="02010609060101010101" charset="-122"/>
              <a:cs typeface="+mn-ea"/>
              <a:sym typeface="+mn-lt"/>
            </a:endParaRPr>
          </a:p>
        </p:txBody>
      </p:sp>
      <p:grpSp>
        <p:nvGrpSpPr>
          <p:cNvPr id="14" name="Group 31"/>
          <p:cNvGrpSpPr/>
          <p:nvPr/>
        </p:nvGrpSpPr>
        <p:grpSpPr>
          <a:xfrm>
            <a:off x="1348264" y="3578635"/>
            <a:ext cx="821877" cy="821877"/>
            <a:chOff x="2138721" y="2867884"/>
            <a:chExt cx="616408" cy="616408"/>
          </a:xfrm>
        </p:grpSpPr>
        <p:grpSp>
          <p:nvGrpSpPr>
            <p:cNvPr id="15" name="Group 21"/>
            <p:cNvGrpSpPr/>
            <p:nvPr/>
          </p:nvGrpSpPr>
          <p:grpSpPr>
            <a:xfrm>
              <a:off x="2138721" y="2867884"/>
              <a:ext cx="616408" cy="616408"/>
              <a:chOff x="2786183" y="1189182"/>
              <a:chExt cx="921712" cy="921712"/>
            </a:xfrm>
          </p:grpSpPr>
          <p:sp>
            <p:nvSpPr>
              <p:cNvPr id="17" name="Oval 22"/>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18" name="Oval 23"/>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sp>
          <p:nvSpPr>
            <p:cNvPr id="16" name="Freeform 9"/>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accent1"/>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nvGrpSpPr>
          <p:cNvPr id="19" name="Group 32"/>
          <p:cNvGrpSpPr/>
          <p:nvPr/>
        </p:nvGrpSpPr>
        <p:grpSpPr>
          <a:xfrm>
            <a:off x="4528361" y="2045890"/>
            <a:ext cx="821877" cy="821877"/>
            <a:chOff x="6412691" y="2896967"/>
            <a:chExt cx="616408" cy="616408"/>
          </a:xfrm>
        </p:grpSpPr>
        <p:grpSp>
          <p:nvGrpSpPr>
            <p:cNvPr id="20" name="Group 25"/>
            <p:cNvGrpSpPr/>
            <p:nvPr/>
          </p:nvGrpSpPr>
          <p:grpSpPr>
            <a:xfrm>
              <a:off x="6412691" y="2896967"/>
              <a:ext cx="616408" cy="616408"/>
              <a:chOff x="2786183" y="1189182"/>
              <a:chExt cx="921712" cy="921712"/>
            </a:xfrm>
          </p:grpSpPr>
          <p:sp>
            <p:nvSpPr>
              <p:cNvPr id="24" name="Oval 26"/>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25" name="Oval 2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21" name="Group 28"/>
            <p:cNvGrpSpPr/>
            <p:nvPr/>
          </p:nvGrpSpPr>
          <p:grpSpPr>
            <a:xfrm>
              <a:off x="6566423" y="3063819"/>
              <a:ext cx="319678" cy="300106"/>
              <a:chOff x="504825" y="971550"/>
              <a:chExt cx="1089026" cy="1022350"/>
            </a:xfrm>
            <a:solidFill>
              <a:schemeClr val="accent4"/>
            </a:solidFill>
          </p:grpSpPr>
          <p:sp>
            <p:nvSpPr>
              <p:cNvPr id="22" name="Freeform 29"/>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23" name="Freeform 31"/>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26" name="Group 41"/>
          <p:cNvGrpSpPr/>
          <p:nvPr/>
        </p:nvGrpSpPr>
        <p:grpSpPr>
          <a:xfrm>
            <a:off x="6734452" y="5096021"/>
            <a:ext cx="821877" cy="821877"/>
            <a:chOff x="5664096" y="2537414"/>
            <a:chExt cx="616408" cy="616408"/>
          </a:xfrm>
        </p:grpSpPr>
        <p:grpSp>
          <p:nvGrpSpPr>
            <p:cNvPr id="27" name="Group 33"/>
            <p:cNvGrpSpPr/>
            <p:nvPr/>
          </p:nvGrpSpPr>
          <p:grpSpPr>
            <a:xfrm>
              <a:off x="5664096" y="2537414"/>
              <a:ext cx="616408" cy="616408"/>
              <a:chOff x="2786183" y="1189182"/>
              <a:chExt cx="921712" cy="921712"/>
            </a:xfrm>
          </p:grpSpPr>
          <p:sp>
            <p:nvSpPr>
              <p:cNvPr id="33" name="Oval 34"/>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34" name="Oval 3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28" name="Group 36"/>
            <p:cNvGrpSpPr/>
            <p:nvPr/>
          </p:nvGrpSpPr>
          <p:grpSpPr>
            <a:xfrm>
              <a:off x="5828448" y="2733085"/>
              <a:ext cx="308466" cy="233388"/>
              <a:chOff x="6629400" y="2008188"/>
              <a:chExt cx="600075" cy="454025"/>
            </a:xfrm>
            <a:solidFill>
              <a:schemeClr val="accent3"/>
            </a:solidFill>
          </p:grpSpPr>
          <p:sp>
            <p:nvSpPr>
              <p:cNvPr id="29" name="Freeform 17"/>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0" name="Freeform 18"/>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1" name="Freeform 19"/>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2" name="Freeform 20"/>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35" name="Group 48"/>
          <p:cNvGrpSpPr/>
          <p:nvPr/>
        </p:nvGrpSpPr>
        <p:grpSpPr>
          <a:xfrm>
            <a:off x="9977299" y="2499168"/>
            <a:ext cx="842781" cy="842781"/>
            <a:chOff x="3323671" y="3667874"/>
            <a:chExt cx="632086" cy="632086"/>
          </a:xfrm>
        </p:grpSpPr>
        <p:grpSp>
          <p:nvGrpSpPr>
            <p:cNvPr id="36" name="Group 42"/>
            <p:cNvGrpSpPr/>
            <p:nvPr/>
          </p:nvGrpSpPr>
          <p:grpSpPr>
            <a:xfrm>
              <a:off x="3323671" y="3667874"/>
              <a:ext cx="632086" cy="632086"/>
              <a:chOff x="2786183" y="1189182"/>
              <a:chExt cx="921712" cy="921712"/>
            </a:xfrm>
          </p:grpSpPr>
          <p:sp>
            <p:nvSpPr>
              <p:cNvPr id="40" name="Oval 43"/>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sp>
            <p:nvSpPr>
              <p:cNvPr id="41" name="Oval 4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黑体" panose="02010609060101010101" charset="-122"/>
                  <a:ea typeface="黑体" panose="02010609060101010101" charset="-122"/>
                  <a:cs typeface="+mn-ea"/>
                  <a:sym typeface="+mn-lt"/>
                </a:endParaRPr>
              </a:p>
            </p:txBody>
          </p:sp>
        </p:grpSp>
        <p:grpSp>
          <p:nvGrpSpPr>
            <p:cNvPr id="37" name="Group 45"/>
            <p:cNvGrpSpPr/>
            <p:nvPr/>
          </p:nvGrpSpPr>
          <p:grpSpPr>
            <a:xfrm>
              <a:off x="3534447" y="3803607"/>
              <a:ext cx="210535" cy="360620"/>
              <a:chOff x="1668463" y="3354388"/>
              <a:chExt cx="641350" cy="1098550"/>
            </a:xfrm>
            <a:solidFill>
              <a:schemeClr val="accent3"/>
            </a:solidFill>
          </p:grpSpPr>
          <p:sp>
            <p:nvSpPr>
              <p:cNvPr id="38" name="Freeform 36"/>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sp>
            <p:nvSpPr>
              <p:cNvPr id="39" name="Freeform 37"/>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ln>
            </p:spPr>
            <p:txBody>
              <a:bodyPr vert="horz" wrap="square" lIns="121920" tIns="60960" rIns="121920" bIns="60960" numCol="1" anchor="t" anchorCtr="0" compatLnSpc="1"/>
              <a:lstStyle/>
              <a:p>
                <a:endParaRPr lang="en-US" sz="3200" dirty="0">
                  <a:latin typeface="黑体" panose="02010609060101010101" charset="-122"/>
                  <a:ea typeface="黑体" panose="02010609060101010101" charset="-122"/>
                  <a:cs typeface="+mn-ea"/>
                  <a:sym typeface="+mn-lt"/>
                </a:endParaRPr>
              </a:p>
            </p:txBody>
          </p:sp>
        </p:grpSp>
      </p:grpSp>
      <p:grpSp>
        <p:nvGrpSpPr>
          <p:cNvPr id="42" name="Group 25"/>
          <p:cNvGrpSpPr/>
          <p:nvPr/>
        </p:nvGrpSpPr>
        <p:grpSpPr>
          <a:xfrm>
            <a:off x="762265" y="2078154"/>
            <a:ext cx="2821285" cy="2649070"/>
            <a:chOff x="339113" y="2433932"/>
            <a:chExt cx="2209715" cy="1986803"/>
          </a:xfrm>
        </p:grpSpPr>
        <p:sp>
          <p:nvSpPr>
            <p:cNvPr id="43" name="Text Placeholder 3"/>
            <p:cNvSpPr txBox="1"/>
            <p:nvPr/>
          </p:nvSpPr>
          <p:spPr>
            <a:xfrm>
              <a:off x="1256860" y="4190230"/>
              <a:ext cx="1261964" cy="23050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在线监测</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44" name="Text Placeholder 3"/>
            <p:cNvSpPr txBox="1"/>
            <p:nvPr/>
          </p:nvSpPr>
          <p:spPr>
            <a:xfrm>
              <a:off x="339113" y="2433932"/>
              <a:ext cx="2209715" cy="92297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latin typeface="黑体" panose="02010609060101010101" charset="-122"/>
                  <a:ea typeface="黑体" panose="02010609060101010101" charset="-122"/>
                </a:rPr>
                <a:t>对油烟排污数据的监测，包括油烟排放浓度，颗粒物，NmHc等数值采集监测；同时对监控风机和净化器的启停状态、运行数据进行监测</a:t>
              </a:r>
              <a:endParaRPr lang="zh-CN" altLang="en-US" dirty="0">
                <a:latin typeface="黑体" panose="02010609060101010101" charset="-122"/>
                <a:ea typeface="黑体" panose="02010609060101010101" charset="-122"/>
              </a:endParaRPr>
            </a:p>
          </p:txBody>
        </p:sp>
      </p:grpSp>
      <p:grpSp>
        <p:nvGrpSpPr>
          <p:cNvPr id="45" name="Group 25"/>
          <p:cNvGrpSpPr/>
          <p:nvPr/>
        </p:nvGrpSpPr>
        <p:grpSpPr>
          <a:xfrm>
            <a:off x="5850499" y="1709031"/>
            <a:ext cx="2704512" cy="3074182"/>
            <a:chOff x="468674" y="1307973"/>
            <a:chExt cx="2118255" cy="2305638"/>
          </a:xfrm>
        </p:grpSpPr>
        <p:sp>
          <p:nvSpPr>
            <p:cNvPr id="46" name="Text Placeholder 3"/>
            <p:cNvSpPr txBox="1"/>
            <p:nvPr/>
          </p:nvSpPr>
          <p:spPr>
            <a:xfrm>
              <a:off x="816861" y="3152124"/>
              <a:ext cx="1360399" cy="461487"/>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数据分析和隐患分析</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47" name="Text Placeholder 3"/>
            <p:cNvSpPr txBox="1"/>
            <p:nvPr/>
          </p:nvSpPr>
          <p:spPr>
            <a:xfrm>
              <a:off x="468674" y="1307973"/>
              <a:ext cx="2118255" cy="110775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dirty="0">
                  <a:solidFill>
                    <a:schemeClr val="tx1">
                      <a:lumMod val="65000"/>
                      <a:lumOff val="35000"/>
                    </a:schemeClr>
                  </a:solidFill>
                  <a:latin typeface="黑体" panose="02010609060101010101" charset="-122"/>
                  <a:ea typeface="黑体" panose="02010609060101010101" charset="-122"/>
                  <a:cs typeface="+mn-ea"/>
                  <a:sym typeface="+mn-lt"/>
                </a:rPr>
                <a:t>运行时长分析，离线分析；告警占比、排名分析；历史数据统计等。系统对采集的告警数据分析，产生对应的隐患记录，派发、处理隐患，及时处理告警，形成闭环</a:t>
              </a:r>
              <a:endParaRPr lang="zh-CN" altLang="en-US" dirty="0">
                <a:solidFill>
                  <a:schemeClr val="tx1">
                    <a:lumMod val="65000"/>
                    <a:lumOff val="35000"/>
                  </a:schemeClr>
                </a:solidFill>
                <a:latin typeface="黑体" panose="02010609060101010101" charset="-122"/>
                <a:ea typeface="黑体" panose="02010609060101010101" charset="-122"/>
                <a:cs typeface="+mn-ea"/>
                <a:sym typeface="+mn-lt"/>
              </a:endParaRPr>
            </a:p>
          </p:txBody>
        </p:sp>
      </p:grpSp>
      <p:grpSp>
        <p:nvGrpSpPr>
          <p:cNvPr id="48" name="Group 25"/>
          <p:cNvGrpSpPr/>
          <p:nvPr/>
        </p:nvGrpSpPr>
        <p:grpSpPr>
          <a:xfrm>
            <a:off x="8439947" y="3322776"/>
            <a:ext cx="3002245" cy="2102012"/>
            <a:chOff x="723012" y="510136"/>
            <a:chExt cx="2198410" cy="1576511"/>
          </a:xfrm>
        </p:grpSpPr>
        <p:sp>
          <p:nvSpPr>
            <p:cNvPr id="49" name="Text Placeholder 3"/>
            <p:cNvSpPr txBox="1"/>
            <p:nvPr/>
          </p:nvSpPr>
          <p:spPr>
            <a:xfrm>
              <a:off x="925933" y="510136"/>
              <a:ext cx="1066890" cy="23050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数据服务</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50" name="Text Placeholder 3"/>
            <p:cNvSpPr txBox="1"/>
            <p:nvPr/>
          </p:nvSpPr>
          <p:spPr>
            <a:xfrm>
              <a:off x="723012" y="1717553"/>
              <a:ext cx="2198410" cy="36909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latin typeface="黑体" panose="02010609060101010101" charset="-122"/>
                  <a:ea typeface="黑体" panose="02010609060101010101" charset="-122"/>
                </a:rPr>
                <a:t>数据采集，短信提醒，邮件提醒，数据存储和解析。</a:t>
              </a:r>
              <a:endParaRPr lang="zh-CN" altLang="en-US" dirty="0">
                <a:latin typeface="黑体" panose="02010609060101010101" charset="-122"/>
                <a:ea typeface="黑体" panose="02010609060101010101" charset="-122"/>
              </a:endParaRPr>
            </a:p>
          </p:txBody>
        </p:sp>
      </p:grpSp>
      <p:grpSp>
        <p:nvGrpSpPr>
          <p:cNvPr id="51" name="Group 25"/>
          <p:cNvGrpSpPr/>
          <p:nvPr/>
        </p:nvGrpSpPr>
        <p:grpSpPr>
          <a:xfrm>
            <a:off x="3861527" y="3322778"/>
            <a:ext cx="2099466" cy="2713235"/>
            <a:chOff x="743385" y="230246"/>
            <a:chExt cx="1544637" cy="2034929"/>
          </a:xfrm>
        </p:grpSpPr>
        <p:sp>
          <p:nvSpPr>
            <p:cNvPr id="52" name="Text Placeholder 3"/>
            <p:cNvSpPr txBox="1"/>
            <p:nvPr/>
          </p:nvSpPr>
          <p:spPr>
            <a:xfrm>
              <a:off x="1004357" y="230246"/>
              <a:ext cx="1126857" cy="230505"/>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9200">
                <a:spcBef>
                  <a:spcPct val="20000"/>
                </a:spcBef>
                <a:defRPr/>
              </a:pPr>
              <a:r>
                <a:rPr lang="zh-CN" altLang="en-US" sz="2000" b="1" dirty="0">
                  <a:solidFill>
                    <a:schemeClr val="bg1"/>
                  </a:solidFill>
                  <a:latin typeface="黑体" panose="02010609060101010101" charset="-122"/>
                  <a:ea typeface="黑体" panose="02010609060101010101" charset="-122"/>
                  <a:cs typeface="+mn-ea"/>
                  <a:sym typeface="+mn-lt"/>
                </a:rPr>
                <a:t>告警数据监测</a:t>
              </a:r>
              <a:endParaRPr lang="zh-CN" altLang="en-US" sz="2000" b="1" dirty="0">
                <a:solidFill>
                  <a:schemeClr val="bg1"/>
                </a:solidFill>
                <a:latin typeface="黑体" panose="02010609060101010101" charset="-122"/>
                <a:ea typeface="黑体" panose="02010609060101010101" charset="-122"/>
                <a:cs typeface="+mn-ea"/>
                <a:sym typeface="+mn-lt"/>
              </a:endParaRPr>
            </a:p>
          </p:txBody>
        </p:sp>
        <p:sp>
          <p:nvSpPr>
            <p:cNvPr id="53" name="Text Placeholder 3"/>
            <p:cNvSpPr txBox="1"/>
            <p:nvPr/>
          </p:nvSpPr>
          <p:spPr>
            <a:xfrm>
              <a:off x="743385" y="1157416"/>
              <a:ext cx="1544637" cy="11077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zh-CN" altLang="en-US" dirty="0">
                  <a:solidFill>
                    <a:schemeClr val="tx1">
                      <a:lumMod val="65000"/>
                      <a:lumOff val="35000"/>
                    </a:schemeClr>
                  </a:solidFill>
                  <a:latin typeface="黑体" panose="02010609060101010101" charset="-122"/>
                  <a:ea typeface="黑体" panose="02010609060101010101" charset="-122"/>
                  <a:cs typeface="+mn-ea"/>
                  <a:sym typeface="+mn-lt"/>
                </a:rPr>
                <a:t>统根据采集的油烟数值大小，产生对应的排放超标告警；对净化器的运行数据分析，上传净化设备对应的运行、停机、故障等告警事件。</a:t>
              </a:r>
              <a:endParaRPr lang="zh-CN" altLang="en-US" dirty="0">
                <a:solidFill>
                  <a:schemeClr val="tx1">
                    <a:lumMod val="65000"/>
                    <a:lumOff val="35000"/>
                  </a:schemeClr>
                </a:solidFill>
                <a:latin typeface="黑体" panose="02010609060101010101" charset="-122"/>
                <a:ea typeface="黑体" panose="02010609060101010101" charset="-122"/>
                <a:cs typeface="+mn-ea"/>
                <a:sym typeface="+mn-lt"/>
              </a:endParaRPr>
            </a:p>
          </p:txBody>
        </p:sp>
      </p:grpSp>
      <p:sp>
        <p:nvSpPr>
          <p:cNvPr id="54"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系统功能</a:t>
            </a:r>
            <a:endParaRPr lang="zh-CN" altLang="en-US" sz="3200" dirty="0">
              <a:solidFill>
                <a:schemeClr val="bg1"/>
              </a:solidFill>
              <a:latin typeface="黑体" panose="02010609060101010101" charset="-122"/>
              <a:ea typeface="黑体" panose="02010609060101010101" charset="-122"/>
            </a:endParaRPr>
          </a:p>
        </p:txBody>
      </p:sp>
      <p:sp>
        <p:nvSpPr>
          <p:cNvPr id="68" name="矩形 67"/>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401026" y="332656"/>
            <a:ext cx="2321401" cy="58477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系统界面</a:t>
            </a:r>
            <a:endParaRPr lang="zh-CN" altLang="en-US" sz="3200" dirty="0">
              <a:solidFill>
                <a:schemeClr val="bg1"/>
              </a:solidFill>
              <a:latin typeface="黑体" panose="02010609060101010101" charset="-122"/>
              <a:ea typeface="黑体" panose="02010609060101010101" charset="-122"/>
            </a:endParaRPr>
          </a:p>
        </p:txBody>
      </p:sp>
      <p:sp>
        <p:nvSpPr>
          <p:cNvPr id="29" name="矩形 2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pic>
        <p:nvPicPr>
          <p:cNvPr id="-2147482616" name="图片 -2147482617" descr="微信图片_20200110163546"/>
          <p:cNvPicPr>
            <a:picLocks noChangeAspect="1"/>
          </p:cNvPicPr>
          <p:nvPr/>
        </p:nvPicPr>
        <p:blipFill>
          <a:blip r:embed="rId1"/>
          <a:stretch>
            <a:fillRect/>
          </a:stretch>
        </p:blipFill>
        <p:spPr>
          <a:xfrm>
            <a:off x="577215" y="1748790"/>
            <a:ext cx="5217795" cy="3202305"/>
          </a:xfrm>
          <a:prstGeom prst="rect">
            <a:avLst/>
          </a:prstGeom>
          <a:noFill/>
          <a:ln w="9525">
            <a:noFill/>
          </a:ln>
        </p:spPr>
      </p:pic>
      <p:pic>
        <p:nvPicPr>
          <p:cNvPr id="-2147482617" name="图片 27" descr="微信图片_20200110163614"/>
          <p:cNvPicPr>
            <a:picLocks noChangeAspect="1"/>
          </p:cNvPicPr>
          <p:nvPr/>
        </p:nvPicPr>
        <p:blipFill>
          <a:blip r:embed="rId2"/>
          <a:stretch>
            <a:fillRect/>
          </a:stretch>
        </p:blipFill>
        <p:spPr>
          <a:xfrm>
            <a:off x="5862320" y="1758315"/>
            <a:ext cx="5675630" cy="3192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406741" y="337101"/>
            <a:ext cx="2321401" cy="583565"/>
          </a:xfrm>
          <a:prstGeom prst="rect">
            <a:avLst/>
          </a:prstGeom>
          <a:noFill/>
        </p:spPr>
        <p:txBody>
          <a:bodyPr wrap="square" rtlCol="0">
            <a:spAutoFit/>
          </a:bodyPr>
          <a:lstStyle/>
          <a:p>
            <a:r>
              <a:rPr lang="zh-CN" altLang="en-US" sz="3200" dirty="0">
                <a:solidFill>
                  <a:schemeClr val="bg1"/>
                </a:solidFill>
                <a:latin typeface="黑体" panose="02010609060101010101" charset="-122"/>
                <a:ea typeface="黑体" panose="02010609060101010101" charset="-122"/>
              </a:rPr>
              <a:t>硬件参数</a:t>
            </a:r>
            <a:endParaRPr lang="zh-CN" altLang="en-US" sz="3200" dirty="0">
              <a:solidFill>
                <a:schemeClr val="bg1"/>
              </a:solidFill>
              <a:latin typeface="黑体" panose="02010609060101010101" charset="-122"/>
              <a:ea typeface="黑体" panose="02010609060101010101" charset="-122"/>
            </a:endParaRPr>
          </a:p>
        </p:txBody>
      </p:sp>
      <p:sp>
        <p:nvSpPr>
          <p:cNvPr id="29" name="矩形 28"/>
          <p:cNvSpPr/>
          <p:nvPr/>
        </p:nvSpPr>
        <p:spPr>
          <a:xfrm>
            <a:off x="666115" y="336911"/>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graphicFrame>
        <p:nvGraphicFramePr>
          <p:cNvPr id="13" name="表格 12"/>
          <p:cNvGraphicFramePr>
            <a:graphicFrameLocks noGrp="1"/>
          </p:cNvGraphicFramePr>
          <p:nvPr>
            <p:custDataLst>
              <p:tags r:id="rId1"/>
            </p:custDataLst>
          </p:nvPr>
        </p:nvGraphicFramePr>
        <p:xfrm>
          <a:off x="3800764" y="175281"/>
          <a:ext cx="7858180" cy="6096000"/>
        </p:xfrm>
        <a:graphic>
          <a:graphicData uri="http://schemas.openxmlformats.org/drawingml/2006/table">
            <a:tbl>
              <a:tblPr firstRow="1" bandRow="1">
                <a:tableStyleId>{5940675A-B579-460E-94D1-54222C63F5DA}</a:tableStyleId>
              </a:tblPr>
              <a:tblGrid>
                <a:gridCol w="1285884"/>
                <a:gridCol w="2571768"/>
                <a:gridCol w="2503730"/>
                <a:gridCol w="1496798"/>
              </a:tblGrid>
              <a:tr h="215900">
                <a:tc>
                  <a:txBody>
                    <a:bodyPr/>
                    <a:p>
                      <a:pPr algn="ctr"/>
                      <a:r>
                        <a:rPr lang="zh-CN" altLang="en-US" sz="1400" dirty="0" smtClean="0"/>
                        <a:t>类别</a:t>
                      </a:r>
                      <a:endParaRPr lang="zh-CN" altLang="en-US" sz="1400" dirty="0"/>
                    </a:p>
                  </a:txBody>
                  <a:tcPr>
                    <a:solidFill>
                      <a:srgbClr val="00B0F0"/>
                    </a:solidFill>
                  </a:tcPr>
                </a:tc>
                <a:tc>
                  <a:txBody>
                    <a:bodyPr/>
                    <a:p>
                      <a:pPr algn="ctr"/>
                      <a:r>
                        <a:rPr lang="zh-CN" altLang="en-US" sz="1400" dirty="0" smtClean="0"/>
                        <a:t>条目</a:t>
                      </a:r>
                      <a:endParaRPr lang="zh-CN" altLang="en-US" sz="1400" dirty="0"/>
                    </a:p>
                  </a:txBody>
                  <a:tcPr>
                    <a:solidFill>
                      <a:srgbClr val="00B0F0"/>
                    </a:solidFill>
                  </a:tcPr>
                </a:tc>
                <a:tc>
                  <a:txBody>
                    <a:bodyPr/>
                    <a:p>
                      <a:pPr algn="ctr"/>
                      <a:r>
                        <a:rPr lang="zh-CN" altLang="en-US" sz="1400" dirty="0" smtClean="0"/>
                        <a:t>规格</a:t>
                      </a:r>
                      <a:endParaRPr lang="zh-CN" altLang="en-US" sz="1400" dirty="0"/>
                    </a:p>
                  </a:txBody>
                  <a:tcPr>
                    <a:solidFill>
                      <a:srgbClr val="00B0F0"/>
                    </a:solidFill>
                  </a:tcPr>
                </a:tc>
                <a:tc>
                  <a:txBody>
                    <a:bodyPr/>
                    <a:p>
                      <a:pPr algn="ctr"/>
                      <a:r>
                        <a:rPr lang="zh-CN" altLang="en-US" sz="1400" dirty="0" smtClean="0"/>
                        <a:t>备注</a:t>
                      </a:r>
                      <a:endParaRPr lang="zh-CN" altLang="en-US" sz="1400" dirty="0"/>
                    </a:p>
                  </a:txBody>
                  <a:tcPr>
                    <a:solidFill>
                      <a:srgbClr val="00B0F0"/>
                    </a:solidFill>
                  </a:tcPr>
                </a:tc>
              </a:tr>
              <a:tr h="281783">
                <a:tc rowSpan="7">
                  <a:txBody>
                    <a:bodyPr/>
                    <a:p>
                      <a:pPr algn="ctr"/>
                      <a:r>
                        <a:rPr lang="zh-CN" altLang="en-US" sz="1400" dirty="0" smtClean="0"/>
                        <a:t>探头</a:t>
                      </a:r>
                      <a:endParaRPr lang="zh-CN" altLang="en-US" sz="1400" dirty="0"/>
                    </a:p>
                  </a:txBody>
                  <a:tcPr anchor="ctr"/>
                </a:tc>
                <a:tc>
                  <a:txBody>
                    <a:bodyPr/>
                    <a:p>
                      <a:pPr algn="ctr"/>
                      <a:r>
                        <a:rPr lang="zh-CN" altLang="en-US" sz="1400" dirty="0" smtClean="0"/>
                        <a:t>油烟浓度</a:t>
                      </a:r>
                      <a:endParaRPr lang="zh-CN" altLang="en-US" sz="1400" dirty="0"/>
                    </a:p>
                  </a:txBody>
                  <a:tcPr/>
                </a:tc>
                <a:tc>
                  <a:txBody>
                    <a:bodyPr/>
                    <a:p>
                      <a:pPr algn="ctr"/>
                      <a:r>
                        <a:rPr lang="en-US" altLang="zh-CN" sz="1400" dirty="0" smtClean="0"/>
                        <a:t>0</a:t>
                      </a:r>
                      <a:r>
                        <a:rPr lang="en-US" altLang="zh-CN" sz="1400" baseline="0" dirty="0" smtClean="0"/>
                        <a:t> – 100mg/m3</a:t>
                      </a:r>
                      <a:endParaRPr lang="zh-CN" altLang="en-US" sz="1400" dirty="0"/>
                    </a:p>
                  </a:txBody>
                  <a:tcPr/>
                </a:tc>
                <a:tc>
                  <a:txBody>
                    <a:bodyPr/>
                    <a:p>
                      <a:pPr algn="ctr"/>
                      <a:endParaRPr lang="zh-CN" altLang="en-US" sz="1400" dirty="0"/>
                    </a:p>
                  </a:txBody>
                  <a:tcPr/>
                </a:tc>
              </a:tr>
              <a:tr h="281783">
                <a:tc vMerge="1">
                  <a:tcPr/>
                </a:tc>
                <a:tc>
                  <a:txBody>
                    <a:bodyPr/>
                    <a:p>
                      <a:pPr algn="ctr"/>
                      <a:r>
                        <a:rPr lang="en-US" altLang="zh-CN" sz="1400" dirty="0" smtClean="0"/>
                        <a:t>VOC</a:t>
                      </a:r>
                      <a:r>
                        <a:rPr lang="zh-CN" altLang="en-US" sz="1400" dirty="0" smtClean="0"/>
                        <a:t>浓度</a:t>
                      </a:r>
                      <a:endParaRPr lang="zh-CN" altLang="en-US" sz="1400" dirty="0"/>
                    </a:p>
                  </a:txBody>
                  <a:tcPr/>
                </a:tc>
                <a:tc>
                  <a:txBody>
                    <a:bodyPr/>
                    <a:p>
                      <a:pPr algn="ctr"/>
                      <a:r>
                        <a:rPr lang="en-US" altLang="zh-CN" sz="1400" dirty="0" smtClean="0"/>
                        <a:t>0</a:t>
                      </a:r>
                      <a:r>
                        <a:rPr lang="en-US" altLang="zh-CN" sz="1400" baseline="0" dirty="0" smtClean="0"/>
                        <a:t> – 500 </a:t>
                      </a:r>
                      <a:r>
                        <a:rPr lang="en-US" altLang="zh-CN" sz="1400" baseline="0" dirty="0" err="1" smtClean="0"/>
                        <a:t>ppm</a:t>
                      </a:r>
                      <a:endParaRPr lang="zh-CN" altLang="en-US" sz="1400" dirty="0"/>
                    </a:p>
                  </a:txBody>
                  <a:tcPr/>
                </a:tc>
                <a:tc>
                  <a:txBody>
                    <a:bodyPr/>
                    <a:p>
                      <a:pPr algn="ctr"/>
                      <a:endParaRPr lang="zh-CN" altLang="en-US" sz="1400"/>
                    </a:p>
                  </a:txBody>
                  <a:tcPr/>
                </a:tc>
              </a:tr>
              <a:tr h="281783">
                <a:tc vMerge="1">
                  <a:tcPr/>
                </a:tc>
                <a:tc>
                  <a:txBody>
                    <a:bodyPr/>
                    <a:p>
                      <a:pPr algn="ctr"/>
                      <a:r>
                        <a:rPr lang="zh-CN" altLang="en-US" sz="1400" dirty="0" smtClean="0"/>
                        <a:t>颗粒物浓度</a:t>
                      </a:r>
                      <a:endParaRPr lang="zh-CN" altLang="en-US" sz="1400" dirty="0"/>
                    </a:p>
                  </a:txBody>
                  <a:tcPr/>
                </a:tc>
                <a:tc>
                  <a:txBody>
                    <a:bodyPr/>
                    <a:p>
                      <a:pPr algn="ctr"/>
                      <a:r>
                        <a:rPr lang="en-US" altLang="zh-CN" sz="1400" dirty="0" smtClean="0"/>
                        <a:t>0 – 5000ug/m3</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温度</a:t>
                      </a:r>
                      <a:endParaRPr lang="zh-CN" altLang="en-US" sz="1400" dirty="0"/>
                    </a:p>
                  </a:txBody>
                  <a:tcPr/>
                </a:tc>
                <a:tc>
                  <a:txBody>
                    <a:bodyPr/>
                    <a:p>
                      <a:pPr algn="ctr"/>
                      <a:r>
                        <a:rPr lang="en-US" altLang="zh-CN" sz="1400" dirty="0" smtClean="0"/>
                        <a:t>-30</a:t>
                      </a:r>
                      <a:r>
                        <a:rPr lang="en-US" altLang="zh-CN" sz="1400" baseline="0" dirty="0" smtClean="0"/>
                        <a:t> – 100</a:t>
                      </a:r>
                      <a:r>
                        <a:rPr lang="en-US" altLang="zh-CN" sz="1200" baseline="0" dirty="0" smtClean="0"/>
                        <a:t>℃</a:t>
                      </a:r>
                      <a:endParaRPr lang="zh-CN" altLang="en-US" sz="1400" dirty="0"/>
                    </a:p>
                  </a:txBody>
                  <a:tcPr/>
                </a:tc>
                <a:tc>
                  <a:txBody>
                    <a:bodyPr/>
                    <a:p>
                      <a:pPr algn="ctr"/>
                      <a:endParaRPr lang="zh-CN" altLang="en-US" sz="1400"/>
                    </a:p>
                  </a:txBody>
                  <a:tcPr/>
                </a:tc>
              </a:tr>
              <a:tr h="281783">
                <a:tc vMerge="1">
                  <a:tcPr/>
                </a:tc>
                <a:tc>
                  <a:txBody>
                    <a:bodyPr/>
                    <a:p>
                      <a:pPr algn="ctr"/>
                      <a:r>
                        <a:rPr lang="zh-CN" altLang="en-US" sz="1400" dirty="0" smtClean="0"/>
                        <a:t>湿度</a:t>
                      </a:r>
                      <a:endParaRPr lang="zh-CN" altLang="en-US" sz="1400" dirty="0"/>
                    </a:p>
                  </a:txBody>
                  <a:tcPr/>
                </a:tc>
                <a:tc>
                  <a:txBody>
                    <a:bodyPr/>
                    <a:p>
                      <a:pPr algn="ctr"/>
                      <a:r>
                        <a:rPr lang="en-US" altLang="zh-CN" sz="1400" dirty="0" smtClean="0"/>
                        <a:t>0 – 100%RH</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尺寸</a:t>
                      </a:r>
                      <a:endParaRPr lang="zh-CN" altLang="en-US" sz="1400" dirty="0"/>
                    </a:p>
                  </a:txBody>
                  <a:tcPr/>
                </a:tc>
                <a:tc>
                  <a:txBody>
                    <a:bodyPr/>
                    <a:p>
                      <a:pPr algn="ctr"/>
                      <a:r>
                        <a:rPr lang="zh-CN" altLang="en-US" sz="1400" dirty="0" smtClean="0"/>
                        <a:t>∅</a:t>
                      </a:r>
                      <a:r>
                        <a:rPr lang="en-US" altLang="zh-CN" sz="1400" dirty="0" smtClean="0"/>
                        <a:t>42 </a:t>
                      </a:r>
                      <a:r>
                        <a:rPr lang="zh-CN" altLang="en-US" sz="1400" dirty="0" smtClean="0"/>
                        <a:t>* </a:t>
                      </a:r>
                      <a:r>
                        <a:rPr lang="en-US" altLang="zh-CN" sz="1400" dirty="0" smtClean="0"/>
                        <a:t>270mm</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输出</a:t>
                      </a:r>
                      <a:endParaRPr lang="zh-CN" altLang="en-US" sz="1400" dirty="0"/>
                    </a:p>
                  </a:txBody>
                  <a:tcPr/>
                </a:tc>
                <a:tc>
                  <a:txBody>
                    <a:bodyPr/>
                    <a:p>
                      <a:pPr algn="ctr"/>
                      <a:r>
                        <a:rPr lang="en-US" altLang="zh-CN" sz="1400" dirty="0" smtClean="0"/>
                        <a:t>RS485/Modus</a:t>
                      </a:r>
                      <a:r>
                        <a:rPr lang="en-US" altLang="zh-CN" sz="1400" baseline="0" dirty="0" smtClean="0"/>
                        <a:t> RTU</a:t>
                      </a:r>
                      <a:endParaRPr lang="zh-CN" altLang="en-US" sz="1400" dirty="0"/>
                    </a:p>
                  </a:txBody>
                  <a:tcPr/>
                </a:tc>
                <a:tc>
                  <a:txBody>
                    <a:bodyPr/>
                    <a:p>
                      <a:pPr algn="ctr"/>
                      <a:endParaRPr lang="zh-CN" altLang="en-US" sz="1400" dirty="0"/>
                    </a:p>
                  </a:txBody>
                  <a:tcPr/>
                </a:tc>
              </a:tr>
              <a:tr h="281783">
                <a:tc rowSpan="12">
                  <a:txBody>
                    <a:bodyPr/>
                    <a:p>
                      <a:pPr marL="0" marR="0" indent="0" algn="ctr" defTabSz="914400" rtl="0" eaLnBrk="1" fontAlgn="auto" latinLnBrk="0" hangingPunct="1">
                        <a:lnSpc>
                          <a:spcPct val="100000"/>
                        </a:lnSpc>
                        <a:spcBef>
                          <a:spcPts val="0"/>
                        </a:spcBef>
                        <a:spcAft>
                          <a:spcPts val="0"/>
                        </a:spcAft>
                        <a:buClrTx/>
                        <a:buSzTx/>
                        <a:buFontTx/>
                        <a:buNone/>
                        <a:defRPr/>
                      </a:pPr>
                      <a:r>
                        <a:rPr lang="zh-CN" altLang="en-US" sz="1400" dirty="0" smtClean="0"/>
                        <a:t>监测主机</a:t>
                      </a:r>
                      <a:endParaRPr lang="zh-CN" altLang="en-US" sz="1400" dirty="0"/>
                    </a:p>
                  </a:txBody>
                  <a:tcPr anchor="ctr"/>
                </a:tc>
                <a:tc>
                  <a:txBody>
                    <a:bodyPr/>
                    <a:p>
                      <a:pPr algn="ctr"/>
                      <a:r>
                        <a:rPr lang="en-US" altLang="zh-CN" sz="1400" dirty="0" smtClean="0"/>
                        <a:t> </a:t>
                      </a:r>
                      <a:r>
                        <a:rPr lang="zh-CN" altLang="en-US" sz="1400" dirty="0" smtClean="0"/>
                        <a:t>风机</a:t>
                      </a:r>
                      <a:r>
                        <a:rPr lang="en-US" altLang="zh-CN" sz="1400" dirty="0" smtClean="0"/>
                        <a:t>+</a:t>
                      </a:r>
                      <a:r>
                        <a:rPr lang="zh-CN" altLang="en-US" sz="1400" dirty="0" smtClean="0"/>
                        <a:t>净化器状态</a:t>
                      </a:r>
                      <a:endParaRPr lang="zh-CN" altLang="en-US" sz="1400" dirty="0"/>
                    </a:p>
                  </a:txBody>
                  <a:tcPr/>
                </a:tc>
                <a:tc>
                  <a:txBody>
                    <a:bodyPr/>
                    <a:p>
                      <a:pPr algn="ctr"/>
                      <a:r>
                        <a:rPr lang="zh-CN" altLang="en-US" sz="1400" dirty="0" smtClean="0"/>
                        <a:t>电流型</a:t>
                      </a:r>
                      <a:r>
                        <a:rPr lang="en-US" altLang="zh-CN" sz="1400" dirty="0" smtClean="0"/>
                        <a:t>/</a:t>
                      </a:r>
                      <a:r>
                        <a:rPr lang="zh-CN" altLang="en-US" sz="1400" dirty="0" smtClean="0"/>
                        <a:t>电压型</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模拟信号接口</a:t>
                      </a:r>
                      <a:endParaRPr lang="zh-CN" altLang="en-US" sz="1400" dirty="0"/>
                    </a:p>
                  </a:txBody>
                  <a:tcPr/>
                </a:tc>
                <a:tc>
                  <a:txBody>
                    <a:bodyPr/>
                    <a:p>
                      <a:pPr algn="ctr"/>
                      <a:r>
                        <a:rPr lang="en-US" altLang="zh-CN" sz="1400" dirty="0" err="1" smtClean="0"/>
                        <a:t>Modbus</a:t>
                      </a:r>
                      <a:r>
                        <a:rPr lang="en-US" altLang="zh-CN" sz="1400" baseline="0" dirty="0" smtClean="0"/>
                        <a:t> RTU + 2</a:t>
                      </a:r>
                      <a:r>
                        <a:rPr lang="zh-CN" altLang="en-US" sz="1400" baseline="0" dirty="0" smtClean="0"/>
                        <a:t>路</a:t>
                      </a:r>
                      <a:r>
                        <a:rPr lang="en-US" altLang="zh-CN" sz="1400" baseline="0" dirty="0" smtClean="0"/>
                        <a:t>4-20mA</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显示</a:t>
                      </a:r>
                      <a:endParaRPr lang="zh-CN" altLang="en-US" sz="1400" dirty="0"/>
                    </a:p>
                  </a:txBody>
                  <a:tcPr/>
                </a:tc>
                <a:tc>
                  <a:txBody>
                    <a:bodyPr/>
                    <a:p>
                      <a:pPr algn="ctr"/>
                      <a:r>
                        <a:rPr lang="en-US" altLang="zh-CN" sz="1400" dirty="0" smtClean="0"/>
                        <a:t>4.3</a:t>
                      </a:r>
                      <a:r>
                        <a:rPr lang="zh-CN" altLang="en-US" sz="1400" dirty="0" smtClean="0"/>
                        <a:t>寸触摸液晶屏</a:t>
                      </a:r>
                      <a:endParaRPr lang="zh-CN" altLang="en-US" sz="1400" dirty="0"/>
                    </a:p>
                  </a:txBody>
                  <a:tcPr/>
                </a:tc>
                <a:tc>
                  <a:txBody>
                    <a:bodyPr/>
                    <a:p>
                      <a:pPr algn="ctr"/>
                      <a:r>
                        <a:rPr lang="zh-CN" altLang="en-US" sz="1400" dirty="0" smtClean="0"/>
                        <a:t>可按要求定制</a:t>
                      </a:r>
                      <a:endParaRPr lang="zh-CN" altLang="en-US" sz="1400" dirty="0"/>
                    </a:p>
                  </a:txBody>
                  <a:tcPr/>
                </a:tc>
              </a:tr>
              <a:tr h="281783">
                <a:tc vMerge="1">
                  <a:tcPr/>
                </a:tc>
                <a:tc>
                  <a:txBody>
                    <a:bodyPr/>
                    <a:p>
                      <a:pPr algn="ctr"/>
                      <a:r>
                        <a:rPr lang="zh-CN" altLang="en-US" sz="1400" dirty="0" smtClean="0"/>
                        <a:t>告警</a:t>
                      </a:r>
                      <a:endParaRPr lang="zh-CN" altLang="en-US" sz="1400" dirty="0"/>
                    </a:p>
                  </a:txBody>
                  <a:tcPr/>
                </a:tc>
                <a:tc>
                  <a:txBody>
                    <a:bodyPr/>
                    <a:p>
                      <a:pPr algn="ctr"/>
                      <a:r>
                        <a:rPr lang="zh-CN" altLang="en-US" sz="1400" dirty="0" smtClean="0"/>
                        <a:t>声音</a:t>
                      </a:r>
                      <a:r>
                        <a:rPr lang="en-US" altLang="zh-CN" sz="1400" dirty="0" smtClean="0"/>
                        <a:t>+</a:t>
                      </a:r>
                      <a:r>
                        <a:rPr lang="zh-CN" altLang="en-US" sz="1400" dirty="0" smtClean="0"/>
                        <a:t>告警灯</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数据存储</a:t>
                      </a:r>
                      <a:endParaRPr lang="zh-CN" altLang="en-US" sz="1400" dirty="0"/>
                    </a:p>
                  </a:txBody>
                  <a:tcPr/>
                </a:tc>
                <a:tc>
                  <a:txBody>
                    <a:bodyPr/>
                    <a:p>
                      <a:pPr algn="ctr"/>
                      <a:r>
                        <a:rPr lang="en-US" altLang="zh-CN" sz="1400" dirty="0" smtClean="0"/>
                        <a:t>3</a:t>
                      </a:r>
                      <a:r>
                        <a:rPr lang="zh-CN" altLang="en-US" sz="1400" dirty="0" smtClean="0"/>
                        <a:t>年</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数据远传</a:t>
                      </a:r>
                      <a:endParaRPr lang="zh-CN" altLang="en-US" sz="1400" dirty="0"/>
                    </a:p>
                  </a:txBody>
                  <a:tcPr/>
                </a:tc>
                <a:tc>
                  <a:txBody>
                    <a:bodyPr/>
                    <a:p>
                      <a:pPr algn="ctr"/>
                      <a:r>
                        <a:rPr lang="en-US" altLang="zh-CN" sz="1400" dirty="0" smtClean="0"/>
                        <a:t>HJ212-2017</a:t>
                      </a:r>
                      <a:r>
                        <a:rPr lang="zh-CN" altLang="en-US" sz="1400" dirty="0" smtClean="0"/>
                        <a:t>环保协议</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数据导出</a:t>
                      </a:r>
                      <a:endParaRPr lang="zh-CN" altLang="en-US" sz="1400" dirty="0"/>
                    </a:p>
                  </a:txBody>
                  <a:tcPr/>
                </a:tc>
                <a:tc>
                  <a:txBody>
                    <a:bodyPr/>
                    <a:p>
                      <a:pPr algn="ctr"/>
                      <a:r>
                        <a:rPr lang="en-US" altLang="zh-CN" sz="1400" dirty="0" smtClean="0"/>
                        <a:t>U</a:t>
                      </a:r>
                      <a:r>
                        <a:rPr lang="zh-CN" altLang="en-US" sz="1400" dirty="0" smtClean="0"/>
                        <a:t>盘导出</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远程查看</a:t>
                      </a:r>
                      <a:endParaRPr lang="zh-CN" altLang="en-US" sz="1400" dirty="0"/>
                    </a:p>
                  </a:txBody>
                  <a:tcPr/>
                </a:tc>
                <a:tc>
                  <a:txBody>
                    <a:bodyPr/>
                    <a:p>
                      <a:pPr algn="ctr"/>
                      <a:r>
                        <a:rPr lang="zh-CN" altLang="en-US" sz="1400" dirty="0" smtClean="0"/>
                        <a:t>手机客户端</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远程控制</a:t>
                      </a:r>
                      <a:endParaRPr lang="zh-CN" altLang="en-US" sz="1400" dirty="0"/>
                    </a:p>
                  </a:txBody>
                  <a:tcPr/>
                </a:tc>
                <a:tc>
                  <a:txBody>
                    <a:bodyPr/>
                    <a:p>
                      <a:pPr algn="ctr"/>
                      <a:r>
                        <a:rPr lang="en-US" altLang="zh-CN" sz="1400" dirty="0" smtClean="0"/>
                        <a:t>3G</a:t>
                      </a:r>
                      <a:r>
                        <a:rPr lang="zh-CN" altLang="en-US" sz="1400" dirty="0" smtClean="0"/>
                        <a:t>远程调整</a:t>
                      </a:r>
                      <a:r>
                        <a:rPr lang="en-US" altLang="zh-CN" sz="1400" dirty="0" smtClean="0"/>
                        <a:t>/</a:t>
                      </a:r>
                      <a:r>
                        <a:rPr lang="zh-CN" altLang="en-US" sz="1400" dirty="0" smtClean="0"/>
                        <a:t>控制</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控制输出</a:t>
                      </a:r>
                      <a:endParaRPr lang="zh-CN" altLang="en-US" sz="1400" dirty="0"/>
                    </a:p>
                  </a:txBody>
                  <a:tcPr/>
                </a:tc>
                <a:tc>
                  <a:txBody>
                    <a:bodyPr/>
                    <a:p>
                      <a:pPr algn="ctr"/>
                      <a:r>
                        <a:rPr lang="en-US" altLang="zh-CN" sz="1400" dirty="0" smtClean="0"/>
                        <a:t>2</a:t>
                      </a:r>
                      <a:r>
                        <a:rPr lang="zh-CN" altLang="en-US" sz="1400" dirty="0" smtClean="0"/>
                        <a:t>路干接点继电器</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电源</a:t>
                      </a:r>
                      <a:endParaRPr lang="zh-CN" altLang="en-US" sz="1400" dirty="0"/>
                    </a:p>
                  </a:txBody>
                  <a:tcPr/>
                </a:tc>
                <a:tc>
                  <a:txBody>
                    <a:bodyPr/>
                    <a:p>
                      <a:pPr algn="ctr"/>
                      <a:r>
                        <a:rPr lang="en-US" altLang="zh-CN" sz="1400" dirty="0" smtClean="0"/>
                        <a:t>220VAC</a:t>
                      </a:r>
                      <a:endParaRPr lang="zh-CN" altLang="en-US" sz="1400" dirty="0"/>
                    </a:p>
                  </a:txBody>
                  <a:tcPr/>
                </a:tc>
                <a:tc>
                  <a:txBody>
                    <a:bodyPr/>
                    <a:p>
                      <a:pPr algn="ctr"/>
                      <a:endParaRPr lang="zh-CN" altLang="en-US" sz="1400" dirty="0"/>
                    </a:p>
                  </a:txBody>
                  <a:tcPr/>
                </a:tc>
              </a:tr>
              <a:tr h="281783">
                <a:tc vMerge="1">
                  <a:tcPr/>
                </a:tc>
                <a:tc>
                  <a:txBody>
                    <a:bodyPr/>
                    <a:p>
                      <a:pPr algn="ctr"/>
                      <a:r>
                        <a:rPr lang="zh-CN" altLang="en-US" sz="1400" dirty="0" smtClean="0"/>
                        <a:t>尺寸</a:t>
                      </a:r>
                      <a:endParaRPr lang="zh-CN" altLang="en-US" sz="1400" dirty="0"/>
                    </a:p>
                  </a:txBody>
                  <a:tcPr/>
                </a:tc>
                <a:tc>
                  <a:txBody>
                    <a:bodyPr/>
                    <a:p>
                      <a:pPr algn="ctr"/>
                      <a:r>
                        <a:rPr lang="en-US" altLang="zh-CN" sz="1400" dirty="0" smtClean="0"/>
                        <a:t>250 </a:t>
                      </a:r>
                      <a:r>
                        <a:rPr lang="zh-CN" altLang="en-US" sz="1400" dirty="0" smtClean="0"/>
                        <a:t>* </a:t>
                      </a:r>
                      <a:r>
                        <a:rPr lang="en-US" altLang="zh-CN" sz="1400" dirty="0" smtClean="0"/>
                        <a:t>190 </a:t>
                      </a:r>
                      <a:r>
                        <a:rPr lang="zh-CN" altLang="en-US" sz="1400" dirty="0" smtClean="0"/>
                        <a:t>* </a:t>
                      </a:r>
                      <a:r>
                        <a:rPr lang="en-US" altLang="zh-CN" sz="1400" dirty="0" smtClean="0"/>
                        <a:t>90</a:t>
                      </a:r>
                      <a:endParaRPr lang="zh-CN" altLang="en-US" sz="1400" dirty="0"/>
                    </a:p>
                  </a:txBody>
                  <a:tcPr/>
                </a:tc>
                <a:tc>
                  <a:txBody>
                    <a:bodyPr/>
                    <a:p>
                      <a:pPr algn="ctr"/>
                      <a:endParaRPr lang="zh-CN" altLang="en-US" sz="1400" dirty="0"/>
                    </a:p>
                  </a:txBody>
                  <a:tcPr/>
                </a:tc>
              </a:tr>
            </a:tbl>
          </a:graphicData>
        </a:graphic>
      </p:graphicFrame>
      <p:pic>
        <p:nvPicPr>
          <p:cNvPr id="-2147482615" name="图片 -2147482616" descr="c3662f7e9846b2e8188fdf6d6f0492c"/>
          <p:cNvPicPr>
            <a:picLocks noChangeAspect="1"/>
          </p:cNvPicPr>
          <p:nvPr/>
        </p:nvPicPr>
        <p:blipFill>
          <a:blip r:embed="rId2"/>
          <a:stretch>
            <a:fillRect/>
          </a:stretch>
        </p:blipFill>
        <p:spPr>
          <a:xfrm>
            <a:off x="930910" y="1558290"/>
            <a:ext cx="2443480" cy="2672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2094171" y="489585"/>
            <a:ext cx="34340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工业能耗管理系统</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 name="文本框 1"/>
          <p:cNvSpPr txBox="1"/>
          <p:nvPr/>
        </p:nvSpPr>
        <p:spPr>
          <a:xfrm>
            <a:off x="737235" y="5581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7</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sp>
        <p:nvSpPr>
          <p:cNvPr id="3" name="文本框 2"/>
          <p:cNvSpPr txBox="1"/>
          <p:nvPr/>
        </p:nvSpPr>
        <p:spPr>
          <a:xfrm>
            <a:off x="843915" y="1220470"/>
            <a:ext cx="4924425" cy="590804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p>
            <a:pPr>
              <a:lnSpc>
                <a:spcPct val="150000"/>
              </a:lnSpc>
            </a:pPr>
            <a:r>
              <a:rPr lang="zh-CN" altLang="en-US" dirty="0">
                <a:solidFill>
                  <a:schemeClr val="bg1"/>
                </a:solidFill>
                <a:latin typeface="黑体" panose="02010609060101010101" charset="-122"/>
                <a:ea typeface="黑体" panose="02010609060101010101" charset="-122"/>
              </a:rPr>
              <a:t>平台概述</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    安科瑞企业能源管理平台采用自动化、信息化技术和集中管理模式，对企业的生产、输配和消耗环节实行集中扁平化的动态监控和数据化管理，监测企业电、水、燃气、蒸汽及压缩空气等各类能源的消耗情况，通过数据分析、挖掘和趋势分析，帮助企业针对各种能源需求及用能情况、能源质量、产品能源单耗、各工序能耗、重大能耗设备的能源利用情况等进行能耗统计、同环比分析、能源成本分析、用能预测、碳排分析，为企业加强能源管理，提高能源利用效率、挖掘节能潜力、节能评估提供基础数据和支持。</a:t>
            </a:r>
            <a:endParaRPr lang="zh-CN" altLang="en-US" dirty="0">
              <a:solidFill>
                <a:schemeClr val="bg1"/>
              </a:solidFill>
              <a:latin typeface="黑体" panose="02010609060101010101" charset="-122"/>
              <a:ea typeface="黑体" panose="02010609060101010101" charset="-122"/>
            </a:endParaRPr>
          </a:p>
          <a:p>
            <a:pPr>
              <a:lnSpc>
                <a:spcPct val="150000"/>
              </a:lnSpc>
            </a:pPr>
            <a:r>
              <a:rPr lang="zh-CN" altLang="en-US" dirty="0">
                <a:solidFill>
                  <a:schemeClr val="bg1"/>
                </a:solidFill>
                <a:latin typeface="黑体" panose="02010609060101010101" charset="-122"/>
                <a:ea typeface="黑体" panose="02010609060101010101" charset="-122"/>
              </a:rPr>
              <a:t>    </a:t>
            </a:r>
            <a:endParaRPr lang="zh-CN" altLang="en-US" dirty="0">
              <a:solidFill>
                <a:schemeClr val="bg1"/>
              </a:solidFill>
              <a:latin typeface="黑体" panose="02010609060101010101" charset="-122"/>
              <a:ea typeface="黑体" panose="02010609060101010101" charset="-122"/>
            </a:endParaRPr>
          </a:p>
        </p:txBody>
      </p:sp>
      <p:sp>
        <p:nvSpPr>
          <p:cNvPr id="29" name="矩形 28"/>
          <p:cNvSpPr/>
          <p:nvPr/>
        </p:nvSpPr>
        <p:spPr>
          <a:xfrm>
            <a:off x="5728970" y="1589405"/>
            <a:ext cx="6327775" cy="4521835"/>
          </a:xfrm>
          <a:prstGeom prst="rect">
            <a:avLst/>
          </a:prstGeom>
          <a:gradFill>
            <a:gsLst>
              <a:gs pos="0">
                <a:srgbClr val="FECF40"/>
              </a:gs>
              <a:gs pos="100000">
                <a:srgbClr val="846C21"/>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黑体" panose="02010609060101010101" charset="-122"/>
              <a:ea typeface="黑体" panose="02010609060101010101" charset="-122"/>
            </a:endParaRPr>
          </a:p>
        </p:txBody>
      </p:sp>
      <p:pic>
        <p:nvPicPr>
          <p:cNvPr id="28" name="图片 2" descr="可视化界面3"/>
          <p:cNvPicPr>
            <a:picLocks noChangeAspect="1"/>
          </p:cNvPicPr>
          <p:nvPr/>
        </p:nvPicPr>
        <p:blipFill>
          <a:blip r:embed="rId1"/>
          <a:stretch>
            <a:fillRect/>
          </a:stretch>
        </p:blipFill>
        <p:spPr>
          <a:xfrm>
            <a:off x="5852160" y="1950720"/>
            <a:ext cx="6082030" cy="34213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2094171" y="489585"/>
            <a:ext cx="34340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工业能耗管理系统</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2" name="文本框 1"/>
          <p:cNvSpPr txBox="1"/>
          <p:nvPr/>
        </p:nvSpPr>
        <p:spPr>
          <a:xfrm>
            <a:off x="737235" y="558165"/>
            <a:ext cx="519430" cy="521970"/>
          </a:xfrm>
          <a:prstGeom prst="rect">
            <a:avLst/>
          </a:prstGeom>
          <a:noFill/>
        </p:spPr>
        <p:txBody>
          <a:bodyPr wrap="square" rtlCol="0">
            <a:spAutoFit/>
          </a:bodyPr>
          <a:p>
            <a:pPr algn="l"/>
            <a:r>
              <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rPr>
              <a:t>7</a:t>
            </a:r>
            <a:endParaRPr lang="en-US" altLang="zh-CN" sz="2800" spc="251" dirty="0">
              <a:ln w="3175">
                <a:noFill/>
                <a:prstDash val="dash"/>
              </a:ln>
              <a:solidFill>
                <a:schemeClr val="tx1">
                  <a:lumMod val="75000"/>
                  <a:lumOff val="25000"/>
                </a:schemeClr>
              </a:solidFill>
              <a:uFillTx/>
              <a:latin typeface="黑体" panose="02010609060101010101" charset="-122"/>
              <a:ea typeface="黑体" panose="02010609060101010101" charset="-122"/>
              <a:cs typeface="微软雅黑" panose="020B0503020204020204" charset="-122"/>
              <a:sym typeface="+mn-ea"/>
            </a:endParaRPr>
          </a:p>
        </p:txBody>
      </p:sp>
      <p:pic>
        <p:nvPicPr>
          <p:cNvPr id="6" name="图片 6" descr="微信图片_20200120144927"/>
          <p:cNvPicPr>
            <a:picLocks noChangeAspect="1"/>
          </p:cNvPicPr>
          <p:nvPr/>
        </p:nvPicPr>
        <p:blipFill>
          <a:blip r:embed="rId1"/>
          <a:stretch>
            <a:fillRect/>
          </a:stretch>
        </p:blipFill>
        <p:spPr>
          <a:xfrm>
            <a:off x="2094230" y="1117600"/>
            <a:ext cx="7430770" cy="56191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2906971" y="489585"/>
            <a:ext cx="18084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系统功能</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0" name="文本框 99"/>
          <p:cNvSpPr txBox="1"/>
          <p:nvPr/>
        </p:nvSpPr>
        <p:spPr>
          <a:xfrm>
            <a:off x="396240" y="1684020"/>
            <a:ext cx="4790440" cy="3692525"/>
          </a:xfrm>
          <a:prstGeom prst="rect">
            <a:avLst/>
          </a:prstGeom>
          <a:noFill/>
          <a:ln w="9525">
            <a:noFill/>
          </a:ln>
        </p:spPr>
        <p:txBody>
          <a:bodyPr wrap="square">
            <a:spAutoFit/>
          </a:bodyPr>
          <a:p>
            <a:pPr indent="0"/>
            <a:r>
              <a:rPr lang="zh-CN" b="1">
                <a:latin typeface="等线" panose="02010600030101010101" charset="-122"/>
                <a:ea typeface="等线" panose="02010600030101010101" charset="-122"/>
                <a:cs typeface="等线" panose="02010600030101010101" charset="-122"/>
              </a:rPr>
              <a:t>大屏展示</a:t>
            </a:r>
            <a:r>
              <a:rPr lang="zh-CN" b="0">
                <a:latin typeface="等线" panose="02010600030101010101" charset="-122"/>
                <a:ea typeface="等线" panose="02010600030101010101" charset="-122"/>
                <a:cs typeface="等线" panose="02010600030101010101" charset="-122"/>
              </a:rPr>
              <a:t>       大屏展示企业水电气当前用量、能源消耗趋势、产能走势、各类能源占比、各类能源消耗日/月/年同比,以及当前</a:t>
            </a:r>
            <a:r>
              <a:rPr lang="zh-CN" b="0">
                <a:solidFill>
                  <a:srgbClr val="000000"/>
                </a:solidFill>
                <a:latin typeface="等线" panose="02010600030101010101" charset="-122"/>
                <a:ea typeface="等线" panose="02010600030101010101" charset="-122"/>
                <a:cs typeface="等线" panose="02010600030101010101" charset="-122"/>
              </a:rPr>
              <a:t>天气</a:t>
            </a:r>
            <a:r>
              <a:rPr lang="zh-CN" b="0">
                <a:latin typeface="等线" panose="02010600030101010101" charset="-122"/>
                <a:ea typeface="等线" panose="02010600030101010101" charset="-122"/>
                <a:cs typeface="等线" panose="02010600030101010101" charset="-122"/>
              </a:rPr>
              <a:t>情况、污染情况，并三维展示企业重要工艺或工段的能源消耗动态。</a:t>
            </a:r>
            <a:endParaRPr lang="zh-CN" b="0">
              <a:latin typeface="等线" panose="02010600030101010101" charset="-122"/>
              <a:ea typeface="等线" panose="02010600030101010101" charset="-122"/>
              <a:cs typeface="等线" panose="02010600030101010101" charset="-122"/>
            </a:endParaRPr>
          </a:p>
          <a:p>
            <a:pPr indent="0"/>
            <a:r>
              <a:rPr lang="zh-CN" altLang="en-US">
                <a:latin typeface="等线" panose="02010600030101010101" charset="-122"/>
                <a:ea typeface="等线" panose="02010600030101010101" charset="-122"/>
                <a:cs typeface="等线" panose="02010600030101010101" charset="-122"/>
              </a:rPr>
              <a:t>能源看板</a:t>
            </a:r>
            <a:endParaRPr lang="zh-CN" altLang="en-US">
              <a:latin typeface="等线" panose="02010600030101010101" charset="-122"/>
              <a:ea typeface="等线" panose="02010600030101010101" charset="-122"/>
              <a:cs typeface="等线" panose="02010600030101010101" charset="-122"/>
            </a:endParaRPr>
          </a:p>
          <a:p>
            <a:pPr indent="0"/>
            <a:r>
              <a:rPr lang="zh-CN" altLang="en-US">
                <a:latin typeface="等线" panose="02010600030101010101" charset="-122"/>
                <a:ea typeface="等线" panose="02010600030101010101" charset="-122"/>
                <a:cs typeface="等线" panose="02010600030101010101" charset="-122"/>
              </a:rPr>
              <a:t>       展示企业电能峰平谷能耗统计占比，区域或重要工艺综合能耗占比和统计分析，碳排放量核算；并从企业管理需求出发，展示各重点监测区域的能耗比例、公司单位产品能耗和单位产值能耗同比分析，让企业一目了然地掌握能源消耗水平，以便及时做好节能减排策划</a:t>
            </a:r>
            <a:endParaRPr lang="zh-CN" altLang="en-US">
              <a:latin typeface="等线" panose="02010600030101010101" charset="-122"/>
              <a:ea typeface="等线" panose="02010600030101010101" charset="-122"/>
              <a:cs typeface="等线" panose="02010600030101010101" charset="-122"/>
            </a:endParaRPr>
          </a:p>
        </p:txBody>
      </p:sp>
      <p:sp>
        <p:nvSpPr>
          <p:cNvPr id="29" name="矩形 28"/>
          <p:cNvSpPr/>
          <p:nvPr/>
        </p:nvSpPr>
        <p:spPr>
          <a:xfrm>
            <a:off x="5519420" y="441325"/>
            <a:ext cx="6273165" cy="6334125"/>
          </a:xfrm>
          <a:prstGeom prst="rect">
            <a:avLst/>
          </a:prstGeom>
          <a:gradFill>
            <a:gsLst>
              <a:gs pos="0">
                <a:srgbClr val="FECF40"/>
              </a:gs>
              <a:gs pos="100000">
                <a:srgbClr val="846C21"/>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黑体" panose="02010609060101010101" charset="-122"/>
              <a:ea typeface="黑体" panose="02010609060101010101" charset="-122"/>
            </a:endParaRPr>
          </a:p>
        </p:txBody>
      </p:sp>
      <p:pic>
        <p:nvPicPr>
          <p:cNvPr id="4" name="图片 2" descr="可视化界面3"/>
          <p:cNvPicPr>
            <a:picLocks noChangeAspect="1"/>
          </p:cNvPicPr>
          <p:nvPr/>
        </p:nvPicPr>
        <p:blipFill>
          <a:blip r:embed="rId1"/>
          <a:stretch>
            <a:fillRect/>
          </a:stretch>
        </p:blipFill>
        <p:spPr>
          <a:xfrm>
            <a:off x="6089650" y="586740"/>
            <a:ext cx="5187315" cy="2917825"/>
          </a:xfrm>
          <a:prstGeom prst="rect">
            <a:avLst/>
          </a:prstGeom>
        </p:spPr>
      </p:pic>
      <p:pic>
        <p:nvPicPr>
          <p:cNvPr id="3" name="图片 3" descr="能耗看板-light"/>
          <p:cNvPicPr>
            <a:picLocks noChangeAspect="1"/>
          </p:cNvPicPr>
          <p:nvPr/>
        </p:nvPicPr>
        <p:blipFill>
          <a:blip r:embed="rId2"/>
          <a:stretch>
            <a:fillRect/>
          </a:stretch>
        </p:blipFill>
        <p:spPr>
          <a:xfrm>
            <a:off x="6089650" y="3634105"/>
            <a:ext cx="5100320" cy="28695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2906971" y="489585"/>
            <a:ext cx="18084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系统功能</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0" name="文本框 99"/>
          <p:cNvSpPr txBox="1"/>
          <p:nvPr/>
        </p:nvSpPr>
        <p:spPr>
          <a:xfrm>
            <a:off x="396240" y="1684020"/>
            <a:ext cx="4790440" cy="4523105"/>
          </a:xfrm>
          <a:prstGeom prst="rect">
            <a:avLst/>
          </a:prstGeom>
          <a:noFill/>
          <a:ln w="9525">
            <a:noFill/>
          </a:ln>
        </p:spPr>
        <p:txBody>
          <a:bodyPr wrap="square">
            <a:spAutoFit/>
          </a:bodyPr>
          <a:p>
            <a:pPr indent="0"/>
            <a:r>
              <a:rPr lang="zh-CN">
                <a:latin typeface="等线" panose="02010600030101010101" charset="-122"/>
                <a:ea typeface="等线" panose="02010600030101010101" charset="-122"/>
                <a:cs typeface="等线" panose="02010600030101010101" charset="-122"/>
              </a:rPr>
              <a:t>能耗分析</a:t>
            </a:r>
            <a:endParaRPr lang="zh-CN">
              <a:latin typeface="等线" panose="02010600030101010101" charset="-122"/>
              <a:ea typeface="等线" panose="02010600030101010101" charset="-122"/>
              <a:cs typeface="等线" panose="02010600030101010101" charset="-122"/>
            </a:endParaRPr>
          </a:p>
          <a:p>
            <a:pPr indent="0"/>
            <a:r>
              <a:rPr lang="zh-CN">
                <a:latin typeface="等线" panose="02010600030101010101" charset="-122"/>
                <a:ea typeface="等线" panose="02010600030101010101" charset="-122"/>
                <a:cs typeface="等线" panose="02010600030101010101" charset="-122"/>
              </a:rPr>
              <a:t>        从能源使用种类、监测区域、生产工艺/工段时间、分项等维度，采用曲线、饼图、直方图、累积图、数字表等方式对企业用能统计、同比、环比分析、实绩分析，折标对比、单位产品能耗、单位产值能耗统计，找出能源使用过程中的漏洞和不合理地方，从而调整能源分配策略，减少能源使用过程中的浪费。</a:t>
            </a:r>
            <a:endParaRPr lang="zh-CN">
              <a:latin typeface="等线" panose="02010600030101010101" charset="-122"/>
              <a:ea typeface="等线" panose="02010600030101010101" charset="-122"/>
              <a:cs typeface="等线" panose="02010600030101010101" charset="-122"/>
            </a:endParaRPr>
          </a:p>
          <a:p>
            <a:pPr indent="0"/>
            <a:r>
              <a:rPr lang="zh-CN" altLang="en-US">
                <a:latin typeface="等线" panose="02010600030101010101" charset="-122"/>
                <a:ea typeface="等线" panose="02010600030101010101" charset="-122"/>
                <a:cs typeface="等线" panose="02010600030101010101" charset="-122"/>
              </a:rPr>
              <a:t>运行监测</a:t>
            </a:r>
            <a:endParaRPr lang="zh-CN" altLang="en-US">
              <a:latin typeface="等线" panose="02010600030101010101" charset="-122"/>
              <a:ea typeface="等线" panose="02010600030101010101" charset="-122"/>
              <a:cs typeface="等线" panose="02010600030101010101" charset="-122"/>
            </a:endParaRPr>
          </a:p>
          <a:p>
            <a:pPr indent="0"/>
            <a:r>
              <a:rPr lang="zh-CN" altLang="en-US">
                <a:latin typeface="等线" panose="02010600030101010101" charset="-122"/>
                <a:ea typeface="等线" panose="02010600030101010101" charset="-122"/>
                <a:cs typeface="等线" panose="02010600030101010101" charset="-122"/>
              </a:rPr>
              <a:t>        系统对区域、工段、设备能源消耗进行数据采集，监测重点设备及工艺运行状态，如温度、湿度、流量、压力、速度等，并支持变配电系统一次运行监视。可直接从动态监测平面图快速浏览到所管理的能耗数据，支持按能源种类、车间、工段、时间等维度查询相关能源用量。</a:t>
            </a:r>
            <a:endParaRPr lang="zh-CN" altLang="en-US">
              <a:latin typeface="等线" panose="02010600030101010101" charset="-122"/>
              <a:ea typeface="等线" panose="02010600030101010101" charset="-122"/>
              <a:cs typeface="等线" panose="02010600030101010101" charset="-122"/>
            </a:endParaRPr>
          </a:p>
        </p:txBody>
      </p:sp>
      <p:sp>
        <p:nvSpPr>
          <p:cNvPr id="29" name="矩形 28"/>
          <p:cNvSpPr/>
          <p:nvPr/>
        </p:nvSpPr>
        <p:spPr>
          <a:xfrm>
            <a:off x="5587365" y="299720"/>
            <a:ext cx="6273165" cy="6334125"/>
          </a:xfrm>
          <a:prstGeom prst="rect">
            <a:avLst/>
          </a:prstGeom>
          <a:gradFill>
            <a:gsLst>
              <a:gs pos="0">
                <a:srgbClr val="FECF40"/>
              </a:gs>
              <a:gs pos="100000">
                <a:srgbClr val="846C21"/>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黑体" panose="02010609060101010101" charset="-122"/>
              <a:ea typeface="黑体" panose="02010609060101010101" charset="-122"/>
            </a:endParaRPr>
          </a:p>
        </p:txBody>
      </p:sp>
      <p:pic>
        <p:nvPicPr>
          <p:cNvPr id="2" name="图片 4" descr="综合能耗-light"/>
          <p:cNvPicPr>
            <a:picLocks noChangeAspect="1"/>
          </p:cNvPicPr>
          <p:nvPr/>
        </p:nvPicPr>
        <p:blipFill>
          <a:blip r:embed="rId1"/>
          <a:stretch>
            <a:fillRect/>
          </a:stretch>
        </p:blipFill>
        <p:spPr>
          <a:xfrm>
            <a:off x="5690235" y="271780"/>
            <a:ext cx="5833745" cy="3281680"/>
          </a:xfrm>
          <a:prstGeom prst="rect">
            <a:avLst/>
          </a:prstGeom>
        </p:spPr>
      </p:pic>
      <p:pic>
        <p:nvPicPr>
          <p:cNvPr id="5" name="图片 5" descr="工艺流程图2"/>
          <p:cNvPicPr>
            <a:picLocks noChangeAspect="1"/>
          </p:cNvPicPr>
          <p:nvPr/>
        </p:nvPicPr>
        <p:blipFill>
          <a:blip r:embed="rId2"/>
          <a:stretch>
            <a:fillRect/>
          </a:stretch>
        </p:blipFill>
        <p:spPr>
          <a:xfrm>
            <a:off x="6174740" y="3659505"/>
            <a:ext cx="5098415" cy="28682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2906971" y="489585"/>
            <a:ext cx="1808480" cy="583565"/>
          </a:xfrm>
          <a:prstGeom prst="rect">
            <a:avLst/>
          </a:prstGeom>
          <a:noFill/>
        </p:spPr>
        <p:txBody>
          <a:bodyPr wrap="none" rtlCol="0">
            <a:spAutoFit/>
          </a:bodyPr>
          <a:lstStyle/>
          <a:p>
            <a:pPr algn="ctr"/>
            <a:r>
              <a:rPr lang="zh-CN" altLang="en-US" sz="3200" dirty="0">
                <a:solidFill>
                  <a:schemeClr val="tx1">
                    <a:lumMod val="85000"/>
                    <a:lumOff val="15000"/>
                  </a:schemeClr>
                </a:solidFill>
                <a:latin typeface="黑体" panose="02010609060101010101" charset="-122"/>
                <a:ea typeface="黑体" panose="02010609060101010101" charset="-122"/>
              </a:rPr>
              <a:t>系统功能</a:t>
            </a:r>
            <a:endParaRPr lang="zh-CN" altLang="en-US" sz="3200" dirty="0">
              <a:solidFill>
                <a:schemeClr val="tx1">
                  <a:lumMod val="85000"/>
                  <a:lumOff val="15000"/>
                </a:schemeClr>
              </a:solidFill>
              <a:latin typeface="黑体" panose="02010609060101010101" charset="-122"/>
              <a:ea typeface="黑体" panose="02010609060101010101" charset="-122"/>
            </a:endParaRPr>
          </a:p>
        </p:txBody>
      </p:sp>
      <p:sp>
        <p:nvSpPr>
          <p:cNvPr id="38" name="矩形 37"/>
          <p:cNvSpPr/>
          <p:nvPr/>
        </p:nvSpPr>
        <p:spPr>
          <a:xfrm>
            <a:off x="666115" y="476672"/>
            <a:ext cx="590550" cy="59055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100" name="文本框 99"/>
          <p:cNvSpPr txBox="1"/>
          <p:nvPr/>
        </p:nvSpPr>
        <p:spPr>
          <a:xfrm>
            <a:off x="396240" y="1684020"/>
            <a:ext cx="4790440" cy="1753235"/>
          </a:xfrm>
          <a:prstGeom prst="rect">
            <a:avLst/>
          </a:prstGeom>
          <a:noFill/>
          <a:ln w="9525">
            <a:noFill/>
          </a:ln>
        </p:spPr>
        <p:txBody>
          <a:bodyPr wrap="square">
            <a:spAutoFit/>
          </a:bodyPr>
          <a:p>
            <a:pPr indent="0"/>
            <a:r>
              <a:rPr lang="zh-CN">
                <a:latin typeface="等线" panose="02010600030101010101" charset="-122"/>
                <a:ea typeface="等线" panose="02010600030101010101" charset="-122"/>
                <a:cs typeface="等线" panose="02010600030101010101" charset="-122"/>
              </a:rPr>
              <a:t>移动端支持</a:t>
            </a:r>
            <a:endParaRPr lang="zh-CN">
              <a:latin typeface="等线" panose="02010600030101010101" charset="-122"/>
              <a:ea typeface="等线" panose="02010600030101010101" charset="-122"/>
              <a:cs typeface="等线" panose="02010600030101010101" charset="-122"/>
            </a:endParaRPr>
          </a:p>
          <a:p>
            <a:pPr indent="0"/>
            <a:r>
              <a:rPr lang="zh-CN">
                <a:latin typeface="等线" panose="02010600030101010101" charset="-122"/>
                <a:ea typeface="等线" panose="02010600030101010101" charset="-122"/>
                <a:cs typeface="等线" panose="02010600030101010101" charset="-122"/>
              </a:rPr>
              <a:t>       APP支持Android、iOS操作系统，方便用户按能源分类、区域、车间、工序、班组、设备等不同维度掌握企业能源消耗、效率分析、同环比分析、能耗折标、用能预测、运行监视、异常报警等。</a:t>
            </a:r>
            <a:endParaRPr lang="zh-CN">
              <a:latin typeface="等线" panose="02010600030101010101" charset="-122"/>
              <a:ea typeface="等线" panose="02010600030101010101" charset="-122"/>
              <a:cs typeface="等线" panose="02010600030101010101" charset="-122"/>
            </a:endParaRPr>
          </a:p>
        </p:txBody>
      </p:sp>
      <p:sp>
        <p:nvSpPr>
          <p:cNvPr id="29" name="矩形 28"/>
          <p:cNvSpPr/>
          <p:nvPr/>
        </p:nvSpPr>
        <p:spPr>
          <a:xfrm>
            <a:off x="5587365" y="299720"/>
            <a:ext cx="6273165" cy="6334125"/>
          </a:xfrm>
          <a:prstGeom prst="rect">
            <a:avLst/>
          </a:prstGeom>
          <a:gradFill>
            <a:gsLst>
              <a:gs pos="0">
                <a:srgbClr val="FECF40"/>
              </a:gs>
              <a:gs pos="100000">
                <a:srgbClr val="846C21"/>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黑体" panose="02010609060101010101" charset="-122"/>
              <a:ea typeface="黑体" panose="02010609060101010101" charset="-122"/>
            </a:endParaRPr>
          </a:p>
        </p:txBody>
      </p:sp>
      <p:pic>
        <p:nvPicPr>
          <p:cNvPr id="59" name="图片 5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5980747" y="1344930"/>
            <a:ext cx="2386330" cy="4244340"/>
          </a:xfrm>
          <a:prstGeom prst="rect">
            <a:avLst/>
          </a:prstGeom>
          <a:noFill/>
          <a:ln>
            <a:noFill/>
          </a:ln>
        </p:spPr>
      </p:pic>
      <p:pic>
        <p:nvPicPr>
          <p:cNvPr id="58" name="图片 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057640" y="1394143"/>
            <a:ext cx="2388235" cy="424751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17198" y="2726768"/>
            <a:ext cx="4358886" cy="923330"/>
          </a:xfrm>
          <a:prstGeom prst="rect">
            <a:avLst/>
          </a:prstGeom>
        </p:spPr>
        <p:txBody>
          <a:bodyPr wrap="none" lIns="91440" tIns="45720" rIns="91440" bIns="45720">
            <a:spAutoFit/>
          </a:bodyPr>
          <a:lstStyle/>
          <a:p>
            <a:pPr algn="ctr" fontAlgn="base"/>
            <a:r>
              <a:rPr lang="zh-CN" altLang="en-US" sz="54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lt"/>
              </a:rPr>
              <a:t>谢谢您的观赏</a:t>
            </a:r>
            <a:endParaRPr lang="zh-CN" altLang="en-US" sz="5400" b="1" dirty="0">
              <a:solidFill>
                <a:schemeClr val="bg1"/>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Click="0">
        <p14:vortex dir="r"/>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34115" y="145415"/>
            <a:ext cx="507365" cy="57975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0659110" y="234950"/>
            <a:ext cx="675005" cy="3375025"/>
          </a:xfrm>
          <a:prstGeom prst="rect">
            <a:avLst/>
          </a:prstGeom>
          <a:noFill/>
        </p:spPr>
        <p:txBody>
          <a:bodyPr vert="eaVert" wrap="square" rtlCol="0">
            <a:spAutoFit/>
          </a:bodyPr>
          <a:p>
            <a:r>
              <a:rPr lang="zh-CN" altLang="en-US" sz="3200">
                <a:latin typeface="黑体" panose="02010609060101010101" charset="-122"/>
                <a:ea typeface="黑体" panose="02010609060101010101" charset="-122"/>
              </a:rPr>
              <a:t>各系统网关配型</a:t>
            </a:r>
            <a:endParaRPr lang="zh-CN" altLang="en-US" sz="3200">
              <a:latin typeface="黑体" panose="02010609060101010101" charset="-122"/>
              <a:ea typeface="黑体" panose="02010609060101010101" charset="-122"/>
            </a:endParaRPr>
          </a:p>
        </p:txBody>
      </p:sp>
      <p:sp>
        <p:nvSpPr>
          <p:cNvPr id="13" name="矩形 12"/>
          <p:cNvSpPr/>
          <p:nvPr/>
        </p:nvSpPr>
        <p:spPr>
          <a:xfrm flipH="1">
            <a:off x="11621770" y="2385695"/>
            <a:ext cx="76200" cy="434721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5" name="表格 4"/>
          <p:cNvGraphicFramePr/>
          <p:nvPr>
            <p:custDataLst>
              <p:tags r:id="rId1"/>
            </p:custDataLst>
          </p:nvPr>
        </p:nvGraphicFramePr>
        <p:xfrm>
          <a:off x="630555" y="524510"/>
          <a:ext cx="9876155" cy="5969635"/>
        </p:xfrm>
        <a:graphic>
          <a:graphicData uri="http://schemas.openxmlformats.org/drawingml/2006/table">
            <a:tbl>
              <a:tblPr firstRow="1" bandRow="1">
                <a:tableStyleId>{5C22544A-7EE6-4342-B048-85BDC9FD1C3A}</a:tableStyleId>
              </a:tblPr>
              <a:tblGrid>
                <a:gridCol w="1298575"/>
                <a:gridCol w="1713230"/>
                <a:gridCol w="4150995"/>
                <a:gridCol w="2713355"/>
              </a:tblGrid>
              <a:tr h="371475">
                <a:tc>
                  <a:txBody>
                    <a:bodyPr/>
                    <a:p>
                      <a:pPr>
                        <a:buNone/>
                      </a:pPr>
                      <a:r>
                        <a:rPr lang="zh-CN" altLang="en-US">
                          <a:solidFill>
                            <a:schemeClr val="tx2"/>
                          </a:solidFill>
                          <a:latin typeface="等线" panose="02010600030101010101" charset="-122"/>
                          <a:ea typeface="等线" panose="02010600030101010101" charset="-122"/>
                        </a:rPr>
                        <a:t>系统</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应用场景</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选择网关类型</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备注</a:t>
                      </a:r>
                      <a:endParaRPr lang="zh-CN" altLang="en-US">
                        <a:solidFill>
                          <a:schemeClr val="tx2"/>
                        </a:solidFill>
                        <a:latin typeface="等线" panose="02010600030101010101" charset="-122"/>
                        <a:ea typeface="等线" panose="02010600030101010101" charset="-122"/>
                      </a:endParaRPr>
                    </a:p>
                  </a:txBody>
                  <a:tcPr/>
                </a:tc>
              </a:tr>
              <a:tr h="512445">
                <a:tc>
                  <a:txBody>
                    <a:bodyPr/>
                    <a:p>
                      <a:pPr>
                        <a:buNone/>
                      </a:pPr>
                      <a:r>
                        <a:rPr lang="zh-CN">
                          <a:solidFill>
                            <a:schemeClr val="tx2"/>
                          </a:solidFill>
                          <a:latin typeface="等线" panose="02010600030101010101" charset="-122"/>
                          <a:ea typeface="等线" panose="02010600030101010101" charset="-122"/>
                        </a:rPr>
                        <a:t>本地预付费</a:t>
                      </a:r>
                      <a:endParaRPr lang="zh-CN">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仅供货，不含电表</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en-US" altLang="zh-CN">
                          <a:solidFill>
                            <a:schemeClr val="tx2"/>
                          </a:solidFill>
                          <a:latin typeface="等线" panose="02010600030101010101" charset="-122"/>
                          <a:ea typeface="等线" panose="02010600030101010101" charset="-122"/>
                        </a:rPr>
                        <a:t>AF-GSM400-CEY</a:t>
                      </a:r>
                      <a:r>
                        <a:rPr lang="zh-CN" altLang="en-US">
                          <a:solidFill>
                            <a:schemeClr val="tx2"/>
                          </a:solidFill>
                          <a:latin typeface="等线" panose="02010600030101010101" charset="-122"/>
                          <a:ea typeface="等线" panose="02010600030101010101" charset="-122"/>
                        </a:rPr>
                        <a:t>，</a:t>
                      </a:r>
                      <a:r>
                        <a:rPr lang="zh-CN" altLang="en-US" sz="1800">
                          <a:solidFill>
                            <a:schemeClr val="tx2"/>
                          </a:solidFill>
                          <a:latin typeface="等线" panose="02010600030101010101" charset="-122"/>
                          <a:ea typeface="等线" panose="02010600030101010101" charset="-122"/>
                          <a:cs typeface="等线" panose="02010600030101010101" charset="-122"/>
                          <a:sym typeface="+mn-ea"/>
                        </a:rPr>
                        <a:t>AF-GSM500-4G</a:t>
                      </a:r>
                      <a:r>
                        <a:rPr lang="en-US" altLang="zh-CN" sz="1800">
                          <a:solidFill>
                            <a:schemeClr val="tx2"/>
                          </a:solidFill>
                          <a:latin typeface="等线" panose="02010600030101010101" charset="-122"/>
                          <a:ea typeface="等线" panose="02010600030101010101" charset="-122"/>
                          <a:cs typeface="等线" panose="02010600030101010101" charset="-122"/>
                          <a:sym typeface="+mn-ea"/>
                        </a:rPr>
                        <a:t>Y</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en-US" altLang="zh-CN">
                          <a:solidFill>
                            <a:schemeClr val="tx2"/>
                          </a:solidFill>
                          <a:latin typeface="等线" panose="02010600030101010101" charset="-122"/>
                          <a:ea typeface="等线" panose="02010600030101010101" charset="-122"/>
                        </a:rPr>
                        <a:t>“CE”</a:t>
                      </a:r>
                      <a:r>
                        <a:rPr lang="zh-CN" altLang="en-US">
                          <a:solidFill>
                            <a:schemeClr val="tx2"/>
                          </a:solidFill>
                          <a:latin typeface="等线" panose="02010600030101010101" charset="-122"/>
                          <a:ea typeface="等线" panose="02010600030101010101" charset="-122"/>
                        </a:rPr>
                        <a:t>是带网口的型号，</a:t>
                      </a:r>
                      <a:r>
                        <a:rPr lang="en-US" altLang="zh-CN">
                          <a:solidFill>
                            <a:schemeClr val="tx2"/>
                          </a:solidFill>
                          <a:latin typeface="等线" panose="02010600030101010101" charset="-122"/>
                          <a:ea typeface="等线" panose="02010600030101010101" charset="-122"/>
                        </a:rPr>
                        <a:t>GSM500-4G</a:t>
                      </a:r>
                      <a:r>
                        <a:rPr lang="zh-CN" altLang="en-US">
                          <a:solidFill>
                            <a:schemeClr val="tx2"/>
                          </a:solidFill>
                          <a:latin typeface="等线" panose="02010600030101010101" charset="-122"/>
                          <a:ea typeface="等线" panose="02010600030101010101" charset="-122"/>
                        </a:rPr>
                        <a:t>带存储、断点续传，同时兼容</a:t>
                      </a:r>
                      <a:r>
                        <a:rPr lang="en-US" altLang="zh-CN">
                          <a:solidFill>
                            <a:schemeClr val="tx2"/>
                          </a:solidFill>
                          <a:latin typeface="等线" panose="02010600030101010101" charset="-122"/>
                          <a:ea typeface="等线" panose="02010600030101010101" charset="-122"/>
                        </a:rPr>
                        <a:t>4G</a:t>
                      </a:r>
                      <a:r>
                        <a:rPr lang="zh-CN" altLang="en-US">
                          <a:solidFill>
                            <a:schemeClr val="tx2"/>
                          </a:solidFill>
                          <a:latin typeface="等线" panose="02010600030101010101" charset="-122"/>
                          <a:ea typeface="等线" panose="02010600030101010101" charset="-122"/>
                        </a:rPr>
                        <a:t>和网口</a:t>
                      </a:r>
                      <a:r>
                        <a:rPr lang="zh-CN" altLang="en-US">
                          <a:solidFill>
                            <a:schemeClr val="tx2"/>
                          </a:solidFill>
                          <a:latin typeface="等线" panose="02010600030101010101" charset="-122"/>
                          <a:ea typeface="等线" panose="02010600030101010101" charset="-122"/>
                        </a:rPr>
                        <a:t>，</a:t>
                      </a:r>
                      <a:r>
                        <a:rPr lang="en-US" altLang="zh-CN">
                          <a:solidFill>
                            <a:schemeClr val="tx2"/>
                          </a:solidFill>
                          <a:latin typeface="等线" panose="02010600030101010101" charset="-122"/>
                          <a:ea typeface="等线" panose="02010600030101010101" charset="-122"/>
                        </a:rPr>
                        <a:t>GSM400</a:t>
                      </a:r>
                      <a:r>
                        <a:rPr lang="zh-CN" altLang="en-US">
                          <a:solidFill>
                            <a:schemeClr val="tx2"/>
                          </a:solidFill>
                          <a:latin typeface="等线" panose="02010600030101010101" charset="-122"/>
                          <a:ea typeface="等线" panose="02010600030101010101" charset="-122"/>
                        </a:rPr>
                        <a:t>不带存储</a:t>
                      </a:r>
                      <a:endParaRPr lang="zh-CN" altLang="en-US">
                        <a:solidFill>
                          <a:schemeClr val="tx2"/>
                        </a:solidFill>
                        <a:latin typeface="等线" panose="02010600030101010101" charset="-122"/>
                        <a:ea typeface="等线" panose="02010600030101010101" charset="-122"/>
                      </a:endParaRPr>
                    </a:p>
                  </a:txBody>
                  <a:tcPr/>
                </a:tc>
              </a:tr>
              <a:tr h="513080">
                <a:tc>
                  <a:txBody>
                    <a:bodyPr/>
                    <a:p>
                      <a:pPr>
                        <a:buNone/>
                      </a:pPr>
                      <a:endParaRPr lang="en-US" altLang="zh-CN">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含水表</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ANET-2E8S1 ，ANET-2E4S1</a:t>
                      </a:r>
                      <a:endParaRPr lang="zh-CN" altLang="en-US">
                        <a:solidFill>
                          <a:schemeClr val="tx2"/>
                        </a:solidFill>
                        <a:latin typeface="等线" panose="02010600030101010101" charset="-122"/>
                        <a:ea typeface="等线" panose="02010600030101010101" charset="-122"/>
                      </a:endParaRPr>
                    </a:p>
                  </a:txBody>
                  <a:tcPr/>
                </a:tc>
                <a:tc>
                  <a:txBody>
                    <a:bodyPr/>
                    <a:p>
                      <a:pPr>
                        <a:buNone/>
                      </a:pPr>
                      <a:endParaRPr lang="zh-CN" altLang="en-US">
                        <a:solidFill>
                          <a:schemeClr val="tx2"/>
                        </a:solidFill>
                        <a:latin typeface="等线" panose="02010600030101010101" charset="-122"/>
                        <a:ea typeface="等线" panose="02010600030101010101" charset="-122"/>
                      </a:endParaRPr>
                    </a:p>
                  </a:txBody>
                  <a:tcPr/>
                </a:tc>
              </a:tr>
              <a:tr h="513080">
                <a:tc>
                  <a:txBody>
                    <a:bodyPr/>
                    <a:p>
                      <a:pPr>
                        <a:buNone/>
                      </a:pPr>
                      <a:r>
                        <a:rPr lang="zh-CN" altLang="en-US">
                          <a:solidFill>
                            <a:schemeClr val="tx2"/>
                          </a:solidFill>
                          <a:latin typeface="等线" panose="02010600030101010101" charset="-122"/>
                          <a:ea typeface="等线" panose="02010600030101010101" charset="-122"/>
                        </a:rPr>
                        <a:t>预付费云</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不含水表</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AF-GSM400-CEY</a:t>
                      </a:r>
                      <a:r>
                        <a:rPr lang="zh-CN" altLang="en-US" sz="1800">
                          <a:solidFill>
                            <a:schemeClr val="tx2"/>
                          </a:solidFill>
                          <a:latin typeface="等线" panose="02010600030101010101" charset="-122"/>
                          <a:ea typeface="等线" panose="02010600030101010101" charset="-122"/>
                          <a:sym typeface="+mn-ea"/>
                        </a:rPr>
                        <a:t>，</a:t>
                      </a:r>
                      <a:r>
                        <a:rPr lang="en-US" altLang="zh-CN" sz="1800">
                          <a:solidFill>
                            <a:schemeClr val="tx2"/>
                          </a:solidFill>
                          <a:latin typeface="等线" panose="02010600030101010101" charset="-122"/>
                          <a:ea typeface="等线" panose="02010600030101010101" charset="-122"/>
                          <a:sym typeface="+mn-ea"/>
                        </a:rPr>
                        <a:t>AF-GSM400-4GY</a:t>
                      </a:r>
                      <a:r>
                        <a:rPr lang="zh-CN" altLang="en-US" sz="1800">
                          <a:solidFill>
                            <a:schemeClr val="tx2"/>
                          </a:solidFill>
                          <a:latin typeface="等线" panose="02010600030101010101" charset="-122"/>
                          <a:ea typeface="等线" panose="02010600030101010101" charset="-122"/>
                          <a:sym typeface="+mn-ea"/>
                        </a:rPr>
                        <a:t>，</a:t>
                      </a:r>
                      <a:r>
                        <a:rPr lang="en-US" altLang="zh-CN" sz="1800">
                          <a:solidFill>
                            <a:schemeClr val="tx2"/>
                          </a:solidFill>
                          <a:latin typeface="等线" panose="02010600030101010101" charset="-122"/>
                          <a:ea typeface="等线" panose="02010600030101010101" charset="-122"/>
                          <a:sym typeface="+mn-ea"/>
                        </a:rPr>
                        <a:t>AF-GSM400-2GY</a:t>
                      </a:r>
                      <a:r>
                        <a:rPr lang="zh-CN" altLang="en-US" sz="1800">
                          <a:solidFill>
                            <a:schemeClr val="tx2"/>
                          </a:solidFill>
                          <a:latin typeface="等线" panose="02010600030101010101" charset="-122"/>
                          <a:ea typeface="等线" panose="02010600030101010101" charset="-122"/>
                          <a:sym typeface="+mn-ea"/>
                        </a:rPr>
                        <a:t>，</a:t>
                      </a:r>
                      <a:r>
                        <a:rPr lang="zh-CN" altLang="en-US" sz="1800">
                          <a:solidFill>
                            <a:schemeClr val="tx2"/>
                          </a:solidFill>
                          <a:latin typeface="等线" panose="02010600030101010101" charset="-122"/>
                          <a:ea typeface="等线" panose="02010600030101010101" charset="-122"/>
                          <a:cs typeface="等线" panose="02010600030101010101" charset="-122"/>
                          <a:sym typeface="+mn-ea"/>
                        </a:rPr>
                        <a:t>AF-GSM500-4G</a:t>
                      </a:r>
                      <a:r>
                        <a:rPr lang="en-US" altLang="zh-CN" sz="1800">
                          <a:solidFill>
                            <a:schemeClr val="tx2"/>
                          </a:solidFill>
                          <a:latin typeface="等线" panose="02010600030101010101" charset="-122"/>
                          <a:ea typeface="等线" panose="02010600030101010101" charset="-122"/>
                          <a:cs typeface="等线" panose="02010600030101010101" charset="-122"/>
                          <a:sym typeface="+mn-ea"/>
                        </a:rPr>
                        <a:t>Y</a:t>
                      </a:r>
                      <a:endParaRPr lang="en-US" altLang="zh-CN" sz="1800">
                        <a:solidFill>
                          <a:schemeClr val="tx2"/>
                        </a:solidFill>
                        <a:latin typeface="等线" panose="02010600030101010101" charset="-122"/>
                        <a:ea typeface="等线" panose="02010600030101010101" charset="-122"/>
                        <a:cs typeface="等线" panose="02010600030101010101" charset="-122"/>
                        <a:sym typeface="+mn-ea"/>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ADF300L</a:t>
                      </a:r>
                      <a:r>
                        <a:rPr lang="zh-CN" altLang="en-US" sz="1800">
                          <a:solidFill>
                            <a:schemeClr val="tx2"/>
                          </a:solidFill>
                          <a:latin typeface="等线" panose="02010600030101010101" charset="-122"/>
                          <a:ea typeface="等线" panose="02010600030101010101" charset="-122"/>
                          <a:sym typeface="+mn-ea"/>
                        </a:rPr>
                        <a:t>带</a:t>
                      </a:r>
                      <a:r>
                        <a:rPr lang="en-US" altLang="zh-CN" sz="1800">
                          <a:solidFill>
                            <a:schemeClr val="tx2"/>
                          </a:solidFill>
                          <a:latin typeface="等线" panose="02010600030101010101" charset="-122"/>
                          <a:ea typeface="等线" panose="02010600030101010101" charset="-122"/>
                          <a:sym typeface="+mn-ea"/>
                        </a:rPr>
                        <a:t>2G</a:t>
                      </a:r>
                      <a:r>
                        <a:rPr lang="zh-CN" altLang="en-US" sz="1800">
                          <a:solidFill>
                            <a:schemeClr val="tx2"/>
                          </a:solidFill>
                          <a:latin typeface="等线" panose="02010600030101010101" charset="-122"/>
                          <a:ea typeface="等线" panose="02010600030101010101" charset="-122"/>
                          <a:sym typeface="+mn-ea"/>
                        </a:rPr>
                        <a:t>的型号不需要配网关</a:t>
                      </a:r>
                      <a:endParaRPr lang="zh-CN" altLang="en-US" sz="1800">
                        <a:solidFill>
                          <a:schemeClr val="tx2"/>
                        </a:solidFill>
                        <a:latin typeface="等线" panose="02010600030101010101" charset="-122"/>
                        <a:ea typeface="等线" panose="02010600030101010101" charset="-122"/>
                        <a:sym typeface="+mn-ea"/>
                      </a:endParaRPr>
                    </a:p>
                  </a:txBody>
                  <a:tcPr/>
                </a:tc>
              </a:tr>
              <a:tr h="513080">
                <a:tc>
                  <a:txBody>
                    <a:bodyPr/>
                    <a:p>
                      <a:pPr>
                        <a:buNone/>
                      </a:pPr>
                      <a:endParaRPr lang="en-US" altLang="zh-CN">
                        <a:solidFill>
                          <a:schemeClr val="tx2"/>
                        </a:solidFill>
                        <a:latin typeface="等线" panose="02010600030101010101" charset="-122"/>
                        <a:ea typeface="等线" panose="02010600030101010101" charset="-122"/>
                      </a:endParaRPr>
                    </a:p>
                  </a:txBody>
                  <a:tcPr/>
                </a:tc>
                <a:tc>
                  <a:txBody>
                    <a:bodyPr/>
                    <a:p>
                      <a:pPr>
                        <a:buNone/>
                      </a:pPr>
                      <a:r>
                        <a:rPr lang="zh-CN" altLang="en-US">
                          <a:solidFill>
                            <a:schemeClr val="tx2"/>
                          </a:solidFill>
                          <a:latin typeface="等线" panose="02010600030101010101" charset="-122"/>
                          <a:ea typeface="等线" panose="02010600030101010101" charset="-122"/>
                        </a:rPr>
                        <a:t>含水表</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zh-CN" altLang="en-US" sz="1800">
                          <a:solidFill>
                            <a:schemeClr val="tx2"/>
                          </a:solidFill>
                          <a:latin typeface="等线" panose="02010600030101010101" charset="-122"/>
                          <a:ea typeface="等线" panose="02010600030101010101" charset="-122"/>
                          <a:sym typeface="+mn-ea"/>
                        </a:rPr>
                        <a:t>ANET-2E8S1 ，ANET-2E4S1</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ADF300L</a:t>
                      </a:r>
                      <a:r>
                        <a:rPr lang="zh-CN" altLang="en-US" sz="1800">
                          <a:solidFill>
                            <a:schemeClr val="tx2"/>
                          </a:solidFill>
                          <a:latin typeface="等线" panose="02010600030101010101" charset="-122"/>
                          <a:ea typeface="等线" panose="02010600030101010101" charset="-122"/>
                          <a:sym typeface="+mn-ea"/>
                        </a:rPr>
                        <a:t>带</a:t>
                      </a:r>
                      <a:r>
                        <a:rPr lang="en-US" altLang="zh-CN" sz="1800">
                          <a:solidFill>
                            <a:schemeClr val="tx2"/>
                          </a:solidFill>
                          <a:latin typeface="等线" panose="02010600030101010101" charset="-122"/>
                          <a:ea typeface="等线" panose="02010600030101010101" charset="-122"/>
                          <a:sym typeface="+mn-ea"/>
                        </a:rPr>
                        <a:t>2G</a:t>
                      </a:r>
                      <a:r>
                        <a:rPr lang="zh-CN" altLang="en-US" sz="1800">
                          <a:solidFill>
                            <a:schemeClr val="tx2"/>
                          </a:solidFill>
                          <a:latin typeface="等线" panose="02010600030101010101" charset="-122"/>
                          <a:ea typeface="等线" panose="02010600030101010101" charset="-122"/>
                          <a:sym typeface="+mn-ea"/>
                        </a:rPr>
                        <a:t>的型号</a:t>
                      </a:r>
                      <a:r>
                        <a:rPr lang="zh-CN" altLang="en-US" sz="1800">
                          <a:solidFill>
                            <a:schemeClr val="tx2"/>
                          </a:solidFill>
                          <a:latin typeface="等线" panose="02010600030101010101" charset="-122"/>
                          <a:ea typeface="等线" panose="02010600030101010101" charset="-122"/>
                          <a:sym typeface="+mn-ea"/>
                        </a:rPr>
                        <a:t>不需要配网关</a:t>
                      </a:r>
                      <a:endParaRPr lang="zh-CN" altLang="en-US">
                        <a:solidFill>
                          <a:schemeClr val="tx2"/>
                        </a:solidFill>
                        <a:latin typeface="等线" panose="02010600030101010101" charset="-122"/>
                        <a:ea typeface="等线" panose="02010600030101010101" charset="-122"/>
                      </a:endParaRPr>
                    </a:p>
                  </a:txBody>
                  <a:tcPr/>
                </a:tc>
              </a:tr>
              <a:tr h="512445">
                <a:tc>
                  <a:txBody>
                    <a:bodyPr/>
                    <a:p>
                      <a:pPr>
                        <a:buNone/>
                      </a:pPr>
                      <a:r>
                        <a:rPr lang="zh-CN">
                          <a:solidFill>
                            <a:schemeClr val="tx2"/>
                          </a:solidFill>
                          <a:latin typeface="等线" panose="02010600030101010101" charset="-122"/>
                          <a:ea typeface="等线" panose="02010600030101010101" charset="-122"/>
                          <a:cs typeface="等线" panose="02010600030101010101" charset="-122"/>
                        </a:rPr>
                        <a:t>安全用电</a:t>
                      </a:r>
                      <a:endParaRPr lang="zh-CN">
                        <a:solidFill>
                          <a:schemeClr val="tx2"/>
                        </a:solidFill>
                        <a:latin typeface="等线" panose="02010600030101010101" charset="-122"/>
                        <a:ea typeface="等线" panose="02010600030101010101" charset="-122"/>
                        <a:cs typeface="等线" panose="02010600030101010101" charset="-122"/>
                      </a:endParaRPr>
                    </a:p>
                  </a:txBody>
                  <a:tcPr/>
                </a:tc>
                <a:tc>
                  <a:txBody>
                    <a:bodyPr/>
                    <a:p>
                      <a:pPr>
                        <a:buNone/>
                      </a:pPr>
                      <a:r>
                        <a:rPr lang="en-US">
                          <a:solidFill>
                            <a:schemeClr val="tx2"/>
                          </a:solidFill>
                          <a:latin typeface="等线" panose="02010600030101010101" charset="-122"/>
                          <a:ea typeface="等线" panose="02010600030101010101" charset="-122"/>
                        </a:rPr>
                        <a:t>ARCM</a:t>
                      </a:r>
                      <a:r>
                        <a:rPr lang="zh-CN" altLang="en-US">
                          <a:solidFill>
                            <a:schemeClr val="tx2"/>
                          </a:solidFill>
                          <a:latin typeface="等线" panose="02010600030101010101" charset="-122"/>
                          <a:ea typeface="等线" panose="02010600030101010101" charset="-122"/>
                        </a:rPr>
                        <a:t>系列，</a:t>
                      </a:r>
                      <a:r>
                        <a:rPr lang="en-US" altLang="zh-CN">
                          <a:solidFill>
                            <a:schemeClr val="tx2"/>
                          </a:solidFill>
                          <a:latin typeface="等线" panose="02010600030101010101" charset="-122"/>
                          <a:ea typeface="等线" panose="02010600030101010101" charset="-122"/>
                        </a:rPr>
                        <a:t>AAFD</a:t>
                      </a:r>
                      <a:r>
                        <a:rPr lang="zh-CN" altLang="en-US">
                          <a:solidFill>
                            <a:schemeClr val="tx2"/>
                          </a:solidFill>
                          <a:latin typeface="等线" panose="02010600030101010101" charset="-122"/>
                          <a:ea typeface="等线" panose="02010600030101010101" charset="-122"/>
                        </a:rPr>
                        <a:t>系列，</a:t>
                      </a:r>
                      <a:r>
                        <a:rPr lang="en-US" altLang="zh-CN">
                          <a:solidFill>
                            <a:schemeClr val="tx2"/>
                          </a:solidFill>
                          <a:latin typeface="等线" panose="02010600030101010101" charset="-122"/>
                          <a:ea typeface="等线" panose="02010600030101010101" charset="-122"/>
                        </a:rPr>
                        <a:t>ASCP</a:t>
                      </a:r>
                      <a:r>
                        <a:rPr lang="zh-CN" altLang="en-US">
                          <a:solidFill>
                            <a:schemeClr val="tx2"/>
                          </a:solidFill>
                          <a:latin typeface="等线" panose="02010600030101010101" charset="-122"/>
                          <a:ea typeface="等线" panose="02010600030101010101" charset="-122"/>
                        </a:rPr>
                        <a:t>系列，</a:t>
                      </a:r>
                      <a:endParaRPr lang="zh-CN" altLang="en-US">
                        <a:solidFill>
                          <a:schemeClr val="tx2"/>
                        </a:solidFill>
                        <a:latin typeface="等线" panose="02010600030101010101" charset="-122"/>
                        <a:ea typeface="等线" panose="02010600030101010101" charset="-122"/>
                      </a:endParaRPr>
                    </a:p>
                    <a:p>
                      <a:pPr>
                        <a:buNone/>
                      </a:pPr>
                      <a:r>
                        <a:rPr lang="en-US" altLang="zh-CN">
                          <a:solidFill>
                            <a:schemeClr val="tx2"/>
                          </a:solidFill>
                          <a:latin typeface="等线" panose="02010600030101010101" charset="-122"/>
                          <a:ea typeface="等线" panose="02010600030101010101" charset="-122"/>
                        </a:rPr>
                        <a:t>ATC/ATE</a:t>
                      </a:r>
                      <a:r>
                        <a:rPr lang="zh-CN" altLang="en-US">
                          <a:solidFill>
                            <a:schemeClr val="tx2"/>
                          </a:solidFill>
                          <a:latin typeface="等线" panose="02010600030101010101" charset="-122"/>
                          <a:ea typeface="等线" panose="02010600030101010101" charset="-122"/>
                        </a:rPr>
                        <a:t>系列</a:t>
                      </a:r>
                      <a:endParaRPr lang="zh-CN" altLang="en-US">
                        <a:solidFill>
                          <a:schemeClr val="tx2"/>
                        </a:solidFill>
                        <a:latin typeface="等线" panose="02010600030101010101" charset="-122"/>
                        <a:ea typeface="等线" panose="02010600030101010101" charset="-122"/>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AF-GSM400-CE</a:t>
                      </a:r>
                      <a:r>
                        <a:rPr lang="zh-CN" altLang="en-US" sz="1800">
                          <a:solidFill>
                            <a:schemeClr val="tx2"/>
                          </a:solidFill>
                          <a:latin typeface="等线" panose="02010600030101010101" charset="-122"/>
                          <a:ea typeface="等线" panose="02010600030101010101" charset="-122"/>
                          <a:sym typeface="+mn-ea"/>
                        </a:rPr>
                        <a:t>，</a:t>
                      </a:r>
                      <a:r>
                        <a:rPr lang="en-US" altLang="zh-CN" sz="1800">
                          <a:solidFill>
                            <a:schemeClr val="tx2"/>
                          </a:solidFill>
                          <a:latin typeface="等线" panose="02010600030101010101" charset="-122"/>
                          <a:ea typeface="等线" panose="02010600030101010101" charset="-122"/>
                          <a:sym typeface="+mn-ea"/>
                        </a:rPr>
                        <a:t>AF-GSM400-4G</a:t>
                      </a:r>
                      <a:r>
                        <a:rPr lang="zh-CN" altLang="en-US" sz="1800">
                          <a:solidFill>
                            <a:schemeClr val="tx2"/>
                          </a:solidFill>
                          <a:latin typeface="等线" panose="02010600030101010101" charset="-122"/>
                          <a:ea typeface="等线" panose="02010600030101010101" charset="-122"/>
                          <a:sym typeface="+mn-ea"/>
                        </a:rPr>
                        <a:t>，</a:t>
                      </a:r>
                      <a:r>
                        <a:rPr lang="en-US" altLang="zh-CN" sz="1800">
                          <a:solidFill>
                            <a:schemeClr val="tx2"/>
                          </a:solidFill>
                          <a:latin typeface="等线" panose="02010600030101010101" charset="-122"/>
                          <a:ea typeface="等线" panose="02010600030101010101" charset="-122"/>
                          <a:sym typeface="+mn-ea"/>
                        </a:rPr>
                        <a:t>AF-GSM400-2G</a:t>
                      </a:r>
                      <a:r>
                        <a:rPr lang="zh-CN" altLang="en-US" sz="1800">
                          <a:solidFill>
                            <a:schemeClr val="tx2"/>
                          </a:solidFill>
                          <a:latin typeface="等线" panose="02010600030101010101" charset="-122"/>
                          <a:ea typeface="等线" panose="02010600030101010101" charset="-122"/>
                          <a:sym typeface="+mn-ea"/>
                        </a:rPr>
                        <a:t>，</a:t>
                      </a:r>
                      <a:endParaRPr lang="zh-CN" altLang="en-US" sz="1800">
                        <a:solidFill>
                          <a:schemeClr val="tx2"/>
                        </a:solidFill>
                        <a:latin typeface="等线" panose="02010600030101010101" charset="-122"/>
                        <a:ea typeface="等线" panose="02010600030101010101" charset="-122"/>
                        <a:sym typeface="+mn-ea"/>
                      </a:endParaRPr>
                    </a:p>
                    <a:p>
                      <a:pPr>
                        <a:buNone/>
                      </a:pPr>
                      <a:r>
                        <a:rPr lang="zh-CN" altLang="en-US">
                          <a:solidFill>
                            <a:schemeClr val="tx2"/>
                          </a:solidFill>
                          <a:latin typeface="等线" panose="02010600030101010101" charset="-122"/>
                          <a:ea typeface="等线" panose="02010600030101010101" charset="-122"/>
                          <a:cs typeface="等线" panose="02010600030101010101" charset="-122"/>
                        </a:rPr>
                        <a:t>AF-GSM500-4GA</a:t>
                      </a:r>
                      <a:endParaRPr lang="zh-CN" altLang="en-US">
                        <a:solidFill>
                          <a:schemeClr val="tx2"/>
                        </a:solidFill>
                        <a:latin typeface="等线" panose="02010600030101010101" charset="-122"/>
                        <a:ea typeface="等线" panose="02010600030101010101" charset="-122"/>
                        <a:cs typeface="等线" panose="02010600030101010101" charset="-122"/>
                      </a:endParaRPr>
                    </a:p>
                  </a:txBody>
                  <a:tcPr/>
                </a:tc>
                <a:tc>
                  <a:txBody>
                    <a:bodyPr/>
                    <a:p>
                      <a:pPr>
                        <a:buNone/>
                      </a:pPr>
                      <a:r>
                        <a:rPr lang="en-US" altLang="zh-CN">
                          <a:solidFill>
                            <a:schemeClr val="tx2"/>
                          </a:solidFill>
                          <a:latin typeface="等线" panose="02010600030101010101" charset="-122"/>
                          <a:ea typeface="等线" panose="02010600030101010101" charset="-122"/>
                          <a:cs typeface="等线" panose="02010600030101010101" charset="-122"/>
                        </a:rPr>
                        <a:t>ARCM</a:t>
                      </a:r>
                      <a:r>
                        <a:rPr lang="zh-CN" altLang="en-US">
                          <a:solidFill>
                            <a:schemeClr val="tx2"/>
                          </a:solidFill>
                          <a:latin typeface="等线" panose="02010600030101010101" charset="-122"/>
                          <a:ea typeface="等线" panose="02010600030101010101" charset="-122"/>
                          <a:cs typeface="等线" panose="02010600030101010101" charset="-122"/>
                        </a:rPr>
                        <a:t>带</a:t>
                      </a:r>
                      <a:r>
                        <a:rPr lang="en-US" altLang="zh-CN">
                          <a:solidFill>
                            <a:schemeClr val="tx2"/>
                          </a:solidFill>
                          <a:latin typeface="等线" panose="02010600030101010101" charset="-122"/>
                          <a:ea typeface="等线" panose="02010600030101010101" charset="-122"/>
                          <a:cs typeface="等线" panose="02010600030101010101" charset="-122"/>
                        </a:rPr>
                        <a:t>2G/4G</a:t>
                      </a:r>
                      <a:r>
                        <a:rPr lang="zh-CN" altLang="en-US">
                          <a:solidFill>
                            <a:schemeClr val="tx2"/>
                          </a:solidFill>
                          <a:latin typeface="等线" panose="02010600030101010101" charset="-122"/>
                          <a:ea typeface="等线" panose="02010600030101010101" charset="-122"/>
                          <a:cs typeface="等线" panose="02010600030101010101" charset="-122"/>
                        </a:rPr>
                        <a:t>型号的不需要配网关</a:t>
                      </a:r>
                      <a:endParaRPr lang="zh-CN" altLang="en-US">
                        <a:solidFill>
                          <a:schemeClr val="tx2"/>
                        </a:solidFill>
                        <a:latin typeface="等线" panose="02010600030101010101" charset="-122"/>
                        <a:ea typeface="等线" panose="02010600030101010101" charset="-122"/>
                        <a:cs typeface="等线" panose="02010600030101010101" charset="-122"/>
                      </a:endParaRPr>
                    </a:p>
                  </a:txBody>
                  <a:tcPr/>
                </a:tc>
              </a:tr>
              <a:tr h="513080">
                <a:tc>
                  <a:txBody>
                    <a:bodyPr/>
                    <a:p>
                      <a:pPr>
                        <a:buNone/>
                      </a:pPr>
                      <a:r>
                        <a:rPr lang="zh-CN" altLang="en-US">
                          <a:solidFill>
                            <a:schemeClr val="tx2"/>
                          </a:solidFill>
                          <a:latin typeface="等线" panose="02010600030101010101" charset="-122"/>
                          <a:ea typeface="等线" panose="02010600030101010101" charset="-122"/>
                        </a:rPr>
                        <a:t>环保用电</a:t>
                      </a:r>
                      <a:endParaRPr lang="zh-CN" altLang="en-US">
                        <a:solidFill>
                          <a:schemeClr val="tx2"/>
                        </a:solidFill>
                        <a:latin typeface="等线" panose="02010600030101010101" charset="-122"/>
                        <a:ea typeface="等线" panose="02010600030101010101" charset="-122"/>
                      </a:endParaRPr>
                    </a:p>
                  </a:txBody>
                  <a:tcPr/>
                </a:tc>
                <a:tc>
                  <a:txBody>
                    <a:bodyPr/>
                    <a:p>
                      <a:pPr>
                        <a:buNone/>
                      </a:pPr>
                      <a:endParaRPr lang="en-US" altLang="en-US">
                        <a:solidFill>
                          <a:schemeClr val="tx2"/>
                        </a:solidFill>
                        <a:latin typeface="等线" panose="02010600030101010101" charset="-122"/>
                        <a:ea typeface="等线" panose="02010600030101010101" charset="-122"/>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AF-GSM300-</a:t>
                      </a:r>
                      <a:r>
                        <a:rPr lang="en-US" sz="1800">
                          <a:solidFill>
                            <a:schemeClr val="tx2"/>
                          </a:solidFill>
                          <a:latin typeface="等线" panose="02010600030101010101" charset="-122"/>
                          <a:ea typeface="等线" panose="02010600030101010101" charset="-122"/>
                          <a:sym typeface="+mn-ea"/>
                        </a:rPr>
                        <a:t>4G</a:t>
                      </a:r>
                      <a:r>
                        <a:rPr lang="zh-CN" altLang="en-US" sz="1800">
                          <a:solidFill>
                            <a:schemeClr val="tx2"/>
                          </a:solidFill>
                          <a:latin typeface="等线" panose="02010600030101010101" charset="-122"/>
                          <a:ea typeface="等线" panose="02010600030101010101" charset="-122"/>
                          <a:sym typeface="+mn-ea"/>
                        </a:rPr>
                        <a:t>，</a:t>
                      </a:r>
                      <a:r>
                        <a:rPr lang="en-US" altLang="zh-CN" sz="1800">
                          <a:solidFill>
                            <a:schemeClr val="tx2"/>
                          </a:solidFill>
                          <a:latin typeface="等线" panose="02010600030101010101" charset="-122"/>
                          <a:ea typeface="等线" panose="02010600030101010101" charset="-122"/>
                          <a:sym typeface="+mn-ea"/>
                        </a:rPr>
                        <a:t>AF-GSM500-</a:t>
                      </a:r>
                      <a:r>
                        <a:rPr lang="en-US" sz="1800">
                          <a:solidFill>
                            <a:schemeClr val="tx2"/>
                          </a:solidFill>
                          <a:latin typeface="等线" panose="02010600030101010101" charset="-122"/>
                          <a:ea typeface="等线" panose="02010600030101010101" charset="-122"/>
                          <a:sym typeface="+mn-ea"/>
                        </a:rPr>
                        <a:t>4G</a:t>
                      </a:r>
                      <a:endParaRPr lang="zh-CN" altLang="en-US" sz="1800">
                        <a:solidFill>
                          <a:schemeClr val="tx2"/>
                        </a:solidFill>
                        <a:latin typeface="等线" panose="02010600030101010101" charset="-122"/>
                        <a:ea typeface="等线" panose="02010600030101010101" charset="-122"/>
                        <a:sym typeface="+mn-ea"/>
                      </a:endParaRPr>
                    </a:p>
                  </a:txBody>
                  <a:tcPr/>
                </a:tc>
                <a:tc>
                  <a:txBody>
                    <a:bodyPr/>
                    <a:p>
                      <a:pPr>
                        <a:buNone/>
                      </a:pPr>
                      <a:endParaRPr lang="zh-CN" altLang="en-US">
                        <a:solidFill>
                          <a:schemeClr val="tx2"/>
                        </a:solidFill>
                        <a:latin typeface="等线" panose="02010600030101010101" charset="-122"/>
                        <a:ea typeface="等线" panose="02010600030101010101" charset="-122"/>
                      </a:endParaRPr>
                    </a:p>
                  </a:txBody>
                  <a:tcPr/>
                </a:tc>
              </a:tr>
              <a:tr h="513080">
                <a:tc>
                  <a:txBody>
                    <a:bodyPr/>
                    <a:p>
                      <a:pPr>
                        <a:buNone/>
                      </a:pPr>
                      <a:r>
                        <a:rPr lang="zh-CN" altLang="en-US">
                          <a:solidFill>
                            <a:schemeClr val="tx2"/>
                          </a:solidFill>
                          <a:latin typeface="等线" panose="02010600030101010101" charset="-122"/>
                          <a:ea typeface="等线" panose="02010600030101010101" charset="-122"/>
                        </a:rPr>
                        <a:t>其他系统</a:t>
                      </a:r>
                      <a:endParaRPr lang="zh-CN" altLang="en-US">
                        <a:solidFill>
                          <a:schemeClr val="tx2"/>
                        </a:solidFill>
                        <a:latin typeface="等线" panose="02010600030101010101" charset="-122"/>
                        <a:ea typeface="等线" panose="02010600030101010101" charset="-122"/>
                      </a:endParaRPr>
                    </a:p>
                  </a:txBody>
                  <a:tcPr/>
                </a:tc>
                <a:tc>
                  <a:txBody>
                    <a:bodyPr/>
                    <a:p>
                      <a:pPr>
                        <a:buNone/>
                      </a:pPr>
                      <a:endParaRPr lang="en-US" altLang="en-US">
                        <a:solidFill>
                          <a:schemeClr val="tx2"/>
                        </a:solidFill>
                        <a:latin typeface="等线" panose="02010600030101010101" charset="-122"/>
                        <a:ea typeface="等线" panose="02010600030101010101" charset="-122"/>
                      </a:endParaRPr>
                    </a:p>
                  </a:txBody>
                  <a:tcPr/>
                </a:tc>
                <a:tc>
                  <a:txBody>
                    <a:bodyPr/>
                    <a:p>
                      <a:pPr>
                        <a:buNone/>
                      </a:pPr>
                      <a:r>
                        <a:rPr lang="en-US" altLang="zh-CN" sz="1800">
                          <a:solidFill>
                            <a:schemeClr val="tx2"/>
                          </a:solidFill>
                          <a:latin typeface="等线" panose="02010600030101010101" charset="-122"/>
                          <a:ea typeface="等线" panose="02010600030101010101" charset="-122"/>
                          <a:sym typeface="+mn-ea"/>
                        </a:rPr>
                        <a:t>AF-GSM400</a:t>
                      </a:r>
                      <a:r>
                        <a:rPr lang="zh-CN" altLang="en-US" sz="1800">
                          <a:solidFill>
                            <a:schemeClr val="tx2"/>
                          </a:solidFill>
                          <a:latin typeface="等线" panose="02010600030101010101" charset="-122"/>
                          <a:ea typeface="等线" panose="02010600030101010101" charset="-122"/>
                          <a:sym typeface="+mn-ea"/>
                        </a:rPr>
                        <a:t>和</a:t>
                      </a:r>
                      <a:r>
                        <a:rPr lang="en-US" altLang="zh-CN" sz="1800">
                          <a:solidFill>
                            <a:schemeClr val="tx2"/>
                          </a:solidFill>
                          <a:latin typeface="等线" panose="02010600030101010101" charset="-122"/>
                          <a:ea typeface="等线" panose="02010600030101010101" charset="-122"/>
                          <a:sym typeface="+mn-ea"/>
                        </a:rPr>
                        <a:t>AF-GSM500</a:t>
                      </a:r>
                      <a:r>
                        <a:rPr lang="zh-CN" altLang="en-US" sz="1800">
                          <a:solidFill>
                            <a:schemeClr val="tx2"/>
                          </a:solidFill>
                          <a:latin typeface="等线" panose="02010600030101010101" charset="-122"/>
                          <a:ea typeface="等线" panose="02010600030101010101" charset="-122"/>
                          <a:sym typeface="+mn-ea"/>
                        </a:rPr>
                        <a:t>可接其他</a:t>
                      </a:r>
                      <a:r>
                        <a:rPr lang="en-US" altLang="zh-CN" sz="1800">
                          <a:solidFill>
                            <a:schemeClr val="tx2"/>
                          </a:solidFill>
                          <a:latin typeface="等线" panose="02010600030101010101" charset="-122"/>
                          <a:ea typeface="等线" panose="02010600030101010101" charset="-122"/>
                          <a:sym typeface="+mn-ea"/>
                        </a:rPr>
                        <a:t>MODBUS</a:t>
                      </a:r>
                      <a:r>
                        <a:rPr lang="zh-CN" altLang="en-US" sz="1800">
                          <a:solidFill>
                            <a:schemeClr val="tx2"/>
                          </a:solidFill>
                          <a:latin typeface="等线" panose="02010600030101010101" charset="-122"/>
                          <a:ea typeface="等线" panose="02010600030101010101" charset="-122"/>
                          <a:sym typeface="+mn-ea"/>
                        </a:rPr>
                        <a:t>协议的硬件接入安全用电和环保用电</a:t>
                      </a:r>
                      <a:endParaRPr lang="zh-CN" altLang="en-US" sz="1800">
                        <a:solidFill>
                          <a:schemeClr val="tx2"/>
                        </a:solidFill>
                        <a:latin typeface="等线" panose="02010600030101010101" charset="-122"/>
                        <a:ea typeface="等线" panose="02010600030101010101" charset="-122"/>
                        <a:sym typeface="+mn-ea"/>
                      </a:endParaRPr>
                    </a:p>
                  </a:txBody>
                  <a:tcPr/>
                </a:tc>
                <a:tc>
                  <a:txBody>
                    <a:bodyPr/>
                    <a:p>
                      <a:pPr>
                        <a:buNone/>
                      </a:pPr>
                      <a:endParaRPr lang="zh-CN" altLang="en-US">
                        <a:solidFill>
                          <a:schemeClr val="tx2"/>
                        </a:solidFill>
                        <a:latin typeface="等线" panose="02010600030101010101" charset="-122"/>
                        <a:ea typeface="等线" panose="02010600030101010101" charset="-122"/>
                      </a:endParaRPr>
                    </a:p>
                  </a:txBody>
                  <a:tcPr/>
                </a:tc>
              </a:tr>
            </a:tbl>
          </a:graphicData>
        </a:graphic>
      </p:graphicFrame>
    </p:spTree>
  </p:cSld>
  <p:clrMapOvr>
    <a:masterClrMapping/>
  </p:clrMapOvr>
  <p:transition spd="slow" advClick="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6557010" y="-155575"/>
            <a:ext cx="4888865" cy="5588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Title 6"/>
          <p:cNvSpPr txBox="1"/>
          <p:nvPr>
            <p:custDataLst>
              <p:tags r:id="rId1"/>
            </p:custDataLst>
          </p:nvPr>
        </p:nvSpPr>
        <p:spPr>
          <a:xfrm>
            <a:off x="876300" y="619125"/>
            <a:ext cx="4099560" cy="4724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altLang="zh-CN" sz="26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26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预付费水电云平台简介</a:t>
            </a:r>
            <a:endParaRPr lang="zh-CN" altLang="en-US" sz="26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098" name="矩形 30"/>
          <p:cNvSpPr/>
          <p:nvPr/>
        </p:nvSpPr>
        <p:spPr>
          <a:xfrm>
            <a:off x="749300" y="1224915"/>
            <a:ext cx="10696575" cy="5077460"/>
          </a:xfrm>
          <a:prstGeom prst="rect">
            <a:avLst/>
          </a:prstGeom>
          <a:noFill/>
          <a:ln w="9525">
            <a:noFill/>
          </a:ln>
        </p:spPr>
        <p:txBody>
          <a:bodyPr wrap="square" anchor="t">
            <a:spAutoFit/>
          </a:bodyPr>
          <a:p>
            <a:pPr>
              <a:lnSpc>
                <a:spcPct val="150000"/>
              </a:lnSpc>
              <a:buClr>
                <a:srgbClr val="036EB8"/>
              </a:buClr>
              <a:buFont typeface="Wingdings" panose="05000000000000000000" pitchFamily="2" charset="2"/>
              <a:buChar char="u"/>
            </a:pPr>
            <a:r>
              <a:rPr lang="zh-CN" altLang="en-US" sz="1800" b="0">
                <a:latin typeface="黑体" panose="02010609060101010101" charset="-122"/>
                <a:ea typeface="黑体" panose="02010609060101010101" charset="-122"/>
                <a:cs typeface="黑体" panose="02010609060101010101" charset="-122"/>
              </a:rPr>
              <a:t>《安科瑞远程预付费管理系统 》是安科瑞公司最新研制的与DDSY-1352单相电子式预付费电能表及DTSY-1352三相电子书预付费电能表配套的售电管理系统。它是以电能管理软件和集中抄表软件为主，包括计算机，通讯管理机，打印机等设置在内的集成系统。</a:t>
            </a:r>
            <a:endParaRPr lang="zh-CN" altLang="en-US" sz="1800" b="0">
              <a:latin typeface="黑体" panose="02010609060101010101" charset="-122"/>
              <a:ea typeface="黑体" panose="02010609060101010101" charset="-122"/>
              <a:cs typeface="黑体" panose="02010609060101010101" charset="-122"/>
            </a:endParaRPr>
          </a:p>
          <a:p>
            <a:pPr>
              <a:lnSpc>
                <a:spcPct val="150000"/>
              </a:lnSpc>
              <a:buClr>
                <a:srgbClr val="036EB8"/>
              </a:buClr>
              <a:buFont typeface="Wingdings" panose="05000000000000000000" pitchFamily="2" charset="2"/>
              <a:buChar char="u"/>
            </a:pPr>
            <a:r>
              <a:rPr lang="zh-CN" altLang="en-US" sz="1800" b="0">
                <a:latin typeface="黑体" panose="02010609060101010101" charset="-122"/>
                <a:ea typeface="黑体" panose="02010609060101010101" charset="-122"/>
                <a:cs typeface="黑体" panose="02010609060101010101" charset="-122"/>
              </a:rPr>
              <a:t>另外可以选配远传阀控水表组成水电一体预付费系统，达到先交费后用水的目的，剩余水量用完自动关阀。</a:t>
            </a:r>
            <a:endParaRPr lang="zh-CN" altLang="en-US" sz="1800" b="0">
              <a:latin typeface="黑体" panose="02010609060101010101" charset="-122"/>
              <a:ea typeface="黑体" panose="02010609060101010101" charset="-122"/>
              <a:cs typeface="黑体" panose="02010609060101010101" charset="-122"/>
            </a:endParaRPr>
          </a:p>
          <a:p>
            <a:pPr>
              <a:lnSpc>
                <a:spcPct val="150000"/>
              </a:lnSpc>
              <a:buClr>
                <a:srgbClr val="036EB8"/>
              </a:buClr>
              <a:buFont typeface="Wingdings" panose="05000000000000000000" pitchFamily="2" charset="2"/>
              <a:buChar char="u"/>
            </a:pPr>
            <a:r>
              <a:rPr lang="zh-CN" altLang="en-US" sz="1800" b="0">
                <a:latin typeface="黑体" panose="02010609060101010101" charset="-122"/>
                <a:ea typeface="黑体" panose="02010609060101010101" charset="-122"/>
                <a:cs typeface="黑体" panose="02010609060101010101" charset="-122"/>
              </a:rPr>
              <a:t>主要完成电能表/水表参数设置，商户售电/售水管理及能耗管理工作，操作简便，实行物业公司远程实时操作实时监控，具有良好的人机界面，能够有效的统计和管理数据，并对数据的安全性做了有效的保密措施。安装方便，是用电管理部门、商业广场和物业小区等管理部门，提高用电用水管理水平，解决收费难问题的理想产品。</a:t>
            </a:r>
            <a:endParaRPr lang="zh-CN" altLang="en-US" sz="1800" b="0">
              <a:latin typeface="黑体" panose="02010609060101010101" charset="-122"/>
              <a:ea typeface="黑体" panose="02010609060101010101" charset="-122"/>
              <a:cs typeface="黑体" panose="02010609060101010101" charset="-122"/>
            </a:endParaRPr>
          </a:p>
          <a:p>
            <a:pPr>
              <a:lnSpc>
                <a:spcPct val="150000"/>
              </a:lnSpc>
              <a:buClr>
                <a:srgbClr val="036EB8"/>
              </a:buClr>
              <a:buFont typeface="Wingdings" panose="05000000000000000000" pitchFamily="2" charset="2"/>
              <a:buChar char="u"/>
            </a:pPr>
            <a:r>
              <a:rPr lang="zh-CN" altLang="en-US" sz="1800">
                <a:latin typeface="黑体" panose="02010609060101010101" charset="-122"/>
                <a:ea typeface="黑体" panose="02010609060101010101" charset="-122"/>
                <a:cs typeface="黑体" panose="02010609060101010101" charset="-122"/>
                <a:sym typeface="+mn-ea"/>
              </a:rPr>
              <a:t>一些大集团和大物业，往往需要将多个物业环境、分散于各地的物业集中式收费和管理，面临着数据公网传输，分布式财务操作，在线支付，总部财务扎口等复杂的需求，预付费云平台可以满足此需求。</a:t>
            </a:r>
            <a:endParaRPr lang="zh-CN" altLang="en-US" sz="1800">
              <a:latin typeface="黑体" panose="02010609060101010101" charset="-122"/>
              <a:ea typeface="黑体" panose="02010609060101010101" charset="-122"/>
              <a:cs typeface="黑体" panose="02010609060101010101" charset="-122"/>
              <a:sym typeface="+mn-ea"/>
            </a:endParaRPr>
          </a:p>
          <a:p>
            <a:pPr>
              <a:lnSpc>
                <a:spcPct val="150000"/>
              </a:lnSpc>
              <a:buClr>
                <a:srgbClr val="036EB8"/>
              </a:buClr>
              <a:buFont typeface="Wingdings" panose="05000000000000000000" pitchFamily="2" charset="2"/>
              <a:buChar char="u"/>
            </a:pPr>
            <a:r>
              <a:rPr lang="zh-CN" altLang="en-US" sz="1800" b="0">
                <a:latin typeface="黑体" panose="02010609060101010101" charset="-122"/>
                <a:ea typeface="黑体" panose="02010609060101010101" charset="-122"/>
                <a:cs typeface="黑体" panose="02010609060101010101" charset="-122"/>
                <a:sym typeface="+mn-ea"/>
              </a:rPr>
              <a:t>演示地址：http://yun.acrel-eem.com/，账户acrel 密码123456</a:t>
            </a:r>
            <a:endParaRPr lang="zh-CN" altLang="en-US" sz="1800" b="0">
              <a:latin typeface="黑体" panose="02010609060101010101" charset="-122"/>
              <a:ea typeface="黑体" panose="02010609060101010101" charset="-122"/>
              <a:cs typeface="黑体" panose="02010609060101010101" charset="-122"/>
            </a:endParaRPr>
          </a:p>
        </p:txBody>
      </p:sp>
    </p:spTree>
  </p:cSld>
  <p:clrMapOvr>
    <a:masterClrMapping/>
  </p:clrMapOvr>
  <p:transition spd="slow" advClick="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预付费云结构图3"/>
          <p:cNvPicPr>
            <a:picLocks noChangeAspect="1"/>
          </p:cNvPicPr>
          <p:nvPr/>
        </p:nvPicPr>
        <p:blipFill>
          <a:blip r:embed="rId1"/>
          <a:stretch>
            <a:fillRect/>
          </a:stretch>
        </p:blipFill>
        <p:spPr>
          <a:xfrm>
            <a:off x="1809750" y="1130935"/>
            <a:ext cx="8164195" cy="5163820"/>
          </a:xfrm>
          <a:prstGeom prst="rect">
            <a:avLst/>
          </a:prstGeom>
        </p:spPr>
      </p:pic>
      <p:sp>
        <p:nvSpPr>
          <p:cNvPr id="2" name="Title 6"/>
          <p:cNvSpPr txBox="1"/>
          <p:nvPr>
            <p:custDataLst>
              <p:tags r:id="rId2"/>
            </p:custDataLst>
          </p:nvPr>
        </p:nvSpPr>
        <p:spPr>
          <a:xfrm>
            <a:off x="747395" y="281940"/>
            <a:ext cx="4520565" cy="6750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40000"/>
              </a:lnSpc>
              <a:spcBef>
                <a:spcPts val="1000"/>
              </a:spcBef>
              <a:spcAft>
                <a:spcPts val="0"/>
              </a:spcAft>
              <a:buSzPct val="100000"/>
              <a:buNone/>
            </a:pPr>
            <a:r>
              <a:rPr lang="zh-CN" altLang="en-US" sz="28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预付费水电云平台</a:t>
            </a:r>
            <a:endParaRPr lang="zh-CN" altLang="en-US" sz="28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flipH="1">
            <a:off x="9672003" y="1843088"/>
            <a:ext cx="1787525" cy="314071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itle 6"/>
          <p:cNvSpPr txBox="1"/>
          <p:nvPr>
            <p:custDataLst>
              <p:tags r:id="rId3"/>
            </p:custDataLst>
          </p:nvPr>
        </p:nvSpPr>
        <p:spPr>
          <a:xfrm>
            <a:off x="9897110" y="3075940"/>
            <a:ext cx="1337310" cy="6750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r">
              <a:lnSpc>
                <a:spcPct val="140000"/>
              </a:lnSpc>
              <a:spcBef>
                <a:spcPts val="1000"/>
              </a:spcBef>
              <a:spcAft>
                <a:spcPts val="0"/>
              </a:spcAft>
              <a:buSzPct val="100000"/>
              <a:buNone/>
            </a:pPr>
            <a:r>
              <a:rPr lang="zh-CN" altLang="en-US" sz="28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结构图</a:t>
            </a:r>
            <a:endParaRPr lang="zh-CN" altLang="en-US" sz="28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Click="0">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869950" y="346075"/>
            <a:ext cx="1043940" cy="962025"/>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itle 6"/>
          <p:cNvSpPr txBox="1"/>
          <p:nvPr>
            <p:custDataLst>
              <p:tags r:id="rId1"/>
            </p:custDataLst>
          </p:nvPr>
        </p:nvSpPr>
        <p:spPr>
          <a:xfrm>
            <a:off x="2200910" y="719455"/>
            <a:ext cx="1654175" cy="5886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40000"/>
              </a:lnSpc>
              <a:spcBef>
                <a:spcPts val="1000"/>
              </a:spcBef>
              <a:spcAft>
                <a:spcPts val="0"/>
              </a:spcAft>
              <a:buSzPct val="100000"/>
              <a:buNone/>
            </a:pPr>
            <a:r>
              <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系统特点</a:t>
            </a:r>
            <a:endPar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2" name="矩形 30"/>
          <p:cNvSpPr/>
          <p:nvPr/>
        </p:nvSpPr>
        <p:spPr>
          <a:xfrm>
            <a:off x="825500" y="1503045"/>
            <a:ext cx="10543540" cy="4523105"/>
          </a:xfrm>
          <a:prstGeom prst="rect">
            <a:avLst/>
          </a:prstGeom>
          <a:noFill/>
          <a:ln w="9525">
            <a:noFill/>
          </a:ln>
        </p:spPr>
        <p:txBody>
          <a:bodyPr wrap="square" anchor="t">
            <a:spAutoFit/>
          </a:bodyPr>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1.</a:t>
            </a:r>
            <a:r>
              <a:rPr lang="zh-CN" altLang="en-US" sz="1800" dirty="0">
                <a:solidFill>
                  <a:schemeClr val="bg1"/>
                </a:solidFill>
                <a:latin typeface="微软雅黑" panose="020B0503020204020204" charset="-122"/>
                <a:ea typeface="微软雅黑" panose="020B0503020204020204" charset="-122"/>
              </a:rPr>
              <a:t>快速配置，即装即用</a:t>
            </a:r>
            <a:r>
              <a:rPr lang="zh-CN" altLang="en-US" sz="1800" b="0" dirty="0">
                <a:solidFill>
                  <a:schemeClr val="bg1"/>
                </a:solidFill>
                <a:latin typeface="微软雅黑" panose="020B0503020204020204" charset="-122"/>
                <a:ea typeface="微软雅黑" panose="020B0503020204020204" charset="-122"/>
              </a:rPr>
              <a:t>：将电表和通讯管理机配置做好XLS文档，导入系统就可以使用；</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2.</a:t>
            </a:r>
            <a:r>
              <a:rPr lang="zh-CN" altLang="en-US" sz="1800" dirty="0">
                <a:solidFill>
                  <a:schemeClr val="bg1"/>
                </a:solidFill>
                <a:latin typeface="微软雅黑" panose="020B0503020204020204" charset="-122"/>
                <a:ea typeface="微软雅黑" panose="020B0503020204020204" charset="-122"/>
              </a:rPr>
              <a:t>远程集中抄表</a:t>
            </a:r>
            <a:r>
              <a:rPr lang="zh-CN" altLang="en-US" sz="1800" b="0" dirty="0">
                <a:solidFill>
                  <a:schemeClr val="bg1"/>
                </a:solidFill>
                <a:latin typeface="微软雅黑" panose="020B0503020204020204" charset="-122"/>
                <a:ea typeface="微软雅黑" panose="020B0503020204020204" charset="-122"/>
              </a:rPr>
              <a:t>：免去人工抄表，电表状态实时性最高可精确到1分钟以内；</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3.</a:t>
            </a:r>
            <a:r>
              <a:rPr lang="zh-CN" altLang="en-US" sz="1800" dirty="0">
                <a:solidFill>
                  <a:schemeClr val="bg1"/>
                </a:solidFill>
                <a:latin typeface="微软雅黑" panose="020B0503020204020204" charset="-122"/>
                <a:ea typeface="微软雅黑" panose="020B0503020204020204" charset="-122"/>
              </a:rPr>
              <a:t>支持每块表单独计价、多费率、阶梯电价</a:t>
            </a:r>
            <a:r>
              <a:rPr lang="zh-CN" altLang="en-US" sz="1800" b="0" dirty="0">
                <a:solidFill>
                  <a:schemeClr val="bg1"/>
                </a:solidFill>
                <a:latin typeface="微软雅黑" panose="020B0503020204020204" charset="-122"/>
                <a:ea typeface="微软雅黑" panose="020B0503020204020204" charset="-122"/>
              </a:rPr>
              <a:t>：可对每块电表单独设置电价、费率和阶梯电价；</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4.</a:t>
            </a:r>
            <a:r>
              <a:rPr lang="zh-CN" altLang="en-US" sz="1800" dirty="0">
                <a:solidFill>
                  <a:schemeClr val="bg1"/>
                </a:solidFill>
                <a:latin typeface="微软雅黑" panose="020B0503020204020204" charset="-122"/>
                <a:ea typeface="微软雅黑" panose="020B0503020204020204" charset="-122"/>
              </a:rPr>
              <a:t>远程售电</a:t>
            </a:r>
            <a:r>
              <a:rPr lang="zh-CN" altLang="en-US" sz="1800" b="0" dirty="0">
                <a:solidFill>
                  <a:schemeClr val="bg1"/>
                </a:solidFill>
                <a:latin typeface="微软雅黑" panose="020B0503020204020204" charset="-122"/>
                <a:ea typeface="微软雅黑" panose="020B0503020204020204" charset="-122"/>
              </a:rPr>
              <a:t>：财务集中管理，电量实时下发，并比对充值次数防止作弊；</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5.</a:t>
            </a:r>
            <a:r>
              <a:rPr lang="zh-CN" altLang="en-US" sz="1800" dirty="0">
                <a:solidFill>
                  <a:schemeClr val="bg1"/>
                </a:solidFill>
                <a:latin typeface="微软雅黑" panose="020B0503020204020204" charset="-122"/>
                <a:ea typeface="微软雅黑" panose="020B0503020204020204" charset="-122"/>
              </a:rPr>
              <a:t>手机短信提醒</a:t>
            </a:r>
            <a:r>
              <a:rPr lang="zh-CN" altLang="en-US" sz="1800" b="0" dirty="0">
                <a:solidFill>
                  <a:schemeClr val="bg1"/>
                </a:solidFill>
                <a:latin typeface="微软雅黑" panose="020B0503020204020204" charset="-122"/>
                <a:ea typeface="微软雅黑" panose="020B0503020204020204" charset="-122"/>
              </a:rPr>
              <a:t>：当金额不足或金额欠费，共三级预警，都可及时短信通知商户，可以同时支持短信猫和互联网短信平台；</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6.</a:t>
            </a:r>
            <a:r>
              <a:rPr lang="zh-CN" altLang="en-US" sz="1800" dirty="0">
                <a:solidFill>
                  <a:schemeClr val="bg1"/>
                </a:solidFill>
                <a:latin typeface="微软雅黑" panose="020B0503020204020204" charset="-122"/>
                <a:ea typeface="微软雅黑" panose="020B0503020204020204" charset="-122"/>
              </a:rPr>
              <a:t>远程控制</a:t>
            </a:r>
            <a:r>
              <a:rPr lang="zh-CN" altLang="en-US" sz="1800" b="0" dirty="0">
                <a:solidFill>
                  <a:schemeClr val="bg1"/>
                </a:solidFill>
                <a:latin typeface="微软雅黑" panose="020B0503020204020204" charset="-122"/>
                <a:ea typeface="微软雅黑" panose="020B0503020204020204" charset="-122"/>
              </a:rPr>
              <a:t>：可对任意一块电表执行远程拉闸或保电等一系列远程控制操作，方便管理</a:t>
            </a:r>
            <a:endParaRPr lang="zh-CN" altLang="en-US" sz="1800" b="0" dirty="0">
              <a:solidFill>
                <a:schemeClr val="bg1"/>
              </a:solidFill>
              <a:latin typeface="微软雅黑" panose="020B0503020204020204" charset="-122"/>
              <a:ea typeface="微软雅黑" panose="020B0503020204020204" charset="-122"/>
            </a:endParaRPr>
          </a:p>
          <a:p>
            <a:pPr>
              <a:lnSpc>
                <a:spcPct val="200000"/>
              </a:lnSpc>
              <a:buClr>
                <a:srgbClr val="036EB8"/>
              </a:buClr>
              <a:buFont typeface="Wingdings" panose="05000000000000000000" pitchFamily="2" charset="2"/>
              <a:buChar char="u"/>
            </a:pPr>
            <a:r>
              <a:rPr lang="zh-CN" altLang="en-US" sz="1800" b="0" dirty="0">
                <a:solidFill>
                  <a:schemeClr val="bg1"/>
                </a:solidFill>
                <a:latin typeface="微软雅黑" panose="020B0503020204020204" charset="-122"/>
                <a:ea typeface="微软雅黑" panose="020B0503020204020204" charset="-122"/>
              </a:rPr>
              <a:t>7.</a:t>
            </a:r>
            <a:r>
              <a:rPr lang="zh-CN" altLang="en-US" sz="1800" dirty="0">
                <a:solidFill>
                  <a:schemeClr val="bg1"/>
                </a:solidFill>
                <a:latin typeface="微软雅黑" panose="020B0503020204020204" charset="-122"/>
                <a:ea typeface="微软雅黑" panose="020B0503020204020204" charset="-122"/>
              </a:rPr>
              <a:t>系统规模</a:t>
            </a:r>
            <a:r>
              <a:rPr lang="zh-CN" altLang="en-US" sz="1800" b="0" dirty="0">
                <a:solidFill>
                  <a:schemeClr val="bg1"/>
                </a:solidFill>
                <a:latin typeface="微软雅黑" panose="020B0503020204020204" charset="-122"/>
                <a:ea typeface="微软雅黑" panose="020B0503020204020204" charset="-122"/>
              </a:rPr>
              <a:t>：系统可以最高容纳一万台预付费电表进行预付费和电能管理；</a:t>
            </a:r>
            <a:endParaRPr lang="zh-CN" altLang="en-US" sz="1800" b="0" dirty="0">
              <a:solidFill>
                <a:schemeClr val="bg1"/>
              </a:solidFill>
              <a:latin typeface="微软雅黑" panose="020B0503020204020204" charset="-122"/>
              <a:ea typeface="微软雅黑" panose="020B0503020204020204" charset="-122"/>
            </a:endParaRPr>
          </a:p>
        </p:txBody>
      </p:sp>
      <p:sp>
        <p:nvSpPr>
          <p:cNvPr id="5" name="矩形 4"/>
          <p:cNvSpPr/>
          <p:nvPr/>
        </p:nvSpPr>
        <p:spPr>
          <a:xfrm rot="5400000" flipH="1">
            <a:off x="10031730" y="2584450"/>
            <a:ext cx="4137025" cy="406400"/>
          </a:xfrm>
          <a:prstGeom prst="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628755" y="1503045"/>
            <a:ext cx="551815" cy="2783840"/>
          </a:xfrm>
          <a:prstGeom prst="rect">
            <a:avLst/>
          </a:prstGeom>
          <a:noFill/>
        </p:spPr>
        <p:txBody>
          <a:bodyPr vert="eaVert" wrap="none" rtlCol="0">
            <a:spAutoFit/>
          </a:bodyPr>
          <a:p>
            <a:pPr algn="l"/>
            <a:r>
              <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预付费水电云平台</a:t>
            </a:r>
            <a:endParaRPr lang="zh-CN" altLang="en-US" sz="2400" spc="25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Click="0">
    <p:wipe/>
  </p:transition>
  <p:timing>
    <p:tnLst>
      <p:par>
        <p:cTn id="1" dur="indefinite" restart="never" nodeType="tmRoot"/>
      </p:par>
    </p:tnLst>
  </p:timing>
</p:sld>
</file>

<file path=ppt/tags/tag1.xml><?xml version="1.0" encoding="utf-8"?>
<p:tagLst xmlns:p="http://schemas.openxmlformats.org/presentationml/2006/main">
  <p:tag name="KSO_WM_UNIT_TABLE_BEAUTIFY" val="smartTable{1e22f555-7f39-4505-b67d-345281137352}"/>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98*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faec19a8-fc61-465b-945e-897e348b2586}"/>
  <p:tag name="KSO_WM_UNIT_TEXTBOXSTYLE_TEMPLATEID" val="3131121"/>
  <p:tag name="KSO_WM_UNIT_TEXTBOXSTYLE_TYPE" val="3"/>
</p:tagLst>
</file>

<file path=ppt/tags/tag3.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98*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faec19a8-fc61-465b-945e-897e348b2586}"/>
  <p:tag name="KSO_WM_UNIT_TEXTBOXSTYLE_TEMPLATEID" val="3131121"/>
  <p:tag name="KSO_WM_UNIT_TEXTBOXSTYLE_TYPE" val="3"/>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98*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faec19a8-fc61-465b-945e-897e348b2586}"/>
  <p:tag name="KSO_WM_UNIT_TEXTBOXSTYLE_TEMPLATEID" val="3131121"/>
  <p:tag name="KSO_WM_UNIT_TEXTBOXSTYLE_TYPE" val="3"/>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98*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faec19a8-fc61-465b-945e-897e348b2586}"/>
  <p:tag name="KSO_WM_UNIT_TEXTBOXSTYLE_TEMPLATEID" val="3131121"/>
  <p:tag name="KSO_WM_UNIT_TEXTBOXSTYLE_TYPE" val="3"/>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98*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faec19a8-fc61-465b-945e-897e348b2586}"/>
  <p:tag name="KSO_WM_UNIT_TEXTBOXSTYLE_TEMPLATEID" val="3131121"/>
  <p:tag name="KSO_WM_UNIT_TEXTBOXSTYLE_TYPE" val="3"/>
</p:tagLst>
</file>

<file path=ppt/tags/tag7.xml><?xml version="1.0" encoding="utf-8"?>
<p:tagLst xmlns:p="http://schemas.openxmlformats.org/presentationml/2006/main">
  <p:tag name="REFSHAPE" val="566062052"/>
  <p:tag name="KSO_WM_UNIT_PLACING_PICTURE_USER_VIEWPORT" val="{&quot;height&quot;:9650,&quot;width&quot;:19210}"/>
</p:tagLst>
</file>

<file path=ppt/tags/tag8.xml><?xml version="1.0" encoding="utf-8"?>
<p:tagLst xmlns:p="http://schemas.openxmlformats.org/presentationml/2006/main">
  <p:tag name="REFSHAPE" val="1327937532"/>
  <p:tag name="KSO_WM_UNIT_PLACING_PICTURE_USER_VIEWPORT" val="{&quot;height&quot;:4345,&quot;width&quot;:9520}"/>
</p:tagLst>
</file>

<file path=ppt/tags/tag9.xml><?xml version="1.0" encoding="utf-8"?>
<p:tagLst xmlns:p="http://schemas.openxmlformats.org/presentationml/2006/main">
  <p:tag name="KSO_WM_UNIT_TABLE_BEAUTIFY" val="smartTable{29eb9209-e86d-49b9-b59b-43927e525935}"/>
</p:tagLst>
</file>

<file path=ppt/theme/theme1.xml><?xml version="1.0" encoding="utf-8"?>
<a:theme xmlns:a="http://schemas.openxmlformats.org/drawingml/2006/main" name="Office 主题​​">
  <a:themeElements>
    <a:clrScheme name="自定义 433">
      <a:dk1>
        <a:srgbClr val="FFFFFF"/>
      </a:dk1>
      <a:lt1>
        <a:sysClr val="window" lastClr="FFFFFF"/>
      </a:lt1>
      <a:dk2>
        <a:srgbClr val="39302A"/>
      </a:dk2>
      <a:lt2>
        <a:srgbClr val="7F7F7F"/>
      </a:lt2>
      <a:accent1>
        <a:srgbClr val="00B0F0"/>
      </a:accent1>
      <a:accent2>
        <a:srgbClr val="0070C0"/>
      </a:accent2>
      <a:accent3>
        <a:srgbClr val="00B0F0"/>
      </a:accent3>
      <a:accent4>
        <a:srgbClr val="0070C0"/>
      </a:accent4>
      <a:accent5>
        <a:srgbClr val="00B0F0"/>
      </a:accent5>
      <a:accent6>
        <a:srgbClr val="0070C0"/>
      </a:accent6>
      <a:hlink>
        <a:srgbClr val="00B0F0"/>
      </a:hlink>
      <a:folHlink>
        <a:srgbClr val="0070C0"/>
      </a:folHlink>
    </a:clrScheme>
    <a:fontScheme name="Temp">
      <a:majorFont>
        <a:latin typeface="张海山锐线体简"/>
        <a:ea typeface="张海山锐线体简"/>
        <a:cs typeface=""/>
      </a:majorFont>
      <a:minorFont>
        <a:latin typeface="张海山锐线体简"/>
        <a:ea typeface="张海山锐线体简"/>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9129</Words>
  <Application>WPS 演示</Application>
  <PresentationFormat>自定义</PresentationFormat>
  <Paragraphs>894</Paragraphs>
  <Slides>58</Slides>
  <Notes>26</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58</vt:i4>
      </vt:variant>
    </vt:vector>
  </HeadingPairs>
  <TitlesOfParts>
    <vt:vector size="78" baseType="lpstr">
      <vt:lpstr>Arial</vt:lpstr>
      <vt:lpstr>宋体</vt:lpstr>
      <vt:lpstr>Wingdings</vt:lpstr>
      <vt:lpstr>印品黑体</vt:lpstr>
      <vt:lpstr>黑体</vt:lpstr>
      <vt:lpstr>字魂59号-创粗黑</vt:lpstr>
      <vt:lpstr>微软雅黑</vt:lpstr>
      <vt:lpstr>Calibri</vt:lpstr>
      <vt:lpstr>Segoe UI</vt:lpstr>
      <vt:lpstr>张海山锐线体简</vt:lpstr>
      <vt:lpstr>Segoe Print</vt:lpstr>
      <vt:lpstr>Arial Unicode MS</vt:lpstr>
      <vt:lpstr>字魂58号-创中黑</vt:lpstr>
      <vt:lpstr>Wingdings</vt:lpstr>
      <vt:lpstr>等线</vt:lpstr>
      <vt:lpstr>Source Han Sans CN</vt:lpstr>
      <vt:lpstr>仿宋</vt:lpstr>
      <vt:lpstr>楷体</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徐宇雷 安科瑞 15061556925</cp:lastModifiedBy>
  <cp:revision>216</cp:revision>
  <dcterms:created xsi:type="dcterms:W3CDTF">2015-09-13T11:28:00Z</dcterms:created>
  <dcterms:modified xsi:type="dcterms:W3CDTF">2020-01-20T07:09:44Z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