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wdp" ContentType="image/vnd.ms-photo"/>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4" r:id="rId3"/>
    <p:sldId id="326" r:id="rId5"/>
    <p:sldId id="611" r:id="rId6"/>
    <p:sldId id="610" r:id="rId7"/>
    <p:sldId id="313" r:id="rId8"/>
    <p:sldId id="328" r:id="rId9"/>
    <p:sldId id="329" r:id="rId10"/>
    <p:sldId id="336" r:id="rId11"/>
    <p:sldId id="337" r:id="rId12"/>
    <p:sldId id="331" r:id="rId13"/>
    <p:sldId id="335" r:id="rId14"/>
    <p:sldId id="338" r:id="rId15"/>
    <p:sldId id="643" r:id="rId16"/>
    <p:sldId id="644" r:id="rId17"/>
    <p:sldId id="332" r:id="rId18"/>
    <p:sldId id="314" r:id="rId19"/>
    <p:sldId id="340" r:id="rId20"/>
    <p:sldId id="607" r:id="rId21"/>
    <p:sldId id="609" r:id="rId22"/>
    <p:sldId id="341" r:id="rId23"/>
    <p:sldId id="602" r:id="rId24"/>
    <p:sldId id="604" r:id="rId25"/>
    <p:sldId id="605" r:id="rId26"/>
    <p:sldId id="603" r:id="rId27"/>
    <p:sldId id="342" r:id="rId28"/>
    <p:sldId id="612" r:id="rId29"/>
    <p:sldId id="613" r:id="rId30"/>
    <p:sldId id="614" r:id="rId31"/>
    <p:sldId id="615" r:id="rId32"/>
    <p:sldId id="616" r:id="rId33"/>
    <p:sldId id="639" r:id="rId34"/>
    <p:sldId id="617" r:id="rId35"/>
    <p:sldId id="618" r:id="rId36"/>
    <p:sldId id="619" r:id="rId37"/>
    <p:sldId id="641" r:id="rId38"/>
    <p:sldId id="621" r:id="rId39"/>
    <p:sldId id="622" r:id="rId40"/>
    <p:sldId id="623" r:id="rId41"/>
    <p:sldId id="640" r:id="rId42"/>
    <p:sldId id="624" r:id="rId43"/>
    <p:sldId id="626" r:id="rId44"/>
    <p:sldId id="642" r:id="rId45"/>
    <p:sldId id="627" r:id="rId46"/>
    <p:sldId id="630" r:id="rId47"/>
    <p:sldId id="628" r:id="rId48"/>
    <p:sldId id="631" r:id="rId49"/>
    <p:sldId id="632" r:id="rId50"/>
    <p:sldId id="633" r:id="rId51"/>
    <p:sldId id="634" r:id="rId52"/>
    <p:sldId id="635" r:id="rId53"/>
    <p:sldId id="636" r:id="rId54"/>
    <p:sldId id="637" r:id="rId55"/>
  </p:sldIdLst>
  <p:sldSz cx="9144000" cy="5143500" type="screen16x9"/>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0091FE"/>
    <a:srgbClr val="005DA2"/>
    <a:srgbClr val="209FDE"/>
    <a:srgbClr val="007DDA"/>
    <a:srgbClr val="66D9E8"/>
    <a:srgbClr val="8EB4E3"/>
    <a:srgbClr val="DBEE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87" autoAdjust="0"/>
    <p:restoredTop sz="94660"/>
  </p:normalViewPr>
  <p:slideViewPr>
    <p:cSldViewPr>
      <p:cViewPr varScale="1">
        <p:scale>
          <a:sx n="90" d="100"/>
          <a:sy n="90" d="100"/>
        </p:scale>
        <p:origin x="720" y="64"/>
      </p:cViewPr>
      <p:guideLst>
        <p:guide orient="horz" pos="1620"/>
        <p:guide pos="2880"/>
      </p:guideLst>
    </p:cSldViewPr>
  </p:slideViewPr>
  <p:notesTextViewPr>
    <p:cViewPr>
      <p:scale>
        <a:sx n="100" d="100"/>
        <a:sy n="100" d="100"/>
      </p:scale>
      <p:origin x="0" y="0"/>
    </p:cViewPr>
  </p:notesTextViewPr>
  <p:sorterViewPr>
    <p:cViewPr>
      <p:scale>
        <a:sx n="200" d="100"/>
        <a:sy n="200" d="100"/>
      </p:scale>
      <p:origin x="0" y="-1356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tags" Target="tags/tag5.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25A317-4EAC-4930-BCE8-D9BF31AECCB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FD9F45-0981-41A9-96BA-B8F5013B376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l="6545" t="3927" r="12086" b="2849"/>
          <a:stretch>
            <a:fillRect/>
          </a:stretch>
        </p:blipFill>
        <p:spPr>
          <a:xfrm>
            <a:off x="4480418" y="627534"/>
            <a:ext cx="4663582" cy="3998054"/>
          </a:xfrm>
          <a:prstGeom prst="rect">
            <a:avLst/>
          </a:prstGeom>
          <a:effectLst>
            <a:outerShdw blurRad="63500" sx="102000" sy="102000" algn="ctr" rotWithShape="0">
              <a:prstClr val="black">
                <a:alpha val="40000"/>
              </a:prstClr>
            </a:outerShdw>
          </a:effectLst>
        </p:spPr>
      </p:pic>
      <p:pic>
        <p:nvPicPr>
          <p:cNvPr id="10" name="图片 9"/>
          <p:cNvPicPr>
            <a:picLocks noChangeAspect="1"/>
          </p:cNvPicPr>
          <p:nvPr userDrawn="1"/>
        </p:nvPicPr>
        <p:blipFill rotWithShape="1">
          <a:blip r:embed="rId3" cstate="print">
            <a:extLst>
              <a:ext uri="{28A0092B-C50C-407E-A947-70E740481C1C}">
                <a14:useLocalDpi xmlns:a14="http://schemas.microsoft.com/office/drawing/2010/main" val="0"/>
              </a:ext>
            </a:extLst>
          </a:blip>
          <a:srcRect l="53871" t="44185" b="32243"/>
          <a:stretch>
            <a:fillRect/>
          </a:stretch>
        </p:blipFill>
        <p:spPr>
          <a:xfrm>
            <a:off x="-1" y="3507854"/>
            <a:ext cx="4948121" cy="1635646"/>
          </a:xfrm>
          <a:prstGeom prst="rect">
            <a:avLst/>
          </a:prstGeom>
        </p:spPr>
      </p:pic>
      <p:sp>
        <p:nvSpPr>
          <p:cNvPr id="11" name="矩形 10"/>
          <p:cNvSpPr/>
          <p:nvPr userDrawn="1"/>
        </p:nvSpPr>
        <p:spPr>
          <a:xfrm>
            <a:off x="251520" y="1995704"/>
            <a:ext cx="4685043" cy="633187"/>
          </a:xfrm>
          <a:prstGeom prst="rect">
            <a:avLst/>
          </a:prstGeom>
        </p:spPr>
        <p:txBody>
          <a:bodyPr wrap="square">
            <a:spAutoFit/>
          </a:bodyPr>
          <a:lstStyle/>
          <a:p>
            <a:pPr>
              <a:lnSpc>
                <a:spcPct val="120000"/>
              </a:lnSpc>
            </a:pPr>
            <a:r>
              <a:rPr lang="zh-CN" altLang="en-US" sz="3200" b="1" dirty="0">
                <a:solidFill>
                  <a:srgbClr val="0070C0"/>
                </a:solidFill>
                <a:latin typeface="微软雅黑" panose="020B0503020204020204" pitchFamily="34" charset="-122"/>
                <a:ea typeface="微软雅黑" panose="020B0503020204020204" pitchFamily="34" charset="-122"/>
              </a:rPr>
              <a:t>财务数据统计分析</a:t>
            </a:r>
            <a:r>
              <a:rPr lang="en-US" altLang="zh-CN" sz="3200" b="1" dirty="0">
                <a:solidFill>
                  <a:srgbClr val="0070C0"/>
                </a:solidFill>
                <a:latin typeface="微软雅黑" panose="020B0503020204020204" pitchFamily="34" charset="-122"/>
                <a:ea typeface="微软雅黑" panose="020B0503020204020204" pitchFamily="34" charset="-122"/>
              </a:rPr>
              <a:t>PPT</a:t>
            </a:r>
            <a:endParaRPr lang="zh-CN" altLang="en-US" sz="3200" b="1" dirty="0">
              <a:solidFill>
                <a:srgbClr val="0070C0"/>
              </a:solidFill>
              <a:latin typeface="微软雅黑" panose="020B0503020204020204" pitchFamily="34" charset="-122"/>
              <a:ea typeface="微软雅黑" panose="020B0503020204020204" pitchFamily="34" charset="-122"/>
            </a:endParaRPr>
          </a:p>
        </p:txBody>
      </p:sp>
      <p:sp>
        <p:nvSpPr>
          <p:cNvPr id="12" name="文本框 16"/>
          <p:cNvSpPr txBox="1"/>
          <p:nvPr userDrawn="1"/>
        </p:nvSpPr>
        <p:spPr>
          <a:xfrm>
            <a:off x="539552" y="3675677"/>
            <a:ext cx="3736672" cy="1200329"/>
          </a:xfrm>
          <a:prstGeom prst="rect">
            <a:avLst/>
          </a:prstGeom>
          <a:noFill/>
        </p:spPr>
        <p:txBody>
          <a:bodyPr wrap="square" rtlCol="0" anchor="ctr">
            <a:spAutoFit/>
          </a:bodyPr>
          <a:lstStyle/>
          <a:p>
            <a:pPr>
              <a:lnSpc>
                <a:spcPct val="150000"/>
              </a:lnSpc>
            </a:pPr>
            <a:r>
              <a:rPr lang="zh-CN" altLang="en-US" sz="1200" dirty="0">
                <a:solidFill>
                  <a:schemeClr val="accent1">
                    <a:lumMod val="20000"/>
                    <a:lumOff val="80000"/>
                  </a:schemeClr>
                </a:solidFill>
                <a:latin typeface="微软雅黑" panose="020B0503020204020204" pitchFamily="34" charset="-122"/>
                <a:ea typeface="微软雅黑" panose="020B0503020204020204" pitchFamily="34" charset="-122"/>
              </a:rPr>
              <a:t>公司：上海韩创电子科技有限公司</a:t>
            </a:r>
            <a:endParaRPr lang="en-US" altLang="zh-CN" sz="1200" dirty="0">
              <a:solidFill>
                <a:schemeClr val="accent1">
                  <a:lumMod val="20000"/>
                  <a:lumOff val="8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accent1">
                    <a:lumMod val="20000"/>
                    <a:lumOff val="80000"/>
                  </a:schemeClr>
                </a:solidFill>
                <a:latin typeface="微软雅黑" panose="020B0503020204020204" pitchFamily="34" charset="-122"/>
                <a:ea typeface="微软雅黑" panose="020B0503020204020204" pitchFamily="34" charset="-122"/>
              </a:rPr>
              <a:t>地址：上海市浦东新区康桥路</a:t>
            </a:r>
            <a:r>
              <a:rPr lang="en-US" altLang="zh-CN" sz="1200" dirty="0">
                <a:solidFill>
                  <a:schemeClr val="accent1">
                    <a:lumMod val="20000"/>
                    <a:lumOff val="80000"/>
                  </a:schemeClr>
                </a:solidFill>
                <a:latin typeface="微软雅黑" panose="020B0503020204020204" pitchFamily="34" charset="-122"/>
                <a:ea typeface="微软雅黑" panose="020B0503020204020204" pitchFamily="34" charset="-122"/>
              </a:rPr>
              <a:t>1100</a:t>
            </a:r>
            <a:r>
              <a:rPr lang="zh-CN" altLang="en-US" sz="1200" dirty="0">
                <a:solidFill>
                  <a:schemeClr val="accent1">
                    <a:lumMod val="20000"/>
                    <a:lumOff val="80000"/>
                  </a:schemeClr>
                </a:solidFill>
                <a:latin typeface="微软雅黑" panose="020B0503020204020204" pitchFamily="34" charset="-122"/>
                <a:ea typeface="微软雅黑" panose="020B0503020204020204" pitchFamily="34" charset="-122"/>
              </a:rPr>
              <a:t>号</a:t>
            </a:r>
            <a:endParaRPr lang="en-US" altLang="zh-CN" sz="1200" dirty="0">
              <a:solidFill>
                <a:schemeClr val="accent1">
                  <a:lumMod val="20000"/>
                  <a:lumOff val="8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accent1">
                    <a:lumMod val="20000"/>
                    <a:lumOff val="80000"/>
                  </a:schemeClr>
                </a:solidFill>
                <a:latin typeface="微软雅黑" panose="020B0503020204020204" pitchFamily="34" charset="-122"/>
                <a:ea typeface="微软雅黑" panose="020B0503020204020204" pitchFamily="34" charset="-122"/>
              </a:rPr>
              <a:t>电话：</a:t>
            </a:r>
            <a:r>
              <a:rPr lang="en-US" altLang="zh-CN" sz="1200" dirty="0">
                <a:solidFill>
                  <a:schemeClr val="accent1">
                    <a:lumMod val="20000"/>
                    <a:lumOff val="80000"/>
                  </a:schemeClr>
                </a:solidFill>
                <a:latin typeface="微软雅黑" panose="020B0503020204020204" pitchFamily="34" charset="-122"/>
                <a:ea typeface="微软雅黑" panose="020B0503020204020204" pitchFamily="34" charset="-122"/>
              </a:rPr>
              <a:t>86-021-58122857</a:t>
            </a:r>
            <a:endParaRPr lang="en-US" altLang="zh-CN" sz="1200" dirty="0">
              <a:solidFill>
                <a:schemeClr val="accent1">
                  <a:lumMod val="20000"/>
                  <a:lumOff val="8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accent1">
                    <a:lumMod val="20000"/>
                    <a:lumOff val="80000"/>
                  </a:schemeClr>
                </a:solidFill>
                <a:latin typeface="微软雅黑" panose="020B0503020204020204" pitchFamily="34" charset="-122"/>
                <a:ea typeface="微软雅黑" panose="020B0503020204020204" pitchFamily="34" charset="-122"/>
              </a:rPr>
              <a:t>邮箱：</a:t>
            </a:r>
            <a:r>
              <a:rPr lang="en-US" altLang="zh-CN" sz="1200" dirty="0">
                <a:solidFill>
                  <a:schemeClr val="accent1">
                    <a:lumMod val="20000"/>
                    <a:lumOff val="80000"/>
                  </a:schemeClr>
                </a:solidFill>
                <a:latin typeface="微软雅黑" panose="020B0503020204020204" pitchFamily="34" charset="-122"/>
                <a:ea typeface="微软雅黑" panose="020B0503020204020204" pitchFamily="34" charset="-122"/>
              </a:rPr>
              <a:t>ycscs_1992@163.com</a:t>
            </a:r>
            <a:endParaRPr lang="zh-CN" altLang="en-US" sz="1200" dirty="0">
              <a:solidFill>
                <a:schemeClr val="accent1">
                  <a:lumMod val="20000"/>
                  <a:lumOff val="80000"/>
                </a:schemeClr>
              </a:solidFill>
              <a:latin typeface="微软雅黑" panose="020B0503020204020204" pitchFamily="34" charset="-122"/>
              <a:ea typeface="微软雅黑" panose="020B0503020204020204" pitchFamily="34" charset="-122"/>
            </a:endParaRPr>
          </a:p>
        </p:txBody>
      </p:sp>
      <p:sp>
        <p:nvSpPr>
          <p:cNvPr id="13" name="Freeform 7"/>
          <p:cNvSpPr>
            <a:spLocks noEditPoints="1"/>
          </p:cNvSpPr>
          <p:nvPr userDrawn="1"/>
        </p:nvSpPr>
        <p:spPr bwMode="auto">
          <a:xfrm>
            <a:off x="395536" y="2859393"/>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rgbClr val="0070C0"/>
          </a:solidFill>
          <a:ln>
            <a:noFill/>
          </a:ln>
        </p:spPr>
        <p:txBody>
          <a:bodyPr vert="horz" wrap="square" lIns="68562" tIns="34281" rIns="68562" bIns="34281" numCol="1" anchor="t" anchorCtr="0" compatLnSpc="1"/>
          <a:lstStyle/>
          <a:p>
            <a:endParaRPr lang="zh-CN" altLang="en-US">
              <a:solidFill>
                <a:srgbClr val="0070C0"/>
              </a:solidFill>
            </a:endParaRPr>
          </a:p>
        </p:txBody>
      </p:sp>
      <p:sp>
        <p:nvSpPr>
          <p:cNvPr id="14" name="TextBox 13"/>
          <p:cNvSpPr txBox="1"/>
          <p:nvPr userDrawn="1"/>
        </p:nvSpPr>
        <p:spPr>
          <a:xfrm>
            <a:off x="683568" y="2827667"/>
            <a:ext cx="1574754" cy="315453"/>
          </a:xfrm>
          <a:prstGeom prst="rect">
            <a:avLst/>
          </a:prstGeom>
          <a:noFill/>
        </p:spPr>
        <p:txBody>
          <a:bodyPr wrap="none" lIns="68562" tIns="34281" rIns="68562" bIns="34281" rtlCol="0">
            <a:spAutoFit/>
          </a:bodyPr>
          <a:lstStyle>
            <a:defPPr>
              <a:defRPr lang="zh-CN"/>
            </a:defPPr>
            <a:lvl1pPr>
              <a:defRPr sz="2000">
                <a:solidFill>
                  <a:schemeClr val="accent2"/>
                </a:solidFill>
                <a:latin typeface="+mn-ea"/>
                <a:ea typeface="+mn-ea"/>
              </a:defRPr>
            </a:lvl1pPr>
          </a:lstStyle>
          <a:p>
            <a:r>
              <a:rPr lang="zh-CN" altLang="en-US" sz="1600" dirty="0">
                <a:solidFill>
                  <a:srgbClr val="0070C0"/>
                </a:solidFill>
                <a:latin typeface="微软雅黑" panose="020B0503020204020204" pitchFamily="34" charset="-122"/>
                <a:ea typeface="微软雅黑" panose="020B0503020204020204" pitchFamily="34" charset="-122"/>
              </a:rPr>
              <a:t>报告人：张三丰</a:t>
            </a:r>
            <a:endParaRPr lang="zh-CN" altLang="en-US" sz="1600" dirty="0">
              <a:solidFill>
                <a:srgbClr val="0070C0"/>
              </a:solidFill>
              <a:latin typeface="微软雅黑" panose="020B0503020204020204" pitchFamily="34" charset="-122"/>
              <a:ea typeface="微软雅黑" panose="020B0503020204020204" pitchFamily="34" charset="-122"/>
            </a:endParaRPr>
          </a:p>
        </p:txBody>
      </p:sp>
      <p:pic>
        <p:nvPicPr>
          <p:cNvPr id="15"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86688" y="276964"/>
            <a:ext cx="1477000" cy="638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31" presetClass="entr" presetSubtype="0" fill="hold" grpId="0" nodeType="afterEffect">
                                  <p:stCondLst>
                                    <p:cond delay="0"/>
                                  </p:stCondLst>
                                  <p:iterate type="lt">
                                    <p:tmPct val="10000"/>
                                  </p:iterate>
                                  <p:childTnLst>
                                    <p:set>
                                      <p:cBhvr>
                                        <p:cTn id="20" dur="1"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fltVal val="0"/>
                                          </p:val>
                                        </p:tav>
                                        <p:tav tm="100000">
                                          <p:val>
                                            <p:strVal val="#ppt_w"/>
                                          </p:val>
                                        </p:tav>
                                      </p:tavLst>
                                    </p:anim>
                                    <p:anim calcmode="lin" valueType="num">
                                      <p:cBhvr>
                                        <p:cTn id="22" dur="1000" fill="hold"/>
                                        <p:tgtEl>
                                          <p:spTgt spid="14"/>
                                        </p:tgtEl>
                                        <p:attrNameLst>
                                          <p:attrName>ppt_h</p:attrName>
                                        </p:attrNameLst>
                                      </p:cBhvr>
                                      <p:tavLst>
                                        <p:tav tm="0">
                                          <p:val>
                                            <p:fltVal val="0"/>
                                          </p:val>
                                        </p:tav>
                                        <p:tav tm="100000">
                                          <p:val>
                                            <p:strVal val="#ppt_h"/>
                                          </p:val>
                                        </p:tav>
                                      </p:tavLst>
                                    </p:anim>
                                    <p:anim calcmode="lin" valueType="num">
                                      <p:cBhvr>
                                        <p:cTn id="23" dur="1000" fill="hold"/>
                                        <p:tgtEl>
                                          <p:spTgt spid="14"/>
                                        </p:tgtEl>
                                        <p:attrNameLst>
                                          <p:attrName>style.rotation</p:attrName>
                                        </p:attrNameLst>
                                      </p:cBhvr>
                                      <p:tavLst>
                                        <p:tav tm="0">
                                          <p:val>
                                            <p:fltVal val="90"/>
                                          </p:val>
                                        </p:tav>
                                        <p:tav tm="100000">
                                          <p:val>
                                            <p:fltVal val="0"/>
                                          </p:val>
                                        </p:tav>
                                      </p:tavLst>
                                    </p:anim>
                                    <p:animEffect transition="in" filter="fade">
                                      <p:cBhvr>
                                        <p:cTn id="2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7.xml"/><Relationship Id="rId6" Type="http://schemas.openxmlformats.org/officeDocument/2006/relationships/image" Target="../media/image21.png"/><Relationship Id="rId5" Type="http://schemas.microsoft.com/office/2007/relationships/media" Target="../media/media2.mp4"/><Relationship Id="rId4" Type="http://schemas.openxmlformats.org/officeDocument/2006/relationships/video" Target="../media/media2.mp4"/><Relationship Id="rId3" Type="http://schemas.openxmlformats.org/officeDocument/2006/relationships/image" Target="../media/image20.png"/><Relationship Id="rId2" Type="http://schemas.microsoft.com/office/2007/relationships/media" Target="../media/media1.mp4"/><Relationship Id="rId1" Type="http://schemas.openxmlformats.org/officeDocument/2006/relationships/video" Target="../media/media1.mp4"/></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7.xml"/><Relationship Id="rId6" Type="http://schemas.openxmlformats.org/officeDocument/2006/relationships/image" Target="../media/image23.png"/><Relationship Id="rId5" Type="http://schemas.microsoft.com/office/2007/relationships/media" Target="../media/media4.mp4"/><Relationship Id="rId4" Type="http://schemas.openxmlformats.org/officeDocument/2006/relationships/video" Target="../media/media4.mp4"/><Relationship Id="rId3" Type="http://schemas.openxmlformats.org/officeDocument/2006/relationships/image" Target="../media/image22.png"/><Relationship Id="rId2" Type="http://schemas.microsoft.com/office/2007/relationships/media" Target="../media/media3.mp4"/><Relationship Id="rId1" Type="http://schemas.openxmlformats.org/officeDocument/2006/relationships/video" Target="../media/media3.mp4"/></Relationships>
</file>

<file path=ppt/slides/_rels/slide15.xml.rels><?xml version="1.0" encoding="UTF-8" standalone="yes"?>
<Relationships xmlns="http://schemas.openxmlformats.org/package/2006/relationships"><Relationship Id="rId9" Type="http://schemas.openxmlformats.org/officeDocument/2006/relationships/vmlDrawing" Target="../drawings/vmlDrawing1.vml"/><Relationship Id="rId8" Type="http://schemas.openxmlformats.org/officeDocument/2006/relationships/slideLayout" Target="../slideLayouts/slideLayout7.xml"/><Relationship Id="rId7" Type="http://schemas.openxmlformats.org/officeDocument/2006/relationships/image" Target="../media/image28.wmf"/><Relationship Id="rId6" Type="http://schemas.openxmlformats.org/officeDocument/2006/relationships/oleObject" Target="../embeddings/oleObject2.bin"/><Relationship Id="rId5" Type="http://schemas.openxmlformats.org/officeDocument/2006/relationships/image" Target="../media/image27.emf"/><Relationship Id="rId4" Type="http://schemas.openxmlformats.org/officeDocument/2006/relationships/image" Target="../media/image26.emf"/><Relationship Id="rId3" Type="http://schemas.openxmlformats.org/officeDocument/2006/relationships/image" Target="../media/image25.emf"/><Relationship Id="rId2" Type="http://schemas.openxmlformats.org/officeDocument/2006/relationships/image" Target="../media/image24.emf"/><Relationship Id="rId10" Type="http://schemas.openxmlformats.org/officeDocument/2006/relationships/notesSlide" Target="../notesSlides/notesSlide15.xml"/><Relationship Id="rId1"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29.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7.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image" Target="../media/image40.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9.jpeg"/><Relationship Id="rId1" Type="http://schemas.openxmlformats.org/officeDocument/2006/relationships/image" Target="../media/image4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image" Target="../media/image53.jpeg"/><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54.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56.jpeg"/><Relationship Id="rId1" Type="http://schemas.openxmlformats.org/officeDocument/2006/relationships/image" Target="../media/image5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microsoft.com/office/2007/relationships/hdphoto" Target="../media/image60.wdp"/><Relationship Id="rId1" Type="http://schemas.openxmlformats.org/officeDocument/2006/relationships/image" Target="../media/image59.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68.wmf"/><Relationship Id="rId7" Type="http://schemas.openxmlformats.org/officeDocument/2006/relationships/image" Target="../media/image67.wmf"/><Relationship Id="rId6" Type="http://schemas.openxmlformats.org/officeDocument/2006/relationships/image" Target="../media/image66.wmf"/><Relationship Id="rId5" Type="http://schemas.openxmlformats.org/officeDocument/2006/relationships/image" Target="../media/image65.wmf"/><Relationship Id="rId4" Type="http://schemas.openxmlformats.org/officeDocument/2006/relationships/image" Target="../media/image64.wmf"/><Relationship Id="rId3" Type="http://schemas.openxmlformats.org/officeDocument/2006/relationships/image" Target="../media/image63.emf"/><Relationship Id="rId2" Type="http://schemas.openxmlformats.org/officeDocument/2006/relationships/image" Target="../media/image62.emf"/><Relationship Id="rId10" Type="http://schemas.openxmlformats.org/officeDocument/2006/relationships/notesSlide" Target="../notesSlides/notesSlide30.xml"/><Relationship Id="rId1" Type="http://schemas.openxmlformats.org/officeDocument/2006/relationships/image" Target="../media/image61.png"/></Relationships>
</file>

<file path=ppt/slides/_rels/slide35.xml.rels><?xml version="1.0" encoding="UTF-8" standalone="yes"?>
<Relationships xmlns="http://schemas.openxmlformats.org/package/2006/relationships"><Relationship Id="rId9" Type="http://schemas.openxmlformats.org/officeDocument/2006/relationships/notesSlide" Target="../notesSlides/notesSlide31.xml"/><Relationship Id="rId8" Type="http://schemas.openxmlformats.org/officeDocument/2006/relationships/slideLayout" Target="../slideLayouts/slideLayout7.xml"/><Relationship Id="rId7" Type="http://schemas.openxmlformats.org/officeDocument/2006/relationships/image" Target="../media/image68.wmf"/><Relationship Id="rId6" Type="http://schemas.openxmlformats.org/officeDocument/2006/relationships/image" Target="../media/image72.emf"/><Relationship Id="rId5" Type="http://schemas.openxmlformats.org/officeDocument/2006/relationships/image" Target="../media/image71.emf"/><Relationship Id="rId4" Type="http://schemas.openxmlformats.org/officeDocument/2006/relationships/image" Target="../media/image70.emf"/><Relationship Id="rId3" Type="http://schemas.openxmlformats.org/officeDocument/2006/relationships/image" Target="../media/image69.emf"/><Relationship Id="rId2" Type="http://schemas.openxmlformats.org/officeDocument/2006/relationships/image" Target="../media/image63.emf"/><Relationship Id="rId1" Type="http://schemas.openxmlformats.org/officeDocument/2006/relationships/image" Target="../media/image62.em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image" Target="../media/image7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image" Target="../media/image74.emf"/></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75.emf"/></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image" Target="../media/image76.wm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7.xml"/><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image" Target="../media/image77.png"/></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84.jpeg"/><Relationship Id="rId4" Type="http://schemas.openxmlformats.org/officeDocument/2006/relationships/image" Target="../media/image83.jpeg"/><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image" Target="../media/image80.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7.xml"/><Relationship Id="rId2" Type="http://schemas.openxmlformats.org/officeDocument/2006/relationships/image" Target="../media/image86.png"/><Relationship Id="rId1" Type="http://schemas.openxmlformats.org/officeDocument/2006/relationships/image" Target="../media/image8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7.xml"/><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image" Target="../media/image87.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7.xml"/><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image" Target="../media/image90.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7.xml"/><Relationship Id="rId2" Type="http://schemas.openxmlformats.org/officeDocument/2006/relationships/image" Target="../media/image94.png"/><Relationship Id="rId1" Type="http://schemas.openxmlformats.org/officeDocument/2006/relationships/image" Target="../media/image93.png"/></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7.xml"/><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image" Target="../media/image95.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7.xml"/><Relationship Id="rId2" Type="http://schemas.openxmlformats.org/officeDocument/2006/relationships/image" Target="../media/image99.png"/><Relationship Id="rId1" Type="http://schemas.openxmlformats.org/officeDocument/2006/relationships/image" Target="../media/image98.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对角圆角矩形 2"/>
          <p:cNvSpPr/>
          <p:nvPr/>
        </p:nvSpPr>
        <p:spPr>
          <a:xfrm>
            <a:off x="0" y="-22820"/>
            <a:ext cx="9144000" cy="51663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任意多边形: 形状 13"/>
          <p:cNvSpPr/>
          <p:nvPr/>
        </p:nvSpPr>
        <p:spPr>
          <a:xfrm>
            <a:off x="0" y="1563638"/>
            <a:ext cx="9144000" cy="2112826"/>
          </a:xfrm>
          <a:custGeom>
            <a:avLst/>
            <a:gdLst>
              <a:gd name="connsiteX0" fmla="*/ 3622459 w 9144000"/>
              <a:gd name="connsiteY0" fmla="*/ 0 h 2112826"/>
              <a:gd name="connsiteX1" fmla="*/ 9144000 w 9144000"/>
              <a:gd name="connsiteY1" fmla="*/ 0 h 2112826"/>
              <a:gd name="connsiteX2" fmla="*/ 9144000 w 9144000"/>
              <a:gd name="connsiteY2" fmla="*/ 2112826 h 2112826"/>
              <a:gd name="connsiteX3" fmla="*/ 3504562 w 9144000"/>
              <a:gd name="connsiteY3" fmla="*/ 2112826 h 2112826"/>
              <a:gd name="connsiteX4" fmla="*/ 3570064 w 9144000"/>
              <a:gd name="connsiteY4" fmla="*/ 2063845 h 2112826"/>
              <a:gd name="connsiteX5" fmla="*/ 4067944 w 9144000"/>
              <a:gd name="connsiteY5" fmla="*/ 1008112 h 2112826"/>
              <a:gd name="connsiteX6" fmla="*/ 3667222 w 9144000"/>
              <a:gd name="connsiteY6" fmla="*/ 40683 h 2112826"/>
              <a:gd name="connsiteX7" fmla="*/ 0 w 9144000"/>
              <a:gd name="connsiteY7" fmla="*/ 0 h 2112826"/>
              <a:gd name="connsiteX8" fmla="*/ 1777125 w 9144000"/>
              <a:gd name="connsiteY8" fmla="*/ 0 h 2112826"/>
              <a:gd name="connsiteX9" fmla="*/ 1732363 w 9144000"/>
              <a:gd name="connsiteY9" fmla="*/ 40683 h 2112826"/>
              <a:gd name="connsiteX10" fmla="*/ 1331640 w 9144000"/>
              <a:gd name="connsiteY10" fmla="*/ 1008112 h 2112826"/>
              <a:gd name="connsiteX11" fmla="*/ 1829521 w 9144000"/>
              <a:gd name="connsiteY11" fmla="*/ 2063845 h 2112826"/>
              <a:gd name="connsiteX12" fmla="*/ 1895023 w 9144000"/>
              <a:gd name="connsiteY12" fmla="*/ 2112826 h 2112826"/>
              <a:gd name="connsiteX13" fmla="*/ 0 w 9144000"/>
              <a:gd name="connsiteY13" fmla="*/ 2112826 h 2112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0" h="2112826">
                <a:moveTo>
                  <a:pt x="3622459" y="0"/>
                </a:moveTo>
                <a:lnTo>
                  <a:pt x="9144000" y="0"/>
                </a:lnTo>
                <a:lnTo>
                  <a:pt x="9144000" y="2112826"/>
                </a:lnTo>
                <a:lnTo>
                  <a:pt x="3504562" y="2112826"/>
                </a:lnTo>
                <a:lnTo>
                  <a:pt x="3570064" y="2063845"/>
                </a:lnTo>
                <a:cubicBezTo>
                  <a:pt x="3874132" y="1812905"/>
                  <a:pt x="4067944" y="1433142"/>
                  <a:pt x="4067944" y="1008112"/>
                </a:cubicBezTo>
                <a:cubicBezTo>
                  <a:pt x="4067944" y="630308"/>
                  <a:pt x="3914808" y="288270"/>
                  <a:pt x="3667222" y="40683"/>
                </a:cubicBezTo>
                <a:close/>
                <a:moveTo>
                  <a:pt x="0" y="0"/>
                </a:moveTo>
                <a:lnTo>
                  <a:pt x="1777125" y="0"/>
                </a:lnTo>
                <a:lnTo>
                  <a:pt x="1732363" y="40683"/>
                </a:lnTo>
                <a:cubicBezTo>
                  <a:pt x="1484776" y="288270"/>
                  <a:pt x="1331640" y="630308"/>
                  <a:pt x="1331640" y="1008112"/>
                </a:cubicBezTo>
                <a:cubicBezTo>
                  <a:pt x="1331640" y="1433142"/>
                  <a:pt x="1525453" y="1812905"/>
                  <a:pt x="1829521" y="2063845"/>
                </a:cubicBezTo>
                <a:lnTo>
                  <a:pt x="1895023" y="2112826"/>
                </a:lnTo>
                <a:lnTo>
                  <a:pt x="0" y="21128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p:cNvSpPr/>
          <p:nvPr/>
        </p:nvSpPr>
        <p:spPr>
          <a:xfrm>
            <a:off x="1547664" y="1419622"/>
            <a:ext cx="2304256" cy="2304256"/>
          </a:xfrm>
          <a:prstGeom prst="ellipse">
            <a:avLst/>
          </a:prstGeom>
          <a:blipFill>
            <a:blip r:embed="rId1" cstate="prin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3707904" y="2802659"/>
            <a:ext cx="5117091" cy="633187"/>
          </a:xfrm>
          <a:prstGeom prst="rect">
            <a:avLst/>
          </a:prstGeom>
        </p:spPr>
        <p:txBody>
          <a:bodyPr wrap="square">
            <a:spAutoFit/>
          </a:bodyPr>
          <a:lstStyle/>
          <a:p>
            <a:pPr algn="r">
              <a:lnSpc>
                <a:spcPct val="120000"/>
              </a:lnSpc>
            </a:pPr>
            <a:r>
              <a:rPr lang="en-US" altLang="zh-CN" sz="3200" b="1" dirty="0">
                <a:solidFill>
                  <a:srgbClr val="0070C0"/>
                </a:solidFill>
                <a:latin typeface="微软雅黑" panose="020B0503020204020204" pitchFamily="34" charset="-122"/>
                <a:ea typeface="微软雅黑" panose="020B0503020204020204" pitchFamily="34" charset="-122"/>
              </a:rPr>
              <a:t>         </a:t>
            </a:r>
            <a:r>
              <a:rPr lang="en-US" altLang="zh-CN" sz="2400" b="1" dirty="0">
                <a:solidFill>
                  <a:srgbClr val="0070C0"/>
                </a:solidFill>
                <a:latin typeface="微软雅黑" panose="020B0503020204020204" pitchFamily="34" charset="-122"/>
                <a:ea typeface="微软雅黑" panose="020B0503020204020204" pitchFamily="34" charset="-122"/>
              </a:rPr>
              <a:t>——</a:t>
            </a:r>
            <a:r>
              <a:rPr lang="zh-CN" altLang="en-US" sz="2400" b="1" dirty="0">
                <a:solidFill>
                  <a:srgbClr val="0070C0"/>
                </a:solidFill>
                <a:latin typeface="微软雅黑" panose="020B0503020204020204" pitchFamily="34" charset="-122"/>
                <a:ea typeface="微软雅黑" panose="020B0503020204020204" pitchFamily="34" charset="-122"/>
              </a:rPr>
              <a:t>选型及应用指南</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4" name="Freeform 7"/>
          <p:cNvSpPr>
            <a:spLocks noEditPoints="1"/>
          </p:cNvSpPr>
          <p:nvPr/>
        </p:nvSpPr>
        <p:spPr bwMode="auto">
          <a:xfrm>
            <a:off x="5004048" y="3916532"/>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solidFill>
          <a:ln>
            <a:noFill/>
          </a:ln>
        </p:spPr>
        <p:txBody>
          <a:bodyPr vert="horz" wrap="square" lIns="68562" tIns="34281" rIns="68562" bIns="34281" numCol="1" anchor="t" anchorCtr="0" compatLnSpc="1"/>
          <a:lstStyle/>
          <a:p>
            <a:endParaRPr lang="zh-CN" altLang="en-US">
              <a:solidFill>
                <a:schemeClr val="bg1"/>
              </a:solidFill>
            </a:endParaRPr>
          </a:p>
        </p:txBody>
      </p:sp>
      <p:sp>
        <p:nvSpPr>
          <p:cNvPr id="25" name="TextBox 17"/>
          <p:cNvSpPr txBox="1"/>
          <p:nvPr/>
        </p:nvSpPr>
        <p:spPr>
          <a:xfrm>
            <a:off x="5436096" y="3884806"/>
            <a:ext cx="3599347" cy="315453"/>
          </a:xfrm>
          <a:prstGeom prst="rect">
            <a:avLst/>
          </a:prstGeom>
          <a:noFill/>
        </p:spPr>
        <p:txBody>
          <a:bodyPr wrap="none" lIns="68562" tIns="34281" rIns="68562" bIns="34281" rtlCol="0">
            <a:spAutoFit/>
          </a:bodyPr>
          <a:lstStyle>
            <a:defPPr>
              <a:defRPr lang="zh-CN"/>
            </a:defPPr>
            <a:lvl1pPr>
              <a:defRPr sz="2000">
                <a:solidFill>
                  <a:schemeClr val="accent2"/>
                </a:solidFill>
                <a:latin typeface="+mn-ea"/>
                <a:ea typeface="+mn-ea"/>
              </a:defRPr>
            </a:lvl1pPr>
          </a:lstStyle>
          <a:p>
            <a:r>
              <a:rPr lang="zh-CN" altLang="en-US" sz="1600" dirty="0">
                <a:solidFill>
                  <a:schemeClr val="bg1"/>
                </a:solidFill>
                <a:latin typeface="微软雅黑" panose="020B0503020204020204" pitchFamily="34" charset="-122"/>
                <a:ea typeface="微软雅黑" panose="020B0503020204020204" pitchFamily="34" charset="-122"/>
              </a:rPr>
              <a:t>安科瑞电气股份有限公司</a:t>
            </a:r>
            <a:r>
              <a:rPr lang="en-US" altLang="zh-CN" sz="1600" dirty="0">
                <a:solidFill>
                  <a:schemeClr val="bg1"/>
                </a:solidFill>
                <a:latin typeface="微软雅黑" panose="020B0503020204020204" pitchFamily="34" charset="-122"/>
                <a:ea typeface="微软雅黑" panose="020B0503020204020204" pitchFamily="34" charset="-122"/>
              </a:rPr>
              <a:t>IT</a:t>
            </a:r>
            <a:r>
              <a:rPr lang="zh-CN" altLang="en-US" sz="1600" dirty="0">
                <a:solidFill>
                  <a:schemeClr val="bg1"/>
                </a:solidFill>
                <a:latin typeface="微软雅黑" panose="020B0503020204020204" pitchFamily="34" charset="-122"/>
                <a:ea typeface="微软雅黑" panose="020B0503020204020204" pitchFamily="34" charset="-122"/>
              </a:rPr>
              <a:t>配电事业部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11" name="Picture 7" descr="F:\常用图\未标题-1.png"/>
          <p:cNvPicPr>
            <a:picLocks noChangeAspect="1" noChangeArrowheads="1"/>
          </p:cNvPicPr>
          <p:nvPr/>
        </p:nvPicPr>
        <p:blipFill>
          <a:blip r:embed="rId2" cstate="print"/>
          <a:srcRect/>
          <a:stretch>
            <a:fillRect/>
          </a:stretch>
        </p:blipFill>
        <p:spPr bwMode="auto">
          <a:xfrm>
            <a:off x="467544" y="339502"/>
            <a:ext cx="1597025" cy="585787"/>
          </a:xfrm>
          <a:prstGeom prst="rect">
            <a:avLst/>
          </a:prstGeom>
          <a:noFill/>
        </p:spPr>
      </p:pic>
      <p:sp>
        <p:nvSpPr>
          <p:cNvPr id="9" name="矩形 8"/>
          <p:cNvSpPr/>
          <p:nvPr/>
        </p:nvSpPr>
        <p:spPr>
          <a:xfrm>
            <a:off x="3939414" y="2245609"/>
            <a:ext cx="5117091" cy="548676"/>
          </a:xfrm>
          <a:prstGeom prst="rect">
            <a:avLst/>
          </a:prstGeom>
        </p:spPr>
        <p:txBody>
          <a:bodyPr wrap="square">
            <a:spAutoFit/>
          </a:bodyPr>
          <a:lstStyle/>
          <a:p>
            <a:pPr algn="ctr">
              <a:lnSpc>
                <a:spcPct val="120000"/>
              </a:lnSpc>
            </a:pPr>
            <a:r>
              <a:rPr lang="en-US" altLang="zh-CN" sz="2700" b="1" dirty="0">
                <a:solidFill>
                  <a:srgbClr val="0070C0"/>
                </a:solidFill>
                <a:latin typeface="微软雅黑" panose="020B0503020204020204" pitchFamily="34" charset="-122"/>
                <a:ea typeface="微软雅黑" panose="020B0503020204020204" pitchFamily="34" charset="-122"/>
              </a:rPr>
              <a:t>IT</a:t>
            </a:r>
            <a:r>
              <a:rPr lang="zh-CN" altLang="en-US" sz="2700" b="1" dirty="0">
                <a:solidFill>
                  <a:srgbClr val="0070C0"/>
                </a:solidFill>
                <a:latin typeface="微软雅黑" panose="020B0503020204020204" pitchFamily="34" charset="-122"/>
                <a:ea typeface="微软雅黑" panose="020B0503020204020204" pitchFamily="34" charset="-122"/>
              </a:rPr>
              <a:t>配电及电气防火限流式保护器</a:t>
            </a:r>
            <a:endParaRPr lang="zh-CN" altLang="en-US" sz="27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安科瑞</a:t>
            </a:r>
            <a:r>
              <a:rPr lang="en-US" altLang="zh-CN" b="1" kern="0" dirty="0">
                <a:solidFill>
                  <a:schemeClr val="bg1"/>
                </a:solidFill>
                <a:latin typeface="微软雅黑" panose="020B0503020204020204" pitchFamily="34" charset="-122"/>
                <a:ea typeface="微软雅黑" panose="020B0503020204020204" pitchFamily="34" charset="-122"/>
              </a:rPr>
              <a:t>ASCP200-1</a:t>
            </a: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主要功能</a:t>
            </a:r>
            <a:r>
              <a:rPr lang="en-US" altLang="zh-CN" b="1" kern="0" dirty="0">
                <a:solidFill>
                  <a:schemeClr val="bg1"/>
                </a:solidFill>
                <a:latin typeface="微软雅黑" panose="020B0503020204020204" pitchFamily="34" charset="-122"/>
                <a:ea typeface="微软雅黑" panose="020B0503020204020204" pitchFamily="34" charset="-122"/>
              </a:rPr>
              <a:t>-1</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2034354" y="699542"/>
            <a:ext cx="6930134" cy="3831818"/>
          </a:xfrm>
          <a:prstGeom prst="rect">
            <a:avLst/>
          </a:prstGeom>
          <a:ln>
            <a:noFill/>
          </a:ln>
        </p:spPr>
        <p:txBody>
          <a:bodyPr wrap="square">
            <a:spAutoFit/>
          </a:bodyPr>
          <a:lstStyle/>
          <a:p>
            <a:pPr marL="0" lvl="1" indent="-182880">
              <a:lnSpc>
                <a:spcPct val="150000"/>
              </a:lnSpc>
              <a:buClr>
                <a:srgbClr val="3C3C3B"/>
              </a:buClr>
              <a:defRPr/>
            </a:pPr>
            <a:r>
              <a:rPr lang="zh-CN" altLang="en-US" b="1" dirty="0">
                <a:solidFill>
                  <a:srgbClr val="272727"/>
                </a:solidFill>
                <a:latin typeface="华文仿宋" panose="02010600040101010101" pitchFamily="2" charset="-122"/>
                <a:ea typeface="华文仿宋" panose="02010600040101010101" pitchFamily="2" charset="-122"/>
              </a:rPr>
              <a:t>主要功能</a:t>
            </a:r>
            <a:r>
              <a:rPr lang="en-US" altLang="zh-CN" b="1" dirty="0">
                <a:solidFill>
                  <a:srgbClr val="272727"/>
                </a:solidFill>
                <a:latin typeface="华文仿宋" panose="02010600040101010101" pitchFamily="2" charset="-122"/>
                <a:ea typeface="华文仿宋" panose="02010600040101010101" pitchFamily="2" charset="-122"/>
              </a:rPr>
              <a:t>:</a:t>
            </a:r>
            <a:endParaRPr lang="en-US" altLang="zh-CN" b="1" dirty="0">
              <a:solidFill>
                <a:srgbClr val="272727"/>
              </a:solidFill>
              <a:latin typeface="华文仿宋" panose="02010600040101010101" pitchFamily="2" charset="-122"/>
              <a:ea typeface="华文仿宋" panose="02010600040101010101" pitchFamily="2" charset="-122"/>
            </a:endParaRPr>
          </a:p>
          <a:p>
            <a:pPr marL="0" lvl="1" indent="-190500">
              <a:lnSpc>
                <a:spcPct val="150000"/>
              </a:lnSpc>
              <a:defRPr/>
            </a:pPr>
            <a:r>
              <a:rPr lang="en-US" altLang="zh-CN" b="1" dirty="0">
                <a:solidFill>
                  <a:srgbClr val="272727"/>
                </a:solidFill>
                <a:latin typeface="华文仿宋" panose="02010600040101010101" pitchFamily="2" charset="-122"/>
                <a:ea typeface="华文仿宋" panose="02010600040101010101" pitchFamily="2" charset="-122"/>
              </a:rPr>
              <a:t>1)</a:t>
            </a:r>
            <a:r>
              <a:rPr lang="zh-CN" altLang="en-US" b="1" dirty="0">
                <a:solidFill>
                  <a:srgbClr val="272727"/>
                </a:solidFill>
                <a:latin typeface="华文仿宋" panose="02010600040101010101" pitchFamily="2" charset="-122"/>
                <a:ea typeface="华文仿宋" panose="02010600040101010101" pitchFamily="2" charset="-122"/>
              </a:rPr>
              <a:t> 短路限流：</a:t>
            </a:r>
            <a:r>
              <a:rPr lang="zh-CN" altLang="en-US" dirty="0">
                <a:solidFill>
                  <a:srgbClr val="272727"/>
                </a:solidFill>
                <a:latin typeface="华文仿宋" panose="02010600040101010101" pitchFamily="2" charset="-122"/>
                <a:ea typeface="华文仿宋" panose="02010600040101010101" pitchFamily="2" charset="-122"/>
              </a:rPr>
              <a:t>当线路发生短路故障时，能在</a:t>
            </a:r>
            <a:r>
              <a:rPr lang="en-US" dirty="0">
                <a:solidFill>
                  <a:srgbClr val="272727"/>
                </a:solidFill>
                <a:latin typeface="华文仿宋" panose="02010600040101010101" pitchFamily="2" charset="-122"/>
                <a:ea typeface="华文仿宋" panose="02010600040101010101" pitchFamily="2" charset="-122"/>
              </a:rPr>
              <a:t>150</a:t>
            </a:r>
            <a:r>
              <a:rPr lang="en-US" altLang="zh-CN" dirty="0">
                <a:solidFill>
                  <a:srgbClr val="272727"/>
                </a:solidFill>
                <a:latin typeface="华文仿宋" panose="02010600040101010101" pitchFamily="2" charset="-122"/>
                <a:ea typeface="华文仿宋" panose="02010600040101010101" pitchFamily="2" charset="-122"/>
              </a:rPr>
              <a:t>us</a:t>
            </a:r>
            <a:r>
              <a:rPr lang="zh-CN" altLang="en-US" dirty="0">
                <a:solidFill>
                  <a:srgbClr val="272727"/>
                </a:solidFill>
                <a:latin typeface="华文仿宋" panose="02010600040101010101" pitchFamily="2" charset="-122"/>
                <a:ea typeface="华文仿宋" panose="02010600040101010101" pitchFamily="2" charset="-122"/>
              </a:rPr>
              <a:t>内实现快速限流保护，抑制因短路电流过大所引起的电气火灾事故。</a:t>
            </a:r>
            <a:endParaRPr lang="en-US" altLang="zh-CN" dirty="0">
              <a:solidFill>
                <a:srgbClr val="272727"/>
              </a:solidFill>
              <a:latin typeface="华文仿宋" panose="02010600040101010101" pitchFamily="2" charset="-122"/>
              <a:ea typeface="华文仿宋" panose="02010600040101010101" pitchFamily="2" charset="-122"/>
            </a:endParaRPr>
          </a:p>
          <a:p>
            <a:pPr marL="0" lvl="1" indent="-190500">
              <a:lnSpc>
                <a:spcPct val="150000"/>
              </a:lnSpc>
              <a:defRPr/>
            </a:pPr>
            <a:r>
              <a:rPr lang="en-US" altLang="zh-CN" b="1" dirty="0">
                <a:solidFill>
                  <a:srgbClr val="272727"/>
                </a:solidFill>
                <a:latin typeface="华文仿宋" panose="02010600040101010101" pitchFamily="2" charset="-122"/>
                <a:ea typeface="华文仿宋" panose="02010600040101010101" pitchFamily="2" charset="-122"/>
              </a:rPr>
              <a:t>2)</a:t>
            </a:r>
            <a:r>
              <a:rPr lang="zh-CN" altLang="en-US" b="1" dirty="0">
                <a:solidFill>
                  <a:srgbClr val="272727"/>
                </a:solidFill>
                <a:latin typeface="华文仿宋" panose="02010600040101010101" pitchFamily="2" charset="-122"/>
                <a:ea typeface="华文仿宋" panose="02010600040101010101" pitchFamily="2" charset="-122"/>
              </a:rPr>
              <a:t>过载限流：</a:t>
            </a:r>
            <a:r>
              <a:rPr lang="zh-CN" altLang="en-US" dirty="0">
                <a:solidFill>
                  <a:srgbClr val="272727"/>
                </a:solidFill>
                <a:latin typeface="华文仿宋" panose="02010600040101010101" pitchFamily="2" charset="-122"/>
                <a:ea typeface="华文仿宋" panose="02010600040101010101" pitchFamily="2" charset="-122"/>
              </a:rPr>
              <a:t>当被保护线路的电流超过额定电流，线路过载且过载持续时间超过设定时间（</a:t>
            </a:r>
            <a:r>
              <a:rPr lang="en-US" dirty="0">
                <a:solidFill>
                  <a:srgbClr val="272727"/>
                </a:solidFill>
                <a:latin typeface="华文仿宋" panose="02010600040101010101" pitchFamily="2" charset="-122"/>
                <a:ea typeface="华文仿宋" panose="02010600040101010101" pitchFamily="2" charset="-122"/>
              </a:rPr>
              <a:t>3-60</a:t>
            </a:r>
            <a:r>
              <a:rPr lang="zh-CN" altLang="en-US" dirty="0">
                <a:solidFill>
                  <a:srgbClr val="272727"/>
                </a:solidFill>
                <a:latin typeface="华文仿宋" panose="02010600040101010101" pitchFamily="2" charset="-122"/>
                <a:ea typeface="华文仿宋" panose="02010600040101010101" pitchFamily="2" charset="-122"/>
              </a:rPr>
              <a:t>秒）时，保护器进行限流保护。</a:t>
            </a:r>
            <a:endParaRPr lang="en-GB" altLang="en-US" dirty="0">
              <a:solidFill>
                <a:srgbClr val="272727"/>
              </a:solidFill>
              <a:latin typeface="华文仿宋" panose="02010600040101010101" pitchFamily="2" charset="-122"/>
              <a:ea typeface="华文仿宋" panose="02010600040101010101" pitchFamily="2" charset="-122"/>
            </a:endParaRPr>
          </a:p>
          <a:p>
            <a:pPr>
              <a:lnSpc>
                <a:spcPct val="150000"/>
              </a:lnSpc>
            </a:pPr>
            <a:r>
              <a:rPr lang="en-US" altLang="zh-CN" b="1" dirty="0">
                <a:solidFill>
                  <a:srgbClr val="272727"/>
                </a:solidFill>
                <a:latin typeface="华文仿宋" panose="02010600040101010101" pitchFamily="2" charset="-122"/>
                <a:ea typeface="华文仿宋" panose="02010600040101010101" pitchFamily="2" charset="-122"/>
              </a:rPr>
              <a:t>3)</a:t>
            </a:r>
            <a:r>
              <a:rPr lang="zh-CN" altLang="en-US" b="1" dirty="0">
                <a:solidFill>
                  <a:srgbClr val="272727"/>
                </a:solidFill>
                <a:latin typeface="华文仿宋" panose="02010600040101010101" pitchFamily="2" charset="-122"/>
                <a:ea typeface="华文仿宋" panose="02010600040101010101" pitchFamily="2" charset="-122"/>
              </a:rPr>
              <a:t>超温限流：</a:t>
            </a:r>
            <a:r>
              <a:rPr lang="zh-CN" altLang="en-US" dirty="0">
                <a:latin typeface="华文仿宋" panose="02010600040101010101" pitchFamily="2" charset="-122"/>
                <a:ea typeface="华文仿宋" panose="02010600040101010101" pitchFamily="2" charset="-122"/>
              </a:rPr>
              <a:t>当保护器的内部元器件温度超过设定值时，产品启动超温限流保护功能，防止因温度过高造成产品损坏。</a:t>
            </a:r>
            <a:endParaRPr lang="en-US" altLang="zh-CN" dirty="0">
              <a:solidFill>
                <a:srgbClr val="272727"/>
              </a:solidFill>
              <a:latin typeface="华文仿宋" panose="02010600040101010101" pitchFamily="2" charset="-122"/>
              <a:ea typeface="华文仿宋" panose="02010600040101010101" pitchFamily="2" charset="-122"/>
            </a:endParaRPr>
          </a:p>
          <a:p>
            <a:pPr lvl="0">
              <a:lnSpc>
                <a:spcPct val="150000"/>
              </a:lnSpc>
            </a:pPr>
            <a:r>
              <a:rPr lang="en-US" altLang="zh-CN" b="1" dirty="0">
                <a:solidFill>
                  <a:srgbClr val="272727"/>
                </a:solidFill>
                <a:latin typeface="华文仿宋" panose="02010600040101010101" pitchFamily="2" charset="-122"/>
                <a:ea typeface="华文仿宋" panose="02010600040101010101" pitchFamily="2" charset="-122"/>
              </a:rPr>
              <a:t>4)</a:t>
            </a:r>
            <a:r>
              <a:rPr lang="zh-CN" altLang="en-US" b="1" dirty="0">
                <a:solidFill>
                  <a:srgbClr val="272727"/>
                </a:solidFill>
                <a:latin typeface="华文仿宋" panose="02010600040101010101" pitchFamily="2" charset="-122"/>
                <a:ea typeface="华文仿宋" panose="02010600040101010101" pitchFamily="2" charset="-122"/>
              </a:rPr>
              <a:t>过</a:t>
            </a:r>
            <a:r>
              <a:rPr lang="en-US" altLang="zh-CN" b="1" dirty="0">
                <a:solidFill>
                  <a:srgbClr val="272727"/>
                </a:solidFill>
                <a:latin typeface="华文仿宋" panose="02010600040101010101" pitchFamily="2" charset="-122"/>
                <a:ea typeface="华文仿宋" panose="02010600040101010101" pitchFamily="2" charset="-122"/>
              </a:rPr>
              <a:t>/</a:t>
            </a:r>
            <a:r>
              <a:rPr lang="zh-CN" altLang="en-US" b="1" dirty="0">
                <a:latin typeface="华文仿宋" panose="02010600040101010101" pitchFamily="2" charset="-122"/>
                <a:ea typeface="华文仿宋" panose="02010600040101010101" pitchFamily="2" charset="-122"/>
              </a:rPr>
              <a:t>欠压保护：</a:t>
            </a:r>
            <a:r>
              <a:rPr lang="zh-CN" altLang="en-US" dirty="0">
                <a:latin typeface="华文仿宋" panose="02010600040101010101" pitchFamily="2" charset="-122"/>
                <a:ea typeface="华文仿宋" panose="02010600040101010101" pitchFamily="2" charset="-122"/>
              </a:rPr>
              <a:t>当保护器检测到线路电压欠压或过压时，保护器发出声光报警信号，可预先设置是否启动限流保护。</a:t>
            </a:r>
            <a:endParaRPr lang="en-US" altLang="zh-CN" dirty="0">
              <a:solidFill>
                <a:srgbClr val="272727"/>
              </a:solidFill>
              <a:latin typeface="华文仿宋" panose="02010600040101010101" pitchFamily="2" charset="-122"/>
              <a:ea typeface="华文仿宋" panose="02010600040101010101" pitchFamily="2" charset="-122"/>
            </a:endParaRPr>
          </a:p>
        </p:txBody>
      </p:sp>
      <p:sp>
        <p:nvSpPr>
          <p:cNvPr id="7" name="文本框 6"/>
          <p:cNvSpPr txBox="1"/>
          <p:nvPr/>
        </p:nvSpPr>
        <p:spPr>
          <a:xfrm>
            <a:off x="371121" y="2850490"/>
            <a:ext cx="1392567" cy="369332"/>
          </a:xfrm>
          <a:prstGeom prst="rect">
            <a:avLst/>
          </a:prstGeom>
          <a:solidFill>
            <a:srgbClr val="0091FE"/>
          </a:solidFill>
        </p:spPr>
        <p:txBody>
          <a:bodyPr wrap="square" rtlCol="0">
            <a:spAutoFit/>
          </a:bodyPr>
          <a:lstStyle/>
          <a:p>
            <a:r>
              <a:rPr lang="en-US" altLang="zh-CN" dirty="0">
                <a:solidFill>
                  <a:srgbClr val="F5F5F5"/>
                </a:solidFill>
              </a:rPr>
              <a:t>ASCP200-1</a:t>
            </a:r>
            <a:endParaRPr lang="zh-CN" altLang="en-US" dirty="0">
              <a:solidFill>
                <a:srgbClr val="F5F5F5"/>
              </a:solidFill>
            </a:endParaRPr>
          </a:p>
        </p:txBody>
      </p:sp>
      <p:pic>
        <p:nvPicPr>
          <p:cNvPr id="12" name="图片 11"/>
          <p:cNvPicPr/>
          <p:nvPr/>
        </p:nvPicPr>
        <p:blipFill>
          <a:blip r:embed="rId1" cstate="print">
            <a:extLst>
              <a:ext uri="{28A0092B-C50C-407E-A947-70E740481C1C}">
                <a14:useLocalDpi xmlns:a14="http://schemas.microsoft.com/office/drawing/2010/main" val="0"/>
              </a:ext>
            </a:extLst>
          </a:blip>
          <a:srcRect t="6464"/>
          <a:stretch>
            <a:fillRect/>
          </a:stretch>
        </p:blipFill>
        <p:spPr bwMode="auto">
          <a:xfrm>
            <a:off x="395520" y="843558"/>
            <a:ext cx="1438275" cy="1847850"/>
          </a:xfrm>
          <a:prstGeom prst="rect">
            <a:avLst/>
          </a:prstGeom>
          <a:noFill/>
          <a:ln>
            <a:noFill/>
          </a:ln>
        </p:spPr>
      </p:pic>
      <p:sp>
        <p:nvSpPr>
          <p:cNvPr id="8" name="TextBox 7"/>
          <p:cNvSpPr txBox="1"/>
          <p:nvPr/>
        </p:nvSpPr>
        <p:spPr>
          <a:xfrm>
            <a:off x="371121" y="3363838"/>
            <a:ext cx="1392567" cy="523220"/>
          </a:xfrm>
          <a:prstGeom prst="rect">
            <a:avLst/>
          </a:prstGeom>
          <a:noFill/>
        </p:spPr>
        <p:txBody>
          <a:bodyPr wrap="square" rtlCol="0">
            <a:spAutoFit/>
          </a:bodyPr>
          <a:lstStyle/>
          <a:p>
            <a:r>
              <a:rPr lang="zh-CN" altLang="en-US" sz="1400" b="1" dirty="0">
                <a:latin typeface="+mn-ea"/>
              </a:rPr>
              <a:t>额定电流：</a:t>
            </a:r>
            <a:r>
              <a:rPr lang="en-US" altLang="zh-CN" sz="1400" dirty="0">
                <a:latin typeface="+mn-ea"/>
              </a:rPr>
              <a:t>0~63A</a:t>
            </a:r>
            <a:r>
              <a:rPr lang="zh-CN" altLang="en-US" sz="1400" dirty="0">
                <a:latin typeface="+mn-ea"/>
              </a:rPr>
              <a:t>可设置</a:t>
            </a:r>
            <a:endParaRPr lang="zh-CN" altLang="en-US" sz="14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安科瑞</a:t>
            </a:r>
            <a:r>
              <a:rPr lang="en-US" altLang="zh-CN" b="1" kern="0" dirty="0">
                <a:solidFill>
                  <a:schemeClr val="bg1"/>
                </a:solidFill>
                <a:latin typeface="微软雅黑" panose="020B0503020204020204" pitchFamily="34" charset="-122"/>
                <a:ea typeface="微软雅黑" panose="020B0503020204020204" pitchFamily="34" charset="-122"/>
              </a:rPr>
              <a:t>ASCP200-1</a:t>
            </a: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主要功能</a:t>
            </a:r>
            <a:r>
              <a:rPr lang="en-US" altLang="zh-CN" b="1" kern="0" dirty="0">
                <a:solidFill>
                  <a:schemeClr val="bg1"/>
                </a:solidFill>
                <a:latin typeface="微软雅黑" panose="020B0503020204020204" pitchFamily="34" charset="-122"/>
                <a:ea typeface="微软雅黑" panose="020B0503020204020204" pitchFamily="34" charset="-122"/>
              </a:rPr>
              <a:t>-2</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2034354" y="699542"/>
            <a:ext cx="6930134" cy="3831818"/>
          </a:xfrm>
          <a:prstGeom prst="rect">
            <a:avLst/>
          </a:prstGeom>
          <a:ln>
            <a:noFill/>
          </a:ln>
        </p:spPr>
        <p:txBody>
          <a:bodyPr wrap="square">
            <a:spAutoFit/>
          </a:bodyPr>
          <a:lstStyle/>
          <a:p>
            <a:pPr marL="0" lvl="1" indent="-182880">
              <a:lnSpc>
                <a:spcPct val="150000"/>
              </a:lnSpc>
              <a:buClr>
                <a:srgbClr val="3C3C3B"/>
              </a:buClr>
              <a:defRPr/>
            </a:pPr>
            <a:r>
              <a:rPr lang="zh-CN" altLang="en-US" b="1" dirty="0">
                <a:solidFill>
                  <a:srgbClr val="272727"/>
                </a:solidFill>
                <a:latin typeface="华文仿宋" panose="02010600040101010101" pitchFamily="2" charset="-122"/>
                <a:ea typeface="华文仿宋" panose="02010600040101010101" pitchFamily="2" charset="-122"/>
              </a:rPr>
              <a:t>主要功能</a:t>
            </a:r>
            <a:r>
              <a:rPr lang="en-US" altLang="zh-CN" b="1" dirty="0">
                <a:solidFill>
                  <a:srgbClr val="272727"/>
                </a:solidFill>
                <a:latin typeface="华文仿宋" panose="02010600040101010101" pitchFamily="2" charset="-122"/>
                <a:ea typeface="华文仿宋" panose="02010600040101010101" pitchFamily="2" charset="-122"/>
              </a:rPr>
              <a:t>:</a:t>
            </a:r>
            <a:endParaRPr lang="en-US" altLang="zh-CN" b="1" dirty="0">
              <a:solidFill>
                <a:srgbClr val="272727"/>
              </a:solidFill>
              <a:latin typeface="华文仿宋" panose="02010600040101010101" pitchFamily="2" charset="-122"/>
              <a:ea typeface="华文仿宋" panose="02010600040101010101" pitchFamily="2" charset="-122"/>
            </a:endParaRPr>
          </a:p>
          <a:p>
            <a:pPr marL="0" lvl="1" indent="-190500">
              <a:lnSpc>
                <a:spcPct val="150000"/>
              </a:lnSpc>
              <a:defRPr/>
            </a:pPr>
            <a:r>
              <a:rPr lang="en-US" altLang="zh-CN" b="1" dirty="0">
                <a:solidFill>
                  <a:srgbClr val="272727"/>
                </a:solidFill>
                <a:latin typeface="华文仿宋" panose="02010600040101010101" pitchFamily="2" charset="-122"/>
                <a:ea typeface="华文仿宋" panose="02010600040101010101" pitchFamily="2" charset="-122"/>
              </a:rPr>
              <a:t>5)</a:t>
            </a:r>
            <a:r>
              <a:rPr lang="zh-CN" altLang="en-US" b="1" dirty="0">
                <a:solidFill>
                  <a:srgbClr val="272727"/>
                </a:solidFill>
                <a:latin typeface="华文仿宋" panose="02010600040101010101" pitchFamily="2" charset="-122"/>
                <a:ea typeface="华文仿宋" panose="02010600040101010101" pitchFamily="2" charset="-122"/>
              </a:rPr>
              <a:t>线缆温度监测：</a:t>
            </a:r>
            <a:r>
              <a:rPr lang="zh-CN" altLang="en-US" dirty="0">
                <a:solidFill>
                  <a:srgbClr val="272727"/>
                </a:solidFill>
                <a:latin typeface="华文仿宋" panose="02010600040101010101" pitchFamily="2" charset="-122"/>
                <a:ea typeface="华文仿宋" panose="02010600040101010101" pitchFamily="2" charset="-122"/>
              </a:rPr>
              <a:t>当被监测线缆温度超过报警设定值时，保护器发出声光报警信号，可预先设置是否启动限流保护。</a:t>
            </a:r>
            <a:endParaRPr lang="en-US" altLang="zh-CN" dirty="0">
              <a:solidFill>
                <a:srgbClr val="272727"/>
              </a:solidFill>
              <a:latin typeface="华文仿宋" panose="02010600040101010101" pitchFamily="2" charset="-122"/>
              <a:ea typeface="华文仿宋" panose="02010600040101010101" pitchFamily="2" charset="-122"/>
            </a:endParaRPr>
          </a:p>
          <a:p>
            <a:pPr marL="0" lvl="1" indent="-190500">
              <a:lnSpc>
                <a:spcPct val="150000"/>
              </a:lnSpc>
              <a:defRPr/>
            </a:pPr>
            <a:r>
              <a:rPr lang="en-US" altLang="zh-CN" b="1" dirty="0">
                <a:solidFill>
                  <a:srgbClr val="272727"/>
                </a:solidFill>
                <a:latin typeface="华文仿宋" panose="02010600040101010101" pitchFamily="2" charset="-122"/>
                <a:ea typeface="华文仿宋" panose="02010600040101010101" pitchFamily="2" charset="-122"/>
              </a:rPr>
              <a:t>6)</a:t>
            </a:r>
            <a:r>
              <a:rPr lang="zh-CN" altLang="en-US" b="1" dirty="0">
                <a:solidFill>
                  <a:srgbClr val="272727"/>
                </a:solidFill>
                <a:latin typeface="华文仿宋" panose="02010600040101010101" pitchFamily="2" charset="-122"/>
                <a:ea typeface="华文仿宋" panose="02010600040101010101" pitchFamily="2" charset="-122"/>
              </a:rPr>
              <a:t> 漏电流监测：</a:t>
            </a:r>
            <a:r>
              <a:rPr lang="zh-CN" altLang="en-US" dirty="0">
                <a:solidFill>
                  <a:srgbClr val="272727"/>
                </a:solidFill>
                <a:latin typeface="华文仿宋" panose="02010600040101010101" pitchFamily="2" charset="-122"/>
                <a:ea typeface="华文仿宋" panose="02010600040101010101" pitchFamily="2" charset="-122"/>
              </a:rPr>
              <a:t>当被监测的线路漏电超过报警设定值时，保护器发出声光报警信号，可预先设置是否启动限流保护。</a:t>
            </a:r>
            <a:endParaRPr lang="en-US" altLang="zh-CN" dirty="0">
              <a:solidFill>
                <a:srgbClr val="272727"/>
              </a:solidFill>
              <a:latin typeface="华文仿宋" panose="02010600040101010101" pitchFamily="2" charset="-122"/>
              <a:ea typeface="华文仿宋" panose="02010600040101010101" pitchFamily="2" charset="-122"/>
            </a:endParaRPr>
          </a:p>
          <a:p>
            <a:pPr marL="0" lvl="1" indent="-190500">
              <a:lnSpc>
                <a:spcPct val="150000"/>
              </a:lnSpc>
              <a:defRPr/>
            </a:pPr>
            <a:r>
              <a:rPr lang="en-US" altLang="zh-CN" b="1" dirty="0">
                <a:solidFill>
                  <a:srgbClr val="272727"/>
                </a:solidFill>
                <a:latin typeface="华文仿宋" panose="02010600040101010101" pitchFamily="2" charset="-122"/>
                <a:ea typeface="华文仿宋" panose="02010600040101010101" pitchFamily="2" charset="-122"/>
              </a:rPr>
              <a:t>7)</a:t>
            </a:r>
            <a:r>
              <a:rPr lang="zh-CN" altLang="en-US" b="1" dirty="0">
                <a:solidFill>
                  <a:srgbClr val="272727"/>
                </a:solidFill>
                <a:latin typeface="华文仿宋" panose="02010600040101010101" pitchFamily="2" charset="-122"/>
                <a:ea typeface="华文仿宋" panose="02010600040101010101" pitchFamily="2" charset="-122"/>
              </a:rPr>
              <a:t>通讯功能：</a:t>
            </a:r>
            <a:r>
              <a:rPr lang="zh-CN" altLang="en-US" dirty="0">
                <a:solidFill>
                  <a:srgbClr val="272727"/>
                </a:solidFill>
                <a:latin typeface="华文仿宋" panose="02010600040101010101" pitchFamily="2" charset="-122"/>
                <a:ea typeface="华文仿宋" panose="02010600040101010101" pitchFamily="2" charset="-122"/>
              </a:rPr>
              <a:t>具有</a:t>
            </a:r>
            <a:r>
              <a:rPr lang="en-US" altLang="zh-CN" dirty="0">
                <a:solidFill>
                  <a:srgbClr val="272727"/>
                </a:solidFill>
                <a:latin typeface="华文仿宋" panose="02010600040101010101" pitchFamily="2" charset="-122"/>
                <a:ea typeface="华文仿宋" panose="02010600040101010101" pitchFamily="2" charset="-122"/>
              </a:rPr>
              <a:t>1</a:t>
            </a:r>
            <a:r>
              <a:rPr lang="zh-CN" altLang="en-US" dirty="0">
                <a:solidFill>
                  <a:srgbClr val="272727"/>
                </a:solidFill>
                <a:latin typeface="华文仿宋" panose="02010600040101010101" pitchFamily="2" charset="-122"/>
                <a:ea typeface="华文仿宋" panose="02010600040101010101" pitchFamily="2" charset="-122"/>
              </a:rPr>
              <a:t>路</a:t>
            </a:r>
            <a:r>
              <a:rPr lang="en-US" altLang="zh-CN" dirty="0">
                <a:solidFill>
                  <a:srgbClr val="272727"/>
                </a:solidFill>
                <a:latin typeface="华文仿宋" panose="02010600040101010101" pitchFamily="2" charset="-122"/>
                <a:ea typeface="华文仿宋" panose="02010600040101010101" pitchFamily="2" charset="-122"/>
              </a:rPr>
              <a:t>RS485</a:t>
            </a:r>
            <a:r>
              <a:rPr lang="zh-CN" altLang="en-US" dirty="0">
                <a:solidFill>
                  <a:srgbClr val="272727"/>
                </a:solidFill>
                <a:latin typeface="华文仿宋" panose="02010600040101010101" pitchFamily="2" charset="-122"/>
                <a:ea typeface="华文仿宋" panose="02010600040101010101" pitchFamily="2" charset="-122"/>
              </a:rPr>
              <a:t>接口，</a:t>
            </a:r>
            <a:r>
              <a:rPr lang="en-US" altLang="zh-CN" dirty="0">
                <a:solidFill>
                  <a:srgbClr val="272727"/>
                </a:solidFill>
                <a:latin typeface="华文仿宋" panose="02010600040101010101" pitchFamily="2" charset="-122"/>
                <a:ea typeface="华文仿宋" panose="02010600040101010101" pitchFamily="2" charset="-122"/>
              </a:rPr>
              <a:t>1</a:t>
            </a:r>
            <a:r>
              <a:rPr lang="zh-CN" altLang="en-US" dirty="0">
                <a:solidFill>
                  <a:srgbClr val="272727"/>
                </a:solidFill>
                <a:latin typeface="华文仿宋" panose="02010600040101010101" pitchFamily="2" charset="-122"/>
                <a:ea typeface="华文仿宋" panose="02010600040101010101" pitchFamily="2" charset="-122"/>
              </a:rPr>
              <a:t>路</a:t>
            </a:r>
            <a:r>
              <a:rPr lang="en-US" altLang="zh-CN" dirty="0">
                <a:solidFill>
                  <a:srgbClr val="272727"/>
                </a:solidFill>
                <a:latin typeface="华文仿宋" panose="02010600040101010101" pitchFamily="2" charset="-122"/>
                <a:ea typeface="华文仿宋" panose="02010600040101010101" pitchFamily="2" charset="-122"/>
              </a:rPr>
              <a:t>2G</a:t>
            </a:r>
            <a:r>
              <a:rPr lang="zh-CN" altLang="en-US" dirty="0">
                <a:solidFill>
                  <a:srgbClr val="272727"/>
                </a:solidFill>
                <a:latin typeface="华文仿宋" panose="02010600040101010101" pitchFamily="2" charset="-122"/>
                <a:ea typeface="华文仿宋" panose="02010600040101010101" pitchFamily="2" charset="-122"/>
              </a:rPr>
              <a:t>无线通讯，可以将数据发送到后台监控系统，实现远程监控。监控后台可以是安科瑞</a:t>
            </a:r>
            <a:r>
              <a:rPr lang="en-US" altLang="zh-CN" dirty="0">
                <a:solidFill>
                  <a:srgbClr val="272727"/>
                </a:solidFill>
                <a:latin typeface="华文仿宋" panose="02010600040101010101" pitchFamily="2" charset="-122"/>
                <a:ea typeface="华文仿宋" panose="02010600040101010101" pitchFamily="2" charset="-122"/>
              </a:rPr>
              <a:t>Acrel-6000/B</a:t>
            </a:r>
            <a:r>
              <a:rPr lang="zh-CN" altLang="en-US" dirty="0">
                <a:solidFill>
                  <a:srgbClr val="272727"/>
                </a:solidFill>
                <a:latin typeface="华文仿宋" panose="02010600040101010101" pitchFamily="2" charset="-122"/>
                <a:ea typeface="华文仿宋" panose="02010600040101010101" pitchFamily="2" charset="-122"/>
              </a:rPr>
              <a:t>电气火灾监控主机，也可以是安科瑞</a:t>
            </a:r>
            <a:r>
              <a:rPr lang="en-US" altLang="zh-CN" dirty="0">
                <a:solidFill>
                  <a:srgbClr val="272727"/>
                </a:solidFill>
                <a:latin typeface="华文仿宋" panose="02010600040101010101" pitchFamily="2" charset="-122"/>
                <a:ea typeface="华文仿宋" panose="02010600040101010101" pitchFamily="2" charset="-122"/>
              </a:rPr>
              <a:t>Acrel-6000</a:t>
            </a:r>
            <a:r>
              <a:rPr lang="zh-CN" altLang="en-US" dirty="0">
                <a:solidFill>
                  <a:srgbClr val="272727"/>
                </a:solidFill>
                <a:latin typeface="华文仿宋" panose="02010600040101010101" pitchFamily="2" charset="-122"/>
                <a:ea typeface="华文仿宋" panose="02010600040101010101" pitchFamily="2" charset="-122"/>
              </a:rPr>
              <a:t>安全云平台，或第三方监控软件或平台。</a:t>
            </a:r>
            <a:endParaRPr lang="en-US" altLang="zh-CN" dirty="0">
              <a:solidFill>
                <a:srgbClr val="272727"/>
              </a:solidFill>
              <a:latin typeface="华文仿宋" panose="02010600040101010101" pitchFamily="2" charset="-122"/>
              <a:ea typeface="华文仿宋" panose="02010600040101010101" pitchFamily="2" charset="-122"/>
            </a:endParaRPr>
          </a:p>
        </p:txBody>
      </p:sp>
      <p:sp>
        <p:nvSpPr>
          <p:cNvPr id="7" name="文本框 6"/>
          <p:cNvSpPr txBox="1"/>
          <p:nvPr/>
        </p:nvSpPr>
        <p:spPr>
          <a:xfrm>
            <a:off x="371121" y="2850490"/>
            <a:ext cx="1392567" cy="369332"/>
          </a:xfrm>
          <a:prstGeom prst="rect">
            <a:avLst/>
          </a:prstGeom>
          <a:solidFill>
            <a:srgbClr val="0091FE"/>
          </a:solidFill>
        </p:spPr>
        <p:txBody>
          <a:bodyPr wrap="square" rtlCol="0">
            <a:spAutoFit/>
          </a:bodyPr>
          <a:lstStyle/>
          <a:p>
            <a:r>
              <a:rPr lang="en-US" altLang="zh-CN" dirty="0">
                <a:solidFill>
                  <a:srgbClr val="F5F5F5"/>
                </a:solidFill>
              </a:rPr>
              <a:t>ASCP200-1</a:t>
            </a:r>
            <a:endParaRPr lang="zh-CN" altLang="en-US" dirty="0">
              <a:solidFill>
                <a:srgbClr val="F5F5F5"/>
              </a:solidFill>
            </a:endParaRPr>
          </a:p>
        </p:txBody>
      </p:sp>
      <p:pic>
        <p:nvPicPr>
          <p:cNvPr id="12" name="图片 11"/>
          <p:cNvPicPr/>
          <p:nvPr/>
        </p:nvPicPr>
        <p:blipFill>
          <a:blip r:embed="rId1" cstate="print">
            <a:extLst>
              <a:ext uri="{28A0092B-C50C-407E-A947-70E740481C1C}">
                <a14:useLocalDpi xmlns:a14="http://schemas.microsoft.com/office/drawing/2010/main" val="0"/>
              </a:ext>
            </a:extLst>
          </a:blip>
          <a:srcRect t="6464"/>
          <a:stretch>
            <a:fillRect/>
          </a:stretch>
        </p:blipFill>
        <p:spPr bwMode="auto">
          <a:xfrm>
            <a:off x="395520" y="843558"/>
            <a:ext cx="1438275" cy="1847850"/>
          </a:xfrm>
          <a:prstGeom prst="rect">
            <a:avLst/>
          </a:prstGeom>
          <a:noFill/>
          <a:ln>
            <a:noFill/>
          </a:ln>
        </p:spPr>
      </p:pic>
      <p:sp>
        <p:nvSpPr>
          <p:cNvPr id="11" name="TextBox 10"/>
          <p:cNvSpPr txBox="1"/>
          <p:nvPr/>
        </p:nvSpPr>
        <p:spPr>
          <a:xfrm>
            <a:off x="371121" y="3363838"/>
            <a:ext cx="1392567" cy="523220"/>
          </a:xfrm>
          <a:prstGeom prst="rect">
            <a:avLst/>
          </a:prstGeom>
          <a:noFill/>
        </p:spPr>
        <p:txBody>
          <a:bodyPr wrap="square" rtlCol="0">
            <a:spAutoFit/>
          </a:bodyPr>
          <a:lstStyle/>
          <a:p>
            <a:r>
              <a:rPr lang="zh-CN" altLang="en-US" sz="1400" b="1" dirty="0">
                <a:latin typeface="+mn-ea"/>
              </a:rPr>
              <a:t>额定电流：</a:t>
            </a:r>
            <a:r>
              <a:rPr lang="en-US" altLang="zh-CN" sz="1400" dirty="0">
                <a:latin typeface="+mn-ea"/>
              </a:rPr>
              <a:t>0~63A</a:t>
            </a:r>
            <a:r>
              <a:rPr lang="zh-CN" altLang="en-US" sz="1400" dirty="0">
                <a:latin typeface="+mn-ea"/>
              </a:rPr>
              <a:t>可设置</a:t>
            </a:r>
            <a:endParaRPr lang="zh-CN" altLang="en-US" sz="14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安科瑞</a:t>
            </a:r>
            <a:r>
              <a:rPr lang="en-US" altLang="zh-CN" b="1" kern="0" dirty="0">
                <a:solidFill>
                  <a:schemeClr val="bg1"/>
                </a:solidFill>
                <a:latin typeface="微软雅黑" panose="020B0503020204020204" pitchFamily="34" charset="-122"/>
                <a:ea typeface="微软雅黑" panose="020B0503020204020204" pitchFamily="34" charset="-122"/>
              </a:rPr>
              <a:t>ASCP200-1</a:t>
            </a: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技术参数</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9" name="表格 8"/>
          <p:cNvGraphicFramePr>
            <a:graphicFrameLocks noGrp="1"/>
          </p:cNvGraphicFramePr>
          <p:nvPr/>
        </p:nvGraphicFramePr>
        <p:xfrm>
          <a:off x="107504" y="771550"/>
          <a:ext cx="4176440" cy="4246821"/>
        </p:xfrm>
        <a:graphic>
          <a:graphicData uri="http://schemas.openxmlformats.org/drawingml/2006/table">
            <a:tbl>
              <a:tblPr/>
              <a:tblGrid>
                <a:gridCol w="1152128"/>
                <a:gridCol w="3024312"/>
              </a:tblGrid>
              <a:tr h="360040">
                <a:tc>
                  <a:txBody>
                    <a:bodyPr/>
                    <a:lstStyle/>
                    <a:p>
                      <a:pPr algn="ctr"/>
                      <a:r>
                        <a:rPr lang="zh-CN" altLang="en-US" sz="1200" b="1" dirty="0">
                          <a:latin typeface="+mn-ea"/>
                          <a:ea typeface="+mn-ea"/>
                        </a:rPr>
                        <a:t>项目</a:t>
                      </a:r>
                      <a:endParaRPr lang="zh-CN" altLang="en-US" sz="1200" b="1" dirty="0">
                        <a:latin typeface="+mn-ea"/>
                        <a:ea typeface="+mn-ea"/>
                      </a:endParaRPr>
                    </a:p>
                  </a:txBody>
                  <a:tcPr anchor="ct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tcPr>
                </a:tc>
                <a:tc>
                  <a:txBody>
                    <a:bodyPr/>
                    <a:lstStyle/>
                    <a:p>
                      <a:pPr algn="ctr"/>
                      <a:r>
                        <a:rPr lang="zh-CN" altLang="en-US" sz="1200" b="1" dirty="0">
                          <a:latin typeface="+mn-ea"/>
                          <a:ea typeface="+mn-ea"/>
                        </a:rPr>
                        <a:t>指标</a:t>
                      </a:r>
                      <a:endParaRPr lang="zh-CN" altLang="en-US" sz="1200" b="1" dirty="0">
                        <a:latin typeface="+mn-ea"/>
                        <a:ea typeface="+mn-ea"/>
                      </a:endParaRPr>
                    </a:p>
                  </a:txBody>
                  <a:tcPr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pPr algn="ctr"/>
                      <a:r>
                        <a:rPr lang="zh-CN" altLang="en-US" sz="1200" dirty="0">
                          <a:latin typeface="+mn-ea"/>
                          <a:ea typeface="+mn-ea"/>
                          <a:cs typeface="Arial" panose="020B0604020202020204" pitchFamily="34" charset="0"/>
                        </a:rPr>
                        <a:t>辅助电源</a:t>
                      </a:r>
                      <a:endParaRPr lang="zh-CN" altLang="en-US" sz="1200" dirty="0">
                        <a:latin typeface="+mn-ea"/>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200" dirty="0">
                          <a:latin typeface="+mn-ea"/>
                          <a:ea typeface="+mn-ea"/>
                          <a:cs typeface="Arial" panose="020B0604020202020204" pitchFamily="34" charset="0"/>
                        </a:rPr>
                        <a:t>AC 85~265V</a:t>
                      </a:r>
                      <a:r>
                        <a:rPr lang="zh-CN" altLang="en-US" sz="1200" dirty="0">
                          <a:latin typeface="+mn-ea"/>
                          <a:ea typeface="+mn-ea"/>
                          <a:cs typeface="Arial" panose="020B0604020202020204" pitchFamily="34" charset="0"/>
                        </a:rPr>
                        <a:t>，</a:t>
                      </a:r>
                      <a:r>
                        <a:rPr lang="en-US" altLang="zh-CN" sz="1200" dirty="0">
                          <a:latin typeface="+mn-ea"/>
                          <a:ea typeface="+mn-ea"/>
                          <a:cs typeface="Arial" panose="020B0604020202020204" pitchFamily="34" charset="0"/>
                        </a:rPr>
                        <a:t>45~65HZ</a:t>
                      </a:r>
                      <a:endParaRPr lang="zh-CN" altLang="en-US" sz="1200" dirty="0">
                        <a:latin typeface="+mn-ea"/>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pPr algn="ctr">
                        <a:lnSpc>
                          <a:spcPct val="150000"/>
                        </a:lnSpc>
                        <a:spcAft>
                          <a:spcPts val="0"/>
                        </a:spcAft>
                      </a:pPr>
                      <a:r>
                        <a:rPr lang="zh-CN" sz="1200" kern="100" dirty="0">
                          <a:effectLst/>
                          <a:latin typeface="+mn-ea"/>
                          <a:ea typeface="+mn-ea"/>
                          <a:cs typeface="Arial" panose="020B0604020202020204" pitchFamily="34" charset="0"/>
                        </a:rPr>
                        <a:t>功耗</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200" dirty="0">
                          <a:latin typeface="+mn-ea"/>
                          <a:ea typeface="+mn-ea"/>
                          <a:cs typeface="Arial" panose="020B0604020202020204" pitchFamily="34" charset="0"/>
                        </a:rPr>
                        <a:t>功耗≤</a:t>
                      </a:r>
                      <a:r>
                        <a:rPr lang="en-US" altLang="zh-CN" sz="1200" dirty="0">
                          <a:latin typeface="+mn-ea"/>
                          <a:ea typeface="+mn-ea"/>
                          <a:cs typeface="Arial" panose="020B0604020202020204" pitchFamily="34" charset="0"/>
                        </a:rPr>
                        <a:t>5VA</a:t>
                      </a:r>
                      <a:endParaRPr lang="zh-CN" altLang="en-US" sz="1200" dirty="0">
                        <a:latin typeface="+mn-ea"/>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pPr algn="ctr">
                        <a:lnSpc>
                          <a:spcPct val="150000"/>
                        </a:lnSpc>
                        <a:spcAft>
                          <a:spcPts val="0"/>
                        </a:spcAft>
                      </a:pPr>
                      <a:r>
                        <a:rPr lang="zh-CN" sz="1200" kern="100" dirty="0">
                          <a:effectLst/>
                          <a:latin typeface="+mn-ea"/>
                          <a:ea typeface="+mn-ea"/>
                          <a:cs typeface="Arial" panose="020B0604020202020204" pitchFamily="34" charset="0"/>
                        </a:rPr>
                        <a:t>额定电流</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mn-ea"/>
                          <a:ea typeface="+mn-ea"/>
                          <a:cs typeface="Arial" panose="020B0604020202020204" pitchFamily="34" charset="0"/>
                        </a:rPr>
                        <a:t>0~63A</a:t>
                      </a:r>
                      <a:r>
                        <a:rPr lang="zh-CN" sz="1200" kern="100" dirty="0">
                          <a:effectLst/>
                          <a:latin typeface="+mn-ea"/>
                          <a:ea typeface="+mn-ea"/>
                          <a:cs typeface="Arial" panose="020B0604020202020204" pitchFamily="34" charset="0"/>
                        </a:rPr>
                        <a:t>可设置</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pPr algn="ctr">
                        <a:lnSpc>
                          <a:spcPct val="150000"/>
                        </a:lnSpc>
                        <a:spcAft>
                          <a:spcPts val="0"/>
                        </a:spcAft>
                      </a:pPr>
                      <a:r>
                        <a:rPr lang="zh-CN" sz="1200" kern="100">
                          <a:effectLst/>
                          <a:latin typeface="+mn-ea"/>
                          <a:ea typeface="+mn-ea"/>
                          <a:cs typeface="Arial" panose="020B0604020202020204" pitchFamily="34" charset="0"/>
                        </a:rPr>
                        <a:t>短路保护时间</a:t>
                      </a:r>
                      <a:endParaRPr lang="zh-CN" sz="1200" kern="10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mn-ea"/>
                          <a:ea typeface="+mn-ea"/>
                          <a:cs typeface="Arial" panose="020B0604020202020204" pitchFamily="34" charset="0"/>
                        </a:rPr>
                        <a:t>&lt;150us</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pPr algn="ctr">
                        <a:lnSpc>
                          <a:spcPct val="150000"/>
                        </a:lnSpc>
                        <a:spcAft>
                          <a:spcPts val="0"/>
                        </a:spcAft>
                      </a:pPr>
                      <a:r>
                        <a:rPr lang="zh-CN" sz="1200" kern="100">
                          <a:effectLst/>
                          <a:latin typeface="+mn-ea"/>
                          <a:ea typeface="+mn-ea"/>
                          <a:cs typeface="Arial" panose="020B0604020202020204" pitchFamily="34" charset="0"/>
                        </a:rPr>
                        <a:t>过载保护</a:t>
                      </a:r>
                      <a:endParaRPr lang="zh-CN" sz="1200" kern="10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cs typeface="Arial" panose="020B0604020202020204" pitchFamily="34" charset="0"/>
                        </a:rPr>
                        <a:t>动作范围：</a:t>
                      </a:r>
                      <a:r>
                        <a:rPr lang="en-US" sz="1200" kern="100" dirty="0">
                          <a:effectLst/>
                          <a:latin typeface="+mn-ea"/>
                          <a:ea typeface="+mn-ea"/>
                          <a:cs typeface="Arial" panose="020B0604020202020204" pitchFamily="34" charset="0"/>
                        </a:rPr>
                        <a:t>110%~140%</a:t>
                      </a:r>
                      <a:r>
                        <a:rPr lang="zh-CN" sz="1200" kern="100" dirty="0">
                          <a:effectLst/>
                          <a:latin typeface="+mn-ea"/>
                          <a:ea typeface="+mn-ea"/>
                          <a:cs typeface="Arial" panose="020B0604020202020204" pitchFamily="34" charset="0"/>
                        </a:rPr>
                        <a:t>；动作延时：</a:t>
                      </a:r>
                      <a:r>
                        <a:rPr lang="en-US" sz="1200" kern="100" dirty="0">
                          <a:effectLst/>
                          <a:latin typeface="+mn-ea"/>
                          <a:ea typeface="+mn-ea"/>
                          <a:cs typeface="Arial" panose="020B0604020202020204" pitchFamily="34" charset="0"/>
                        </a:rPr>
                        <a:t>3~60S</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7333">
                <a:tc>
                  <a:txBody>
                    <a:bodyPr/>
                    <a:lstStyle/>
                    <a:p>
                      <a:pPr algn="ctr">
                        <a:lnSpc>
                          <a:spcPct val="150000"/>
                        </a:lnSpc>
                        <a:spcAft>
                          <a:spcPts val="0"/>
                        </a:spcAft>
                      </a:pPr>
                      <a:r>
                        <a:rPr lang="zh-CN" sz="1200" kern="100" dirty="0">
                          <a:effectLst/>
                          <a:latin typeface="+mn-ea"/>
                          <a:ea typeface="+mn-ea"/>
                          <a:cs typeface="Arial" panose="020B0604020202020204" pitchFamily="34" charset="0"/>
                        </a:rPr>
                        <a:t>过压保护</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cs typeface="Arial" panose="020B0604020202020204" pitchFamily="34" charset="0"/>
                        </a:rPr>
                        <a:t>动作范围：</a:t>
                      </a:r>
                      <a:r>
                        <a:rPr lang="en-US" sz="1200" kern="100" dirty="0">
                          <a:effectLst/>
                          <a:latin typeface="+mn-ea"/>
                          <a:ea typeface="+mn-ea"/>
                          <a:cs typeface="Arial" panose="020B0604020202020204" pitchFamily="34" charset="0"/>
                        </a:rPr>
                        <a:t>100%~120%</a:t>
                      </a:r>
                      <a:r>
                        <a:rPr lang="zh-CN" sz="1200" kern="100" dirty="0">
                          <a:effectLst/>
                          <a:latin typeface="+mn-ea"/>
                          <a:ea typeface="+mn-ea"/>
                          <a:cs typeface="Arial" panose="020B0604020202020204" pitchFamily="34" charset="0"/>
                        </a:rPr>
                        <a:t>；动作延时：</a:t>
                      </a:r>
                      <a:r>
                        <a:rPr lang="en-US" sz="1200" kern="100" dirty="0">
                          <a:effectLst/>
                          <a:latin typeface="+mn-ea"/>
                          <a:ea typeface="+mn-ea"/>
                          <a:cs typeface="Arial" panose="020B0604020202020204" pitchFamily="34" charset="0"/>
                        </a:rPr>
                        <a:t>0~60S</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6064">
                <a:tc>
                  <a:txBody>
                    <a:bodyPr/>
                    <a:lstStyle/>
                    <a:p>
                      <a:pPr algn="ctr">
                        <a:lnSpc>
                          <a:spcPct val="150000"/>
                        </a:lnSpc>
                        <a:spcAft>
                          <a:spcPts val="0"/>
                        </a:spcAft>
                      </a:pPr>
                      <a:r>
                        <a:rPr lang="zh-CN" sz="1200" kern="100" dirty="0">
                          <a:effectLst/>
                          <a:latin typeface="+mn-ea"/>
                          <a:ea typeface="+mn-ea"/>
                          <a:cs typeface="Arial" panose="020B0604020202020204" pitchFamily="34" charset="0"/>
                        </a:rPr>
                        <a:t>欠压保护</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cs typeface="Arial" panose="020B0604020202020204" pitchFamily="34" charset="0"/>
                        </a:rPr>
                        <a:t>动作范围：</a:t>
                      </a:r>
                      <a:r>
                        <a:rPr lang="en-US" sz="1200" kern="100" dirty="0">
                          <a:effectLst/>
                          <a:latin typeface="+mn-ea"/>
                          <a:ea typeface="+mn-ea"/>
                          <a:cs typeface="Arial" panose="020B0604020202020204" pitchFamily="34" charset="0"/>
                        </a:rPr>
                        <a:t>60%~100%</a:t>
                      </a:r>
                      <a:r>
                        <a:rPr lang="zh-CN" sz="1200" kern="100" dirty="0">
                          <a:effectLst/>
                          <a:latin typeface="+mn-ea"/>
                          <a:ea typeface="+mn-ea"/>
                          <a:cs typeface="Arial" panose="020B0604020202020204" pitchFamily="34" charset="0"/>
                        </a:rPr>
                        <a:t>；动作延时：</a:t>
                      </a:r>
                      <a:r>
                        <a:rPr lang="en-US" sz="1200" kern="100" dirty="0">
                          <a:effectLst/>
                          <a:latin typeface="+mn-ea"/>
                          <a:ea typeface="+mn-ea"/>
                          <a:cs typeface="Arial" panose="020B0604020202020204" pitchFamily="34" charset="0"/>
                        </a:rPr>
                        <a:t>0~60S</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pPr algn="ctr">
                        <a:lnSpc>
                          <a:spcPct val="150000"/>
                        </a:lnSpc>
                        <a:spcAft>
                          <a:spcPts val="0"/>
                        </a:spcAft>
                      </a:pPr>
                      <a:r>
                        <a:rPr lang="zh-CN" sz="1200" kern="100" dirty="0">
                          <a:effectLst/>
                          <a:latin typeface="+mn-ea"/>
                          <a:ea typeface="+mn-ea"/>
                          <a:cs typeface="Arial" panose="020B0604020202020204" pitchFamily="34" charset="0"/>
                        </a:rPr>
                        <a:t>故障记录</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mn-ea"/>
                          <a:ea typeface="+mn-ea"/>
                          <a:cs typeface="Arial" panose="020B0604020202020204" pitchFamily="34" charset="0"/>
                        </a:rPr>
                        <a:t>20</a:t>
                      </a:r>
                      <a:r>
                        <a:rPr lang="zh-CN" sz="1200" kern="100" dirty="0">
                          <a:effectLst/>
                          <a:latin typeface="+mn-ea"/>
                          <a:ea typeface="+mn-ea"/>
                          <a:cs typeface="Arial" panose="020B0604020202020204" pitchFamily="34" charset="0"/>
                        </a:rPr>
                        <a:t>条记录（故障类型、故障值、故障时间）</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a:txBody>
                    <a:bodyPr/>
                    <a:lstStyle/>
                    <a:p>
                      <a:pPr algn="ctr">
                        <a:lnSpc>
                          <a:spcPct val="150000"/>
                        </a:lnSpc>
                        <a:spcAft>
                          <a:spcPts val="0"/>
                        </a:spcAft>
                      </a:pPr>
                      <a:r>
                        <a:rPr lang="zh-CN" sz="1200" kern="100">
                          <a:effectLst/>
                          <a:latin typeface="+mn-ea"/>
                          <a:ea typeface="+mn-ea"/>
                          <a:cs typeface="Arial" panose="020B0604020202020204" pitchFamily="34" charset="0"/>
                        </a:rPr>
                        <a:t>报警方式</a:t>
                      </a:r>
                      <a:endParaRPr lang="zh-CN" sz="1200" kern="10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cs typeface="Arial" panose="020B0604020202020204" pitchFamily="34" charset="0"/>
                        </a:rPr>
                        <a:t>声光报警（声音可以通过消音按键消除）</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4" name="表格 13"/>
          <p:cNvGraphicFramePr>
            <a:graphicFrameLocks noGrp="1"/>
          </p:cNvGraphicFramePr>
          <p:nvPr/>
        </p:nvGraphicFramePr>
        <p:xfrm>
          <a:off x="4283968" y="771550"/>
          <a:ext cx="4752528" cy="4162748"/>
        </p:xfrm>
        <a:graphic>
          <a:graphicData uri="http://schemas.openxmlformats.org/drawingml/2006/table">
            <a:tbl>
              <a:tblPr/>
              <a:tblGrid>
                <a:gridCol w="792088"/>
                <a:gridCol w="792088"/>
                <a:gridCol w="3168352"/>
              </a:tblGrid>
              <a:tr h="360040">
                <a:tc gridSpan="2">
                  <a:txBody>
                    <a:bodyPr/>
                    <a:lstStyle/>
                    <a:p>
                      <a:pPr algn="ctr"/>
                      <a:r>
                        <a:rPr lang="zh-CN" altLang="en-US" sz="1200" b="1" dirty="0">
                          <a:latin typeface="+mn-ea"/>
                          <a:ea typeface="+mn-ea"/>
                        </a:rPr>
                        <a:t>项目</a:t>
                      </a:r>
                      <a:endParaRPr lang="zh-CN" altLang="en-US" sz="1200" b="1" dirty="0">
                        <a:latin typeface="+mn-ea"/>
                        <a:ea typeface="+mn-ea"/>
                      </a:endParaRPr>
                    </a:p>
                  </a:txBody>
                  <a:tcPr anchor="ct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tcPr>
                </a:tc>
                <a:tc hMerge="1">
                  <a:tcPr/>
                </a:tc>
                <a:tc>
                  <a:txBody>
                    <a:bodyPr/>
                    <a:lstStyle/>
                    <a:p>
                      <a:pPr algn="ctr"/>
                      <a:r>
                        <a:rPr lang="zh-CN" altLang="en-US" sz="1200" b="1" dirty="0">
                          <a:latin typeface="+mn-ea"/>
                          <a:ea typeface="+mn-ea"/>
                        </a:rPr>
                        <a:t>指标</a:t>
                      </a:r>
                      <a:endParaRPr lang="zh-CN" altLang="en-US" sz="1200" b="1" dirty="0">
                        <a:latin typeface="+mn-ea"/>
                        <a:ea typeface="+mn-ea"/>
                      </a:endParaRPr>
                    </a:p>
                  </a:txBody>
                  <a:tcPr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rowSpan="2">
                  <a:txBody>
                    <a:bodyPr/>
                    <a:lstStyle/>
                    <a:p>
                      <a:pPr algn="ctr">
                        <a:lnSpc>
                          <a:spcPct val="150000"/>
                        </a:lnSpc>
                        <a:spcAft>
                          <a:spcPts val="0"/>
                        </a:spcAft>
                      </a:pPr>
                      <a:r>
                        <a:rPr lang="zh-CN" sz="1200" kern="100" dirty="0">
                          <a:effectLst/>
                          <a:latin typeface="+mn-ea"/>
                          <a:ea typeface="+mn-ea"/>
                          <a:cs typeface="Arial" panose="020B0604020202020204" pitchFamily="34" charset="0"/>
                        </a:rPr>
                        <a:t>线缆温度监测</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cs typeface="Arial" panose="020B0604020202020204" pitchFamily="34" charset="0"/>
                        </a:rPr>
                        <a:t>监测范围</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200" kern="100">
                          <a:effectLst/>
                          <a:latin typeface="+mn-ea"/>
                          <a:ea typeface="+mn-ea"/>
                          <a:cs typeface="Arial" panose="020B0604020202020204" pitchFamily="34" charset="0"/>
                        </a:rPr>
                        <a:t>-20~120</a:t>
                      </a:r>
                      <a:r>
                        <a:rPr lang="zh-CN" sz="1200" kern="100">
                          <a:effectLst/>
                          <a:latin typeface="+mn-ea"/>
                          <a:ea typeface="+mn-ea"/>
                          <a:cs typeface="Arial" panose="020B0604020202020204" pitchFamily="34" charset="0"/>
                        </a:rPr>
                        <a:t>℃（精度±</a:t>
                      </a:r>
                      <a:r>
                        <a:rPr lang="en-US" sz="1200" kern="100">
                          <a:effectLst/>
                          <a:latin typeface="+mn-ea"/>
                          <a:ea typeface="+mn-ea"/>
                          <a:cs typeface="Arial" panose="020B0604020202020204" pitchFamily="34" charset="0"/>
                        </a:rPr>
                        <a:t>2</a:t>
                      </a:r>
                      <a:r>
                        <a:rPr lang="zh-CN" sz="1200" kern="100">
                          <a:effectLst/>
                          <a:latin typeface="+mn-ea"/>
                          <a:ea typeface="+mn-ea"/>
                          <a:cs typeface="Arial" panose="020B0604020202020204" pitchFamily="34" charset="0"/>
                        </a:rPr>
                        <a:t>℃）</a:t>
                      </a:r>
                      <a:endParaRPr lang="zh-CN" sz="1200" kern="10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cs typeface="Arial" panose="020B0604020202020204" pitchFamily="34" charset="0"/>
                        </a:rPr>
                        <a:t>报警设置</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cs typeface="Arial" panose="020B0604020202020204" pitchFamily="34" charset="0"/>
                        </a:rPr>
                        <a:t>动作范围：</a:t>
                      </a:r>
                      <a:r>
                        <a:rPr lang="en-US" sz="1200" kern="100" dirty="0">
                          <a:effectLst/>
                          <a:latin typeface="+mn-ea"/>
                          <a:ea typeface="+mn-ea"/>
                          <a:cs typeface="Arial" panose="020B0604020202020204" pitchFamily="34" charset="0"/>
                        </a:rPr>
                        <a:t>45~110</a:t>
                      </a:r>
                      <a:r>
                        <a:rPr lang="zh-CN" sz="1200" kern="100" dirty="0">
                          <a:effectLst/>
                          <a:latin typeface="+mn-ea"/>
                          <a:ea typeface="+mn-ea"/>
                          <a:cs typeface="Arial" panose="020B0604020202020204" pitchFamily="34" charset="0"/>
                        </a:rPr>
                        <a:t>℃；动作延时：</a:t>
                      </a:r>
                      <a:r>
                        <a:rPr lang="en-US" sz="1200" kern="100" dirty="0">
                          <a:effectLst/>
                          <a:latin typeface="+mn-ea"/>
                          <a:ea typeface="+mn-ea"/>
                          <a:cs typeface="Arial" panose="020B0604020202020204" pitchFamily="34" charset="0"/>
                        </a:rPr>
                        <a:t>0~60S</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rowSpan="2">
                  <a:txBody>
                    <a:bodyPr/>
                    <a:lstStyle/>
                    <a:p>
                      <a:pPr algn="ctr">
                        <a:lnSpc>
                          <a:spcPct val="150000"/>
                        </a:lnSpc>
                        <a:spcAft>
                          <a:spcPts val="0"/>
                        </a:spcAft>
                      </a:pPr>
                      <a:r>
                        <a:rPr lang="zh-CN" sz="1200" kern="100">
                          <a:effectLst/>
                          <a:latin typeface="+mn-ea"/>
                          <a:ea typeface="+mn-ea"/>
                          <a:cs typeface="Arial" panose="020B0604020202020204" pitchFamily="34" charset="0"/>
                        </a:rPr>
                        <a:t>漏电流监测</a:t>
                      </a:r>
                      <a:endParaRPr lang="zh-CN" sz="1200" kern="10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cs typeface="Arial" panose="020B0604020202020204" pitchFamily="34" charset="0"/>
                        </a:rPr>
                        <a:t>监测范围</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mn-ea"/>
                          <a:ea typeface="+mn-ea"/>
                          <a:cs typeface="Arial" panose="020B0604020202020204" pitchFamily="34" charset="0"/>
                        </a:rPr>
                        <a:t>20~1000mA</a:t>
                      </a:r>
                      <a:r>
                        <a:rPr lang="zh-CN" sz="1200" kern="100" dirty="0">
                          <a:effectLst/>
                          <a:latin typeface="+mn-ea"/>
                          <a:ea typeface="+mn-ea"/>
                          <a:cs typeface="Arial" panose="020B0604020202020204" pitchFamily="34" charset="0"/>
                        </a:rPr>
                        <a:t>（精度：±</a:t>
                      </a:r>
                      <a:r>
                        <a:rPr lang="en-US" sz="1200" kern="100" dirty="0">
                          <a:effectLst/>
                          <a:latin typeface="+mn-ea"/>
                          <a:ea typeface="+mn-ea"/>
                          <a:cs typeface="Arial" panose="020B0604020202020204" pitchFamily="34" charset="0"/>
                        </a:rPr>
                        <a:t>2% </a:t>
                      </a:r>
                      <a:r>
                        <a:rPr lang="zh-CN" sz="1200" kern="100" dirty="0">
                          <a:effectLst/>
                          <a:latin typeface="+mn-ea"/>
                          <a:ea typeface="+mn-ea"/>
                          <a:cs typeface="Arial" panose="020B0604020202020204" pitchFamily="34" charset="0"/>
                        </a:rPr>
                        <a:t>或 ±</a:t>
                      </a:r>
                      <a:r>
                        <a:rPr lang="en-US" sz="1200" kern="100" dirty="0">
                          <a:effectLst/>
                          <a:latin typeface="+mn-ea"/>
                          <a:ea typeface="+mn-ea"/>
                          <a:cs typeface="Arial" panose="020B0604020202020204" pitchFamily="34" charset="0"/>
                        </a:rPr>
                        <a:t>5mA</a:t>
                      </a:r>
                      <a:r>
                        <a:rPr lang="zh-CN" sz="1200" kern="100" dirty="0">
                          <a:effectLst/>
                          <a:latin typeface="+mn-ea"/>
                          <a:ea typeface="+mn-ea"/>
                          <a:cs typeface="Arial" panose="020B0604020202020204" pitchFamily="34" charset="0"/>
                        </a:rPr>
                        <a:t>）</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a:effectLst/>
                          <a:latin typeface="+mn-ea"/>
                          <a:ea typeface="+mn-ea"/>
                          <a:cs typeface="Arial" panose="020B0604020202020204" pitchFamily="34" charset="0"/>
                        </a:rPr>
                        <a:t>报警设置</a:t>
                      </a:r>
                      <a:endParaRPr lang="zh-CN" sz="1200" kern="10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cs typeface="Arial" panose="020B0604020202020204" pitchFamily="34" charset="0"/>
                        </a:rPr>
                        <a:t>动作范围：</a:t>
                      </a:r>
                      <a:r>
                        <a:rPr lang="en-US" sz="1200" kern="100" dirty="0">
                          <a:effectLst/>
                          <a:latin typeface="+mn-ea"/>
                          <a:ea typeface="+mn-ea"/>
                          <a:cs typeface="Arial" panose="020B0604020202020204" pitchFamily="34" charset="0"/>
                        </a:rPr>
                        <a:t>30~1000mA</a:t>
                      </a:r>
                      <a:r>
                        <a:rPr lang="zh-CN" sz="1200" kern="100" dirty="0">
                          <a:effectLst/>
                          <a:latin typeface="+mn-ea"/>
                          <a:ea typeface="+mn-ea"/>
                          <a:cs typeface="Arial" panose="020B0604020202020204" pitchFamily="34" charset="0"/>
                        </a:rPr>
                        <a:t>；动作延时：</a:t>
                      </a:r>
                      <a:r>
                        <a:rPr lang="en-US" sz="1200" kern="100" dirty="0">
                          <a:effectLst/>
                          <a:latin typeface="+mn-ea"/>
                          <a:ea typeface="+mn-ea"/>
                          <a:cs typeface="Arial" panose="020B0604020202020204" pitchFamily="34" charset="0"/>
                        </a:rPr>
                        <a:t>0~60S</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rowSpan="4">
                  <a:txBody>
                    <a:bodyPr/>
                    <a:lstStyle/>
                    <a:p>
                      <a:pPr algn="ctr">
                        <a:lnSpc>
                          <a:spcPct val="150000"/>
                        </a:lnSpc>
                        <a:spcAft>
                          <a:spcPts val="0"/>
                        </a:spcAft>
                      </a:pPr>
                      <a:r>
                        <a:rPr lang="zh-CN" altLang="en-US" sz="1200" kern="100" dirty="0">
                          <a:effectLst/>
                          <a:latin typeface="+mn-ea"/>
                          <a:ea typeface="+mn-ea"/>
                          <a:cs typeface="Arial" panose="020B0604020202020204" pitchFamily="34" charset="0"/>
                        </a:rPr>
                        <a:t>安装使</a:t>
                      </a:r>
                      <a:endParaRPr lang="zh-CN" altLang="en-US" sz="1200" kern="100" dirty="0">
                        <a:effectLst/>
                        <a:latin typeface="+mn-ea"/>
                        <a:ea typeface="+mn-ea"/>
                        <a:cs typeface="Arial" panose="020B0604020202020204" pitchFamily="34" charset="0"/>
                      </a:endParaRPr>
                    </a:p>
                    <a:p>
                      <a:pPr algn="ctr">
                        <a:lnSpc>
                          <a:spcPct val="150000"/>
                        </a:lnSpc>
                        <a:spcAft>
                          <a:spcPts val="0"/>
                        </a:spcAft>
                      </a:pPr>
                      <a:r>
                        <a:rPr lang="zh-CN" altLang="en-US" sz="1200" kern="100" dirty="0">
                          <a:effectLst/>
                          <a:latin typeface="+mn-ea"/>
                          <a:ea typeface="+mn-ea"/>
                          <a:cs typeface="Arial" panose="020B0604020202020204" pitchFamily="34" charset="0"/>
                        </a:rPr>
                        <a:t>用环境</a:t>
                      </a:r>
                      <a:endParaRPr lang="zh-CN" altLang="en-US" sz="1200" kern="100" dirty="0">
                        <a:effectLst/>
                        <a:latin typeface="+mn-ea"/>
                        <a:ea typeface="+mn-ea"/>
                        <a:cs typeface="Arial" panose="020B0604020202020204" pitchFamily="34" charset="0"/>
                      </a:endParaRPr>
                    </a:p>
                    <a:p>
                      <a:pPr algn="ctr">
                        <a:lnSpc>
                          <a:spcPct val="150000"/>
                        </a:lnSpc>
                        <a:spcAft>
                          <a:spcPts val="0"/>
                        </a:spcAft>
                      </a:pP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cs typeface="Arial" panose="020B0604020202020204" pitchFamily="34" charset="0"/>
                        </a:rPr>
                        <a:t>工作场所</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cs typeface="Arial" panose="020B0604020202020204" pitchFamily="34" charset="0"/>
                        </a:rPr>
                        <a:t>无雨雪直接侵袭、无腐蚀性气体、粉尘，无剧烈震动的场所</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0040">
                <a:tc vMerge="1">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cs typeface="Arial" panose="020B0604020202020204" pitchFamily="34" charset="0"/>
                        </a:rPr>
                        <a:t>工作环境温度</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cs typeface="Arial" panose="020B0604020202020204" pitchFamily="34" charset="0"/>
                        </a:rPr>
                        <a:t>－</a:t>
                      </a:r>
                      <a:r>
                        <a:rPr lang="en-US" sz="1200" kern="100" dirty="0">
                          <a:effectLst/>
                          <a:latin typeface="+mn-ea"/>
                          <a:ea typeface="+mn-ea"/>
                          <a:cs typeface="Arial" panose="020B0604020202020204" pitchFamily="34" charset="0"/>
                        </a:rPr>
                        <a:t>10 ~+55</a:t>
                      </a:r>
                      <a:r>
                        <a:rPr lang="zh-CN" sz="1200" kern="100" dirty="0">
                          <a:effectLst/>
                          <a:latin typeface="+mn-ea"/>
                          <a:ea typeface="+mn-ea"/>
                          <a:cs typeface="Arial" panose="020B0604020202020204" pitchFamily="34" charset="0"/>
                        </a:rPr>
                        <a:t>℃</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4948">
                <a:tc vMerge="1">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rPr>
                        <a:t>相对湿度</a:t>
                      </a:r>
                      <a:endParaRPr lang="zh-CN" sz="1200" kern="100" dirty="0">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rPr>
                        <a:t>空气的相对湿度不超过</a:t>
                      </a:r>
                      <a:r>
                        <a:rPr lang="en-US" sz="1200" kern="100" dirty="0">
                          <a:effectLst/>
                          <a:latin typeface="+mn-ea"/>
                          <a:ea typeface="+mn-ea"/>
                        </a:rPr>
                        <a:t>95%</a:t>
                      </a:r>
                      <a:endParaRPr lang="zh-CN" sz="1200" kern="100" dirty="0">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4948">
                <a:tc vMerge="1">
                  <a:tcPr/>
                </a:tc>
                <a:tc>
                  <a:txBody>
                    <a:bodyPr/>
                    <a:lstStyle/>
                    <a:p>
                      <a:pPr algn="ctr">
                        <a:lnSpc>
                          <a:spcPct val="150000"/>
                        </a:lnSpc>
                        <a:spcAft>
                          <a:spcPts val="0"/>
                        </a:spcAft>
                      </a:pPr>
                      <a:r>
                        <a:rPr lang="zh-CN" sz="1200" kern="100" dirty="0">
                          <a:effectLst/>
                          <a:latin typeface="+mn-ea"/>
                          <a:ea typeface="+mn-ea"/>
                        </a:rPr>
                        <a:t>海拔高度</a:t>
                      </a:r>
                      <a:endParaRPr lang="zh-CN" sz="1200" kern="100" dirty="0">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200" kern="100" dirty="0">
                          <a:effectLst/>
                          <a:latin typeface="+mn-ea"/>
                          <a:ea typeface="+mn-ea"/>
                        </a:rPr>
                        <a:t>≤</a:t>
                      </a:r>
                      <a:r>
                        <a:rPr lang="en-US" sz="1200" kern="100" dirty="0">
                          <a:effectLst/>
                          <a:latin typeface="+mn-ea"/>
                          <a:ea typeface="+mn-ea"/>
                        </a:rPr>
                        <a:t>2000m</a:t>
                      </a:r>
                      <a:endParaRPr lang="zh-CN" sz="1200" kern="100" dirty="0">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1096">
                <a:tc gridSpan="2">
                  <a:txBody>
                    <a:bodyPr/>
                    <a:lstStyle/>
                    <a:p>
                      <a:pPr algn="ctr">
                        <a:lnSpc>
                          <a:spcPct val="150000"/>
                        </a:lnSpc>
                        <a:spcAft>
                          <a:spcPts val="0"/>
                        </a:spcAft>
                      </a:pPr>
                      <a:r>
                        <a:rPr lang="zh-CN" sz="1200" kern="100" dirty="0">
                          <a:effectLst/>
                          <a:latin typeface="+mn-ea"/>
                          <a:ea typeface="+mn-ea"/>
                          <a:cs typeface="Arial" panose="020B0604020202020204" pitchFamily="34" charset="0"/>
                        </a:rPr>
                        <a:t>通讯</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solidFill>
                        <a:schemeClr val="tx1"/>
                      </a:solidFill>
                      <a:prstDash val="solid"/>
                    </a:lnB>
                  </a:tcPr>
                </a:tc>
                <a:tc hMerge="1">
                  <a:tcPr/>
                </a:tc>
                <a:tc>
                  <a:txBody>
                    <a:bodyPr/>
                    <a:lstStyle/>
                    <a:p>
                      <a:pPr algn="ctr">
                        <a:lnSpc>
                          <a:spcPct val="150000"/>
                        </a:lnSpc>
                        <a:spcAft>
                          <a:spcPts val="0"/>
                        </a:spcAft>
                      </a:pPr>
                      <a:r>
                        <a:rPr lang="en-US" sz="1200" kern="100" dirty="0">
                          <a:effectLst/>
                          <a:latin typeface="+mn-ea"/>
                          <a:ea typeface="+mn-ea"/>
                          <a:cs typeface="Arial" panose="020B0604020202020204" pitchFamily="34" charset="0"/>
                        </a:rPr>
                        <a:t>1</a:t>
                      </a:r>
                      <a:r>
                        <a:rPr lang="zh-CN" sz="1200" kern="100" dirty="0">
                          <a:effectLst/>
                          <a:latin typeface="+mn-ea"/>
                          <a:ea typeface="+mn-ea"/>
                          <a:cs typeface="Arial" panose="020B0604020202020204" pitchFamily="34" charset="0"/>
                        </a:rPr>
                        <a:t>路</a:t>
                      </a:r>
                      <a:r>
                        <a:rPr lang="en-US" sz="1200" kern="100" dirty="0">
                          <a:effectLst/>
                          <a:latin typeface="+mn-ea"/>
                          <a:ea typeface="+mn-ea"/>
                          <a:cs typeface="Arial" panose="020B0604020202020204" pitchFamily="34" charset="0"/>
                        </a:rPr>
                        <a:t>RS485</a:t>
                      </a:r>
                      <a:r>
                        <a:rPr lang="zh-CN" sz="1200" kern="100" dirty="0">
                          <a:effectLst/>
                          <a:latin typeface="+mn-ea"/>
                          <a:ea typeface="+mn-ea"/>
                          <a:cs typeface="Arial" panose="020B0604020202020204" pitchFamily="34" charset="0"/>
                        </a:rPr>
                        <a:t>，</a:t>
                      </a:r>
                      <a:r>
                        <a:rPr lang="en-US" sz="1200" kern="100" dirty="0">
                          <a:effectLst/>
                          <a:latin typeface="+mn-ea"/>
                          <a:ea typeface="+mn-ea"/>
                          <a:cs typeface="Arial" panose="020B0604020202020204" pitchFamily="34" charset="0"/>
                        </a:rPr>
                        <a:t>Modbus-RTU</a:t>
                      </a:r>
                      <a:r>
                        <a:rPr lang="zh-CN" sz="1200" kern="100" dirty="0">
                          <a:effectLst/>
                          <a:latin typeface="+mn-ea"/>
                          <a:ea typeface="+mn-ea"/>
                          <a:cs typeface="Arial" panose="020B0604020202020204" pitchFamily="34" charset="0"/>
                        </a:rPr>
                        <a:t>协议；</a:t>
                      </a:r>
                      <a:r>
                        <a:rPr lang="en-US" sz="1200" kern="100" dirty="0">
                          <a:effectLst/>
                          <a:latin typeface="+mn-ea"/>
                          <a:ea typeface="+mn-ea"/>
                          <a:cs typeface="Arial" panose="020B0604020202020204" pitchFamily="34" charset="0"/>
                        </a:rPr>
                        <a:t>1</a:t>
                      </a:r>
                      <a:r>
                        <a:rPr lang="zh-CN" sz="1200" kern="100" dirty="0">
                          <a:effectLst/>
                          <a:latin typeface="+mn-ea"/>
                          <a:ea typeface="+mn-ea"/>
                          <a:cs typeface="Arial" panose="020B0604020202020204" pitchFamily="34" charset="0"/>
                        </a:rPr>
                        <a:t>路</a:t>
                      </a:r>
                      <a:r>
                        <a:rPr lang="en-US" sz="1200" kern="100" dirty="0">
                          <a:effectLst/>
                          <a:latin typeface="+mn-ea"/>
                          <a:ea typeface="+mn-ea"/>
                          <a:cs typeface="Arial" panose="020B0604020202020204" pitchFamily="34" charset="0"/>
                        </a:rPr>
                        <a:t>2G</a:t>
                      </a:r>
                      <a:r>
                        <a:rPr lang="zh-CN" sz="1200" kern="100" dirty="0">
                          <a:effectLst/>
                          <a:latin typeface="+mn-ea"/>
                          <a:ea typeface="+mn-ea"/>
                          <a:cs typeface="Arial" panose="020B0604020202020204" pitchFamily="34" charset="0"/>
                        </a:rPr>
                        <a:t>无线通讯</a:t>
                      </a:r>
                      <a:endParaRPr lang="zh-CN" sz="1200" kern="100" dirty="0">
                        <a:effectLst/>
                        <a:latin typeface="+mn-ea"/>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6192688"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安科瑞</a:t>
            </a:r>
            <a:r>
              <a:rPr lang="en-US" altLang="zh-CN" b="1" kern="0" dirty="0">
                <a:solidFill>
                  <a:schemeClr val="bg1"/>
                </a:solidFill>
                <a:latin typeface="微软雅黑" panose="020B0503020204020204" pitchFamily="34" charset="-122"/>
                <a:ea typeface="微软雅黑" panose="020B0503020204020204" pitchFamily="34" charset="-122"/>
              </a:rPr>
              <a:t>ASCP200-1</a:t>
            </a: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过载功能演示</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文本框 3"/>
          <p:cNvSpPr txBox="1">
            <a:spLocks noChangeArrowheads="1"/>
          </p:cNvSpPr>
          <p:nvPr/>
        </p:nvSpPr>
        <p:spPr bwMode="auto">
          <a:xfrm>
            <a:off x="291976" y="3811272"/>
            <a:ext cx="4280022" cy="369332"/>
          </a:xfrm>
          <a:prstGeom prst="rect">
            <a:avLst/>
          </a:prstGeom>
          <a:solidFill>
            <a:schemeClr val="accent2">
              <a:lumMod val="60000"/>
              <a:lumOff val="40000"/>
            </a:schemeClr>
          </a:solidFill>
          <a:ln>
            <a:noFill/>
          </a:ln>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lgn="ctr"/>
            <a:r>
              <a:rPr lang="zh-CN" altLang="en-US" b="1" dirty="0">
                <a:latin typeface="宋体" panose="02010600030101010101" pitchFamily="2" charset="-122"/>
                <a:sym typeface="Calibri" panose="020F0502020204030204" pitchFamily="34" charset="0"/>
              </a:rPr>
              <a:t>微断保护下，线路过载测试试验</a:t>
            </a:r>
            <a:endParaRPr lang="zh-CN" altLang="en-US" b="1" dirty="0">
              <a:latin typeface="宋体" panose="02010600030101010101" pitchFamily="2" charset="-122"/>
              <a:sym typeface="Calibri" panose="020F0502020204030204" pitchFamily="34" charset="0"/>
            </a:endParaRPr>
          </a:p>
        </p:txBody>
      </p:sp>
      <p:pic>
        <p:nvPicPr>
          <p:cNvPr id="9" name="线路过载微断保护">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291976" y="1047736"/>
            <a:ext cx="4280023" cy="2600008"/>
          </a:xfrm>
          <a:prstGeom prst="rect">
            <a:avLst/>
          </a:prstGeom>
        </p:spPr>
      </p:pic>
      <p:pic>
        <p:nvPicPr>
          <p:cNvPr id="10" name="线路过载保护器保护">
            <a:hlinkClick r:id="" action="ppaction://media"/>
          </p:cNvPr>
          <p:cNvPicPr>
            <a:picLocks noChangeAspect="1"/>
          </p:cNvPicPr>
          <p:nvPr>
            <a:videoFile r:link="rId4"/>
            <p:extLst>
              <p:ext uri="{DAA4B4D4-6D71-4841-9C94-3DE7FCFB9230}">
                <p14:media xmlns:p14="http://schemas.microsoft.com/office/powerpoint/2010/main" r:embed="rId5"/>
              </p:ext>
            </p:extLst>
          </p:nvPr>
        </p:nvPicPr>
        <p:blipFill>
          <a:blip r:embed="rId6"/>
          <a:stretch>
            <a:fillRect/>
          </a:stretch>
        </p:blipFill>
        <p:spPr>
          <a:xfrm>
            <a:off x="4755955" y="1047735"/>
            <a:ext cx="4064000" cy="2600001"/>
          </a:xfrm>
          <a:prstGeom prst="rect">
            <a:avLst/>
          </a:prstGeom>
        </p:spPr>
      </p:pic>
      <p:sp>
        <p:nvSpPr>
          <p:cNvPr id="14" name="TextBox 10"/>
          <p:cNvSpPr txBox="1"/>
          <p:nvPr/>
        </p:nvSpPr>
        <p:spPr>
          <a:xfrm>
            <a:off x="179538" y="4241934"/>
            <a:ext cx="4392460" cy="523220"/>
          </a:xfrm>
          <a:prstGeom prst="rect">
            <a:avLst/>
          </a:prstGeom>
          <a:noFill/>
        </p:spPr>
        <p:txBody>
          <a:bodyPr wrap="square" rtlCol="0">
            <a:spAutoFit/>
          </a:bodyPr>
          <a:lstStyle/>
          <a:p>
            <a:r>
              <a:rPr lang="zh-CN" altLang="en-US" sz="1400" b="1" dirty="0">
                <a:latin typeface="+mn-ea"/>
              </a:rPr>
              <a:t>现象：线路过载发热，绝缘损坏致使短路，微断跳闸保护，损坏点火星四溅。</a:t>
            </a:r>
            <a:endParaRPr lang="zh-CN" altLang="en-US" sz="1400" dirty="0">
              <a:latin typeface="+mn-ea"/>
            </a:endParaRPr>
          </a:p>
        </p:txBody>
      </p:sp>
      <p:sp>
        <p:nvSpPr>
          <p:cNvPr id="15" name="文本框 3"/>
          <p:cNvSpPr txBox="1">
            <a:spLocks noChangeArrowheads="1"/>
          </p:cNvSpPr>
          <p:nvPr/>
        </p:nvSpPr>
        <p:spPr bwMode="auto">
          <a:xfrm>
            <a:off x="4755955" y="3819633"/>
            <a:ext cx="4064000" cy="369332"/>
          </a:xfrm>
          <a:prstGeom prst="rect">
            <a:avLst/>
          </a:prstGeom>
          <a:solidFill>
            <a:schemeClr val="accent2">
              <a:lumMod val="60000"/>
              <a:lumOff val="40000"/>
            </a:schemeClr>
          </a:solidFill>
          <a:ln>
            <a:noFill/>
          </a:ln>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lgn="ctr"/>
            <a:r>
              <a:rPr lang="zh-CN" altLang="en-US" b="1" dirty="0">
                <a:latin typeface="宋体" panose="02010600030101010101" pitchFamily="2" charset="-122"/>
                <a:sym typeface="Calibri" panose="020F0502020204030204" pitchFamily="34" charset="0"/>
              </a:rPr>
              <a:t>限流式保护器保护下，线路过载测试</a:t>
            </a:r>
            <a:endParaRPr lang="zh-CN" altLang="en-US" b="1" dirty="0">
              <a:latin typeface="宋体" panose="02010600030101010101" pitchFamily="2" charset="-122"/>
              <a:sym typeface="Calibri" panose="020F0502020204030204" pitchFamily="34" charset="0"/>
            </a:endParaRPr>
          </a:p>
        </p:txBody>
      </p:sp>
      <p:sp>
        <p:nvSpPr>
          <p:cNvPr id="16" name="TextBox 10"/>
          <p:cNvSpPr txBox="1"/>
          <p:nvPr/>
        </p:nvSpPr>
        <p:spPr>
          <a:xfrm>
            <a:off x="4684440" y="4250295"/>
            <a:ext cx="4280022" cy="523220"/>
          </a:xfrm>
          <a:prstGeom prst="rect">
            <a:avLst/>
          </a:prstGeom>
          <a:noFill/>
        </p:spPr>
        <p:txBody>
          <a:bodyPr wrap="square" rtlCol="0">
            <a:spAutoFit/>
          </a:bodyPr>
          <a:lstStyle/>
          <a:p>
            <a:r>
              <a:rPr lang="zh-CN" altLang="en-US" sz="1400" b="1" dirty="0">
                <a:latin typeface="+mn-ea"/>
              </a:rPr>
              <a:t>现象：线路过载发热，绝缘损坏致使短路，保护器限流保护并报警，损坏点无火星产生。</a:t>
            </a:r>
            <a:endParaRPr lang="zh-CN" altLang="en-US" sz="14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35"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035"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9"/>
                </p:tgtEl>
              </p:cMediaNode>
            </p:video>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9"/>
                                        </p:tgtEl>
                                      </p:cBhvr>
                                    </p:cmd>
                                  </p:childTnLst>
                                </p:cTn>
                              </p:par>
                            </p:childTnLst>
                          </p:cTn>
                        </p:par>
                      </p:childTnLst>
                    </p:cTn>
                  </p:par>
                </p:childTnLst>
              </p:cTn>
              <p:nextCondLst>
                <p:cond evt="onClick" delay="0">
                  <p:tgtEl>
                    <p:spTgt spid="9"/>
                  </p:tgtEl>
                </p:cond>
              </p:nextCondLst>
            </p:seq>
            <p:video>
              <p:cMediaNode vol="80000">
                <p:cTn id="17" fill="hold" display="0">
                  <p:stCondLst>
                    <p:cond delay="indefinite"/>
                  </p:stCondLst>
                </p:cTn>
                <p:tgtEl>
                  <p:spTgt spid="10"/>
                </p:tgtEl>
              </p:cMediaNode>
            </p:video>
            <p:seq concurrent="1" nextAc="seek">
              <p:cTn id="18" restart="whenNotActive" fill="hold" evtFilter="cancelBubble" nodeType="interactiveSeq">
                <p:stCondLst>
                  <p:cond evt="onClick" delay="0">
                    <p:tgtEl>
                      <p:spTgt spid="10"/>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6192688"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安科瑞</a:t>
            </a:r>
            <a:r>
              <a:rPr lang="en-US" altLang="zh-CN" b="1" kern="0" dirty="0">
                <a:solidFill>
                  <a:schemeClr val="bg1"/>
                </a:solidFill>
                <a:latin typeface="微软雅黑" panose="020B0503020204020204" pitchFamily="34" charset="-122"/>
                <a:ea typeface="微软雅黑" panose="020B0503020204020204" pitchFamily="34" charset="-122"/>
              </a:rPr>
              <a:t>ASCP200-1</a:t>
            </a: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短路功能演示</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文本框 3"/>
          <p:cNvSpPr txBox="1">
            <a:spLocks noChangeArrowheads="1"/>
          </p:cNvSpPr>
          <p:nvPr/>
        </p:nvSpPr>
        <p:spPr bwMode="auto">
          <a:xfrm>
            <a:off x="291976" y="3811272"/>
            <a:ext cx="4280022" cy="369332"/>
          </a:xfrm>
          <a:prstGeom prst="rect">
            <a:avLst/>
          </a:prstGeom>
          <a:solidFill>
            <a:schemeClr val="accent2">
              <a:lumMod val="60000"/>
              <a:lumOff val="40000"/>
            </a:schemeClr>
          </a:solidFill>
          <a:ln>
            <a:noFill/>
          </a:ln>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lgn="ctr"/>
            <a:r>
              <a:rPr lang="zh-CN" altLang="en-US" b="1" dirty="0">
                <a:latin typeface="宋体" panose="02010600030101010101" pitchFamily="2" charset="-122"/>
                <a:sym typeface="Calibri" panose="020F0502020204030204" pitchFamily="34" charset="0"/>
              </a:rPr>
              <a:t>微断保护下，线路短路测试试验</a:t>
            </a:r>
            <a:endParaRPr lang="zh-CN" altLang="en-US" b="1" dirty="0">
              <a:latin typeface="宋体" panose="02010600030101010101" pitchFamily="2" charset="-122"/>
              <a:sym typeface="Calibri" panose="020F0502020204030204" pitchFamily="34" charset="0"/>
            </a:endParaRPr>
          </a:p>
        </p:txBody>
      </p:sp>
      <p:sp>
        <p:nvSpPr>
          <p:cNvPr id="14" name="TextBox 10"/>
          <p:cNvSpPr txBox="1"/>
          <p:nvPr/>
        </p:nvSpPr>
        <p:spPr>
          <a:xfrm>
            <a:off x="179538" y="4241934"/>
            <a:ext cx="4392460" cy="523220"/>
          </a:xfrm>
          <a:prstGeom prst="rect">
            <a:avLst/>
          </a:prstGeom>
          <a:noFill/>
        </p:spPr>
        <p:txBody>
          <a:bodyPr wrap="square" rtlCol="0">
            <a:spAutoFit/>
          </a:bodyPr>
          <a:lstStyle/>
          <a:p>
            <a:r>
              <a:rPr lang="zh-CN" altLang="en-US" sz="1400" b="1" dirty="0">
                <a:latin typeface="+mn-ea"/>
              </a:rPr>
              <a:t>现象：模拟线路短路，微断跳闸保护，短路点火星四溅。</a:t>
            </a:r>
            <a:endParaRPr lang="zh-CN" altLang="en-US" sz="1400" dirty="0">
              <a:latin typeface="+mn-ea"/>
            </a:endParaRPr>
          </a:p>
        </p:txBody>
      </p:sp>
      <p:sp>
        <p:nvSpPr>
          <p:cNvPr id="15" name="文本框 3"/>
          <p:cNvSpPr txBox="1">
            <a:spLocks noChangeArrowheads="1"/>
          </p:cNvSpPr>
          <p:nvPr/>
        </p:nvSpPr>
        <p:spPr bwMode="auto">
          <a:xfrm>
            <a:off x="4755955" y="3819633"/>
            <a:ext cx="4064000" cy="369332"/>
          </a:xfrm>
          <a:prstGeom prst="rect">
            <a:avLst/>
          </a:prstGeom>
          <a:solidFill>
            <a:schemeClr val="accent2">
              <a:lumMod val="60000"/>
              <a:lumOff val="40000"/>
            </a:schemeClr>
          </a:solidFill>
          <a:ln>
            <a:noFill/>
          </a:ln>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lgn="ctr"/>
            <a:r>
              <a:rPr lang="zh-CN" altLang="en-US" b="1" dirty="0">
                <a:latin typeface="宋体" panose="02010600030101010101" pitchFamily="2" charset="-122"/>
                <a:sym typeface="Calibri" panose="020F0502020204030204" pitchFamily="34" charset="0"/>
              </a:rPr>
              <a:t>限流式保护器保护下，线路短路测试</a:t>
            </a:r>
            <a:endParaRPr lang="zh-CN" altLang="en-US" b="1" dirty="0">
              <a:latin typeface="宋体" panose="02010600030101010101" pitchFamily="2" charset="-122"/>
              <a:sym typeface="Calibri" panose="020F0502020204030204" pitchFamily="34" charset="0"/>
            </a:endParaRPr>
          </a:p>
        </p:txBody>
      </p:sp>
      <p:sp>
        <p:nvSpPr>
          <p:cNvPr id="16" name="TextBox 10"/>
          <p:cNvSpPr txBox="1"/>
          <p:nvPr/>
        </p:nvSpPr>
        <p:spPr>
          <a:xfrm>
            <a:off x="4684440" y="4250295"/>
            <a:ext cx="4280022" cy="523220"/>
          </a:xfrm>
          <a:prstGeom prst="rect">
            <a:avLst/>
          </a:prstGeom>
          <a:noFill/>
        </p:spPr>
        <p:txBody>
          <a:bodyPr wrap="square" rtlCol="0">
            <a:spAutoFit/>
          </a:bodyPr>
          <a:lstStyle/>
          <a:p>
            <a:r>
              <a:rPr lang="zh-CN" altLang="en-US" sz="1400" b="1" dirty="0">
                <a:latin typeface="+mn-ea"/>
              </a:rPr>
              <a:t>现象：模拟线路短路，保护器限流保护并报警，短路点无火星产生。</a:t>
            </a:r>
            <a:endParaRPr lang="zh-CN" altLang="en-US" sz="1400" dirty="0">
              <a:latin typeface="+mn-ea"/>
            </a:endParaRPr>
          </a:p>
        </p:txBody>
      </p:sp>
      <p:pic>
        <p:nvPicPr>
          <p:cNvPr id="7" name="线路短路微断保护">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288850" y="1047734"/>
            <a:ext cx="4280022" cy="2600001"/>
          </a:xfrm>
          <a:prstGeom prst="rect">
            <a:avLst/>
          </a:prstGeom>
        </p:spPr>
      </p:pic>
      <p:pic>
        <p:nvPicPr>
          <p:cNvPr id="8" name="线路短路保护器保护">
            <a:hlinkClick r:id="" action="ppaction://media"/>
          </p:cNvPr>
          <p:cNvPicPr>
            <a:picLocks noChangeAspect="1"/>
          </p:cNvPicPr>
          <p:nvPr>
            <a:videoFile r:link="rId4"/>
            <p:extLst>
              <p:ext uri="{DAA4B4D4-6D71-4841-9C94-3DE7FCFB9230}">
                <p14:media xmlns:p14="http://schemas.microsoft.com/office/powerpoint/2010/main" r:embed="rId5"/>
              </p:ext>
            </p:extLst>
          </p:nvPr>
        </p:nvPicPr>
        <p:blipFill>
          <a:blip r:embed="rId6"/>
          <a:stretch>
            <a:fillRect/>
          </a:stretch>
        </p:blipFill>
        <p:spPr>
          <a:xfrm>
            <a:off x="4755955" y="1047734"/>
            <a:ext cx="4064000" cy="260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35"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035"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7"/>
                </p:tgtEl>
              </p:cMediaNode>
            </p:video>
            <p:seq concurrent="1" nextAc="seek">
              <p:cTn id="12" restart="whenNotActive" fill="hold" evtFilter="cancelBubble" nodeType="interactiveSeq">
                <p:stCondLst>
                  <p:cond evt="onClick" delay="0">
                    <p:tgtEl>
                      <p:spTgt spid="7"/>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7"/>
                                        </p:tgtEl>
                                      </p:cBhvr>
                                    </p:cmd>
                                  </p:childTnLst>
                                </p:cTn>
                              </p:par>
                            </p:childTnLst>
                          </p:cTn>
                        </p:par>
                      </p:childTnLst>
                    </p:cTn>
                  </p:par>
                </p:childTnLst>
              </p:cTn>
              <p:nextCondLst>
                <p:cond evt="onClick" delay="0">
                  <p:tgtEl>
                    <p:spTgt spid="7"/>
                  </p:tgtEl>
                </p:cond>
              </p:nextCondLst>
            </p:seq>
            <p:video>
              <p:cMediaNode vol="80000">
                <p:cTn id="17" fill="hold" display="0">
                  <p:stCondLst>
                    <p:cond delay="indefinite"/>
                  </p:stCondLst>
                </p:cTn>
                <p:tgtEl>
                  <p:spTgt spid="8"/>
                </p:tgtEl>
              </p:cMediaNode>
            </p:video>
            <p:seq concurrent="1" nextAc="seek">
              <p:cTn id="18" restart="whenNotActive" fill="hold" evtFilter="cancelBubble" nodeType="interactiveSeq">
                <p:stCondLst>
                  <p:cond evt="onClick" delay="0">
                    <p:tgtEl>
                      <p:spTgt spid="8"/>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安科瑞</a:t>
            </a:r>
            <a:r>
              <a:rPr lang="en-US" altLang="zh-CN" b="1" kern="0" dirty="0">
                <a:solidFill>
                  <a:schemeClr val="bg1"/>
                </a:solidFill>
                <a:latin typeface="微软雅黑" panose="020B0503020204020204" pitchFamily="34" charset="-122"/>
                <a:ea typeface="微软雅黑" panose="020B0503020204020204" pitchFamily="34" charset="-122"/>
              </a:rPr>
              <a:t>ASCP200-1</a:t>
            </a: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安装与接线</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1" name="Rectangle 15"/>
          <p:cNvSpPr>
            <a:spLocks noChangeArrowheads="1"/>
          </p:cNvSpPr>
          <p:nvPr/>
        </p:nvSpPr>
        <p:spPr bwMode="auto">
          <a:xfrm>
            <a:off x="3995936" y="35542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3" name="Rectangle 18"/>
          <p:cNvSpPr>
            <a:spLocks noChangeArrowheads="1"/>
          </p:cNvSpPr>
          <p:nvPr/>
        </p:nvSpPr>
        <p:spPr bwMode="auto">
          <a:xfrm>
            <a:off x="3995936" y="81262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4" name="矩形 1"/>
          <p:cNvSpPr>
            <a:spLocks noChangeArrowheads="1"/>
          </p:cNvSpPr>
          <p:nvPr/>
        </p:nvSpPr>
        <p:spPr bwMode="auto">
          <a:xfrm>
            <a:off x="4860032" y="2143122"/>
            <a:ext cx="3960440" cy="2687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8300" tIns="39150" rIns="78300" bIns="39150">
            <a:spAutoFit/>
          </a:bodyPr>
          <a:lstStyle>
            <a:lvl1pPr indent="459105" defTabSz="782955">
              <a:defRPr>
                <a:solidFill>
                  <a:schemeClr val="tx1"/>
                </a:solidFill>
                <a:latin typeface="Calibri" panose="020F0502020204030204" pitchFamily="34" charset="0"/>
                <a:ea typeface="宋体" panose="02010600030101010101" pitchFamily="2" charset="-122"/>
              </a:defRPr>
            </a:lvl1pPr>
            <a:lvl2pPr marL="742950" indent="-285750" defTabSz="782955">
              <a:defRPr>
                <a:solidFill>
                  <a:schemeClr val="tx1"/>
                </a:solidFill>
                <a:latin typeface="Calibri" panose="020F0502020204030204" pitchFamily="34" charset="0"/>
                <a:ea typeface="宋体" panose="02010600030101010101" pitchFamily="2" charset="-122"/>
              </a:defRPr>
            </a:lvl2pPr>
            <a:lvl3pPr marL="1143000" indent="-228600" defTabSz="782955">
              <a:defRPr>
                <a:solidFill>
                  <a:schemeClr val="tx1"/>
                </a:solidFill>
                <a:latin typeface="Calibri" panose="020F0502020204030204" pitchFamily="34" charset="0"/>
                <a:ea typeface="宋体" panose="02010600030101010101" pitchFamily="2" charset="-122"/>
              </a:defRPr>
            </a:lvl3pPr>
            <a:lvl4pPr marL="1600200" indent="-228600" defTabSz="782955">
              <a:defRPr>
                <a:solidFill>
                  <a:schemeClr val="tx1"/>
                </a:solidFill>
                <a:latin typeface="Calibri" panose="020F0502020204030204" pitchFamily="34" charset="0"/>
                <a:ea typeface="宋体" panose="02010600030101010101" pitchFamily="2" charset="-122"/>
              </a:defRPr>
            </a:lvl4pPr>
            <a:lvl5pPr marL="2057400" indent="-228600" defTabSz="782955">
              <a:defRPr>
                <a:solidFill>
                  <a:schemeClr val="tx1"/>
                </a:solidFill>
                <a:latin typeface="Calibri" panose="020F0502020204030204" pitchFamily="34" charset="0"/>
                <a:ea typeface="宋体" panose="02010600030101010101" pitchFamily="2" charset="-122"/>
              </a:defRPr>
            </a:lvl5pPr>
            <a:lvl6pPr marL="2514600" indent="-228600" defTabSz="7829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7829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7829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7829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indent="0" eaLnBrk="1" hangingPunct="1">
              <a:lnSpc>
                <a:spcPct val="150000"/>
              </a:lnSpc>
              <a:buFont typeface="Arial" panose="020B0604020202020204" pitchFamily="34" charset="0"/>
              <a:buNone/>
            </a:pPr>
            <a:r>
              <a:rPr lang="zh-CN" altLang="en-US" sz="1700" b="1" dirty="0">
                <a:latin typeface="华文仿宋" panose="02010600040101010101" pitchFamily="2" charset="-122"/>
                <a:ea typeface="华文仿宋" panose="02010600040101010101" pitchFamily="2" charset="-122"/>
              </a:rPr>
              <a:t>选型及使用说明：</a:t>
            </a:r>
            <a:endParaRPr lang="en-US" altLang="zh-CN" sz="1700" b="1" dirty="0">
              <a:latin typeface="华文仿宋" panose="02010600040101010101" pitchFamily="2" charset="-122"/>
              <a:ea typeface="华文仿宋" panose="02010600040101010101" pitchFamily="2" charset="-122"/>
            </a:endParaRPr>
          </a:p>
          <a:p>
            <a:pPr indent="0">
              <a:lnSpc>
                <a:spcPct val="150000"/>
              </a:lnSpc>
            </a:pPr>
            <a:r>
              <a:rPr lang="en-US" altLang="zh-CN" sz="1600" dirty="0">
                <a:latin typeface="华文仿宋" panose="02010600040101010101" pitchFamily="2" charset="-122"/>
                <a:ea typeface="华文仿宋" panose="02010600040101010101" pitchFamily="2" charset="-122"/>
              </a:rPr>
              <a:t>1</a:t>
            </a:r>
            <a:r>
              <a:rPr lang="zh-CN" altLang="en-US" sz="1600" dirty="0">
                <a:latin typeface="华文仿宋" panose="02010600040101010101" pitchFamily="2" charset="-122"/>
                <a:ea typeface="华文仿宋" panose="02010600040101010101" pitchFamily="2" charset="-122"/>
              </a:rPr>
              <a:t>）保护器设定的额定电流应该与其前一级的断路器的额定电流保持一致。</a:t>
            </a:r>
            <a:endParaRPr lang="en-US" altLang="zh-CN" sz="1600" dirty="0">
              <a:latin typeface="华文仿宋" panose="02010600040101010101" pitchFamily="2" charset="-122"/>
              <a:ea typeface="华文仿宋" panose="02010600040101010101" pitchFamily="2" charset="-122"/>
            </a:endParaRPr>
          </a:p>
          <a:p>
            <a:pPr indent="0" eaLnBrk="1" hangingPunct="1">
              <a:lnSpc>
                <a:spcPct val="150000"/>
              </a:lnSpc>
              <a:buFont typeface="Arial" panose="020B0604020202020204" pitchFamily="34" charset="0"/>
              <a:buNone/>
            </a:pPr>
            <a:r>
              <a:rPr lang="en-US" altLang="zh-CN" sz="1600" dirty="0">
                <a:latin typeface="华文仿宋" panose="02010600040101010101" pitchFamily="2" charset="-122"/>
                <a:ea typeface="华文仿宋" panose="02010600040101010101" pitchFamily="2" charset="-122"/>
              </a:rPr>
              <a:t>2</a:t>
            </a:r>
            <a:r>
              <a:rPr lang="zh-CN" altLang="en-US" sz="1600" dirty="0">
                <a:latin typeface="华文仿宋" panose="02010600040101010101" pitchFamily="2" charset="-122"/>
                <a:ea typeface="华文仿宋" panose="02010600040101010101" pitchFamily="2" charset="-122"/>
              </a:rPr>
              <a:t>）注意保证产品正常的通风和散热。</a:t>
            </a:r>
            <a:endParaRPr lang="en-US" altLang="zh-CN" sz="1600" dirty="0">
              <a:latin typeface="华文仿宋" panose="02010600040101010101" pitchFamily="2" charset="-122"/>
              <a:ea typeface="华文仿宋" panose="02010600040101010101" pitchFamily="2" charset="-122"/>
            </a:endParaRPr>
          </a:p>
          <a:p>
            <a:pPr indent="0">
              <a:lnSpc>
                <a:spcPct val="150000"/>
              </a:lnSpc>
            </a:pPr>
            <a:r>
              <a:rPr lang="en-US" altLang="zh-CN" sz="1600" dirty="0">
                <a:latin typeface="华文仿宋" panose="02010600040101010101" pitchFamily="2" charset="-122"/>
                <a:ea typeface="华文仿宋" panose="02010600040101010101" pitchFamily="2" charset="-122"/>
              </a:rPr>
              <a:t>3</a:t>
            </a:r>
            <a:r>
              <a:rPr lang="zh-CN" altLang="en-US" sz="1600" dirty="0">
                <a:latin typeface="华文仿宋" panose="02010600040101010101" pitchFamily="2" charset="-122"/>
                <a:ea typeface="华文仿宋" panose="02010600040101010101" pitchFamily="2" charset="-122"/>
              </a:rPr>
              <a:t>）保护器内部带有交流电，严禁非专业人士擅自打开产品外壳。</a:t>
            </a:r>
            <a:endParaRPr lang="en-US" altLang="zh-CN" sz="1600" dirty="0">
              <a:latin typeface="华文仿宋" panose="02010600040101010101" pitchFamily="2" charset="-122"/>
              <a:ea typeface="华文仿宋" panose="02010600040101010101" pitchFamily="2" charset="-122"/>
            </a:endParaRPr>
          </a:p>
          <a:p>
            <a:pPr indent="0">
              <a:lnSpc>
                <a:spcPct val="150000"/>
              </a:lnSpc>
            </a:pPr>
            <a:r>
              <a:rPr lang="en-US" altLang="zh-CN" sz="1600" dirty="0">
                <a:latin typeface="华文仿宋" panose="02010600040101010101" pitchFamily="2" charset="-122"/>
                <a:ea typeface="华文仿宋" panose="02010600040101010101" pitchFamily="2" charset="-122"/>
              </a:rPr>
              <a:t>4</a:t>
            </a:r>
            <a:r>
              <a:rPr lang="zh-CN" altLang="en-US" sz="1600" dirty="0">
                <a:latin typeface="华文仿宋" panose="02010600040101010101" pitchFamily="2" charset="-122"/>
                <a:ea typeface="华文仿宋" panose="02010600040101010101" pitchFamily="2" charset="-122"/>
              </a:rPr>
              <a:t>）价格：</a:t>
            </a:r>
            <a:r>
              <a:rPr lang="en-US" altLang="zh-CN" sz="1600" dirty="0">
                <a:latin typeface="华文仿宋" panose="02010600040101010101" pitchFamily="2" charset="-122"/>
                <a:ea typeface="华文仿宋" panose="02010600040101010101" pitchFamily="2" charset="-122"/>
              </a:rPr>
              <a:t>4286</a:t>
            </a:r>
            <a:r>
              <a:rPr lang="zh-CN" altLang="en-US" sz="1600" dirty="0">
                <a:latin typeface="华文仿宋" panose="02010600040101010101" pitchFamily="2" charset="-122"/>
                <a:ea typeface="华文仿宋" panose="02010600040101010101" pitchFamily="2" charset="-122"/>
              </a:rPr>
              <a:t>元</a:t>
            </a:r>
            <a:endParaRPr lang="zh-CN" altLang="en-US" sz="1600" dirty="0">
              <a:latin typeface="华文仿宋" panose="02010600040101010101" pitchFamily="2" charset="-122"/>
              <a:ea typeface="华文仿宋" panose="02010600040101010101" pitchFamily="2" charset="-122"/>
            </a:endParaRPr>
          </a:p>
        </p:txBody>
      </p:sp>
      <p:sp>
        <p:nvSpPr>
          <p:cNvPr id="7" name="Rectangle 9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2" name="Rectangle 10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24" name="对象 23"/>
          <p:cNvGraphicFramePr>
            <a:graphicFrameLocks noChangeAspect="1"/>
          </p:cNvGraphicFramePr>
          <p:nvPr/>
        </p:nvGraphicFramePr>
        <p:xfrm>
          <a:off x="539552" y="2765648"/>
          <a:ext cx="3571875" cy="2038350"/>
        </p:xfrm>
        <a:graphic>
          <a:graphicData uri="http://schemas.openxmlformats.org/presentationml/2006/ole">
            <mc:AlternateContent xmlns:mc="http://schemas.openxmlformats.org/markup-compatibility/2006">
              <mc:Choice xmlns:v="urn:schemas-microsoft-com:vml" Requires="v">
                <p:oleObj spid="_x0000_s7404" name="AutoCAD Drawing" r:id="rId1" imgW="4733925" imgH="2621915" progId="AutoCAD.Drawing.19">
                  <p:embed/>
                </p:oleObj>
              </mc:Choice>
              <mc:Fallback>
                <p:oleObj name="AutoCAD Drawing" r:id="rId1" imgW="4733925" imgH="2621915" progId="AutoCAD.Drawing.19">
                  <p:embed/>
                  <p:pic>
                    <p:nvPicPr>
                      <p:cNvPr id="0" name="Picture 208"/>
                      <p:cNvPicPr>
                        <a:picLocks noChangeAspect="1" noChangeArrowheads="1"/>
                      </p:cNvPicPr>
                      <p:nvPr/>
                    </p:nvPicPr>
                    <p:blipFill>
                      <a:blip r:embed="rId2">
                        <a:extLst>
                          <a:ext uri="{28A0092B-C50C-407E-A947-70E740481C1C}">
                            <a14:useLocalDpi xmlns:a14="http://schemas.microsoft.com/office/drawing/2010/main" val="0"/>
                          </a:ext>
                        </a:extLst>
                      </a:blip>
                      <a:srcRect l="14343" t="15277" r="13280" b="7408"/>
                      <a:stretch>
                        <a:fillRect/>
                      </a:stretch>
                    </p:blipFill>
                    <p:spPr bwMode="auto">
                      <a:xfrm>
                        <a:off x="539552" y="2765648"/>
                        <a:ext cx="3571875" cy="2038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7270" name="Picture 1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20" y="699542"/>
            <a:ext cx="1440176" cy="1985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1" name="Picture 10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95736" y="662109"/>
            <a:ext cx="632687" cy="2042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3" name="Picture 10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34022" y="787828"/>
            <a:ext cx="1293962" cy="1855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Rectangle 10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27" name="对象 26"/>
          <p:cNvGraphicFramePr>
            <a:graphicFrameLocks noChangeAspect="1"/>
          </p:cNvGraphicFramePr>
          <p:nvPr/>
        </p:nvGraphicFramePr>
        <p:xfrm>
          <a:off x="4690601" y="987574"/>
          <a:ext cx="4201879" cy="1152128"/>
        </p:xfrm>
        <a:graphic>
          <a:graphicData uri="http://schemas.openxmlformats.org/presentationml/2006/ole">
            <mc:AlternateContent xmlns:mc="http://schemas.openxmlformats.org/markup-compatibility/2006">
              <mc:Choice xmlns:v="urn:schemas-microsoft-com:vml" Requires="v">
                <p:oleObj spid="_x0000_s7405" name="AutoCAD Drawing" r:id="rId6" imgW="304761900" imgH="169392600" progId="AutoCAD.Drawing.19">
                  <p:embed/>
                </p:oleObj>
              </mc:Choice>
              <mc:Fallback>
                <p:oleObj name="AutoCAD Drawing" r:id="rId6" imgW="304761900" imgH="169392600" progId="AutoCAD.Drawing.19">
                  <p:embed/>
                  <p:pic>
                    <p:nvPicPr>
                      <p:cNvPr id="0" name="Picture 209"/>
                      <p:cNvPicPr>
                        <a:picLocks noChangeAspect="1" noChangeArrowheads="1"/>
                      </p:cNvPicPr>
                      <p:nvPr/>
                    </p:nvPicPr>
                    <p:blipFill>
                      <a:blip r:embed="rId7">
                        <a:extLst>
                          <a:ext uri="{28A0092B-C50C-407E-A947-70E740481C1C}">
                            <a14:useLocalDpi xmlns:a14="http://schemas.microsoft.com/office/drawing/2010/main" val="0"/>
                          </a:ext>
                        </a:extLst>
                      </a:blip>
                      <a:srcRect l="19078" t="35579" r="49547" b="51712"/>
                      <a:stretch>
                        <a:fillRect/>
                      </a:stretch>
                    </p:blipFill>
                    <p:spPr bwMode="auto">
                      <a:xfrm>
                        <a:off x="4690601" y="987574"/>
                        <a:ext cx="4201879" cy="11521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slide(fromTop)">
                                      <p:cBhvr>
                                        <p:cTn id="7"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5496" y="724607"/>
            <a:ext cx="4383048" cy="4007392"/>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8" name="直接连接符 47"/>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2"/>
          <p:cNvSpPr>
            <a:spLocks noChangeArrowheads="1"/>
          </p:cNvSpPr>
          <p:nvPr/>
        </p:nvSpPr>
        <p:spPr bwMode="auto">
          <a:xfrm>
            <a:off x="395560" y="6594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7"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安科瑞</a:t>
            </a:r>
            <a:r>
              <a:rPr lang="en-US" altLang="zh-CN" b="1" kern="0" dirty="0">
                <a:solidFill>
                  <a:schemeClr val="bg1"/>
                </a:solidFill>
                <a:latin typeface="微软雅黑" panose="020B0503020204020204" pitchFamily="34" charset="-122"/>
                <a:ea typeface="微软雅黑" panose="020B0503020204020204" pitchFamily="34" charset="-122"/>
              </a:rPr>
              <a:t>ASCP200-1</a:t>
            </a: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典型系统图</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pic>
        <p:nvPicPr>
          <p:cNvPr id="10261" name="Picture 2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9512" y="771550"/>
            <a:ext cx="4032448" cy="3926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2"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769145"/>
            <a:ext cx="4392488" cy="4034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Rectangle 2"/>
          <p:cNvSpPr>
            <a:spLocks noChangeArrowheads="1"/>
          </p:cNvSpPr>
          <p:nvPr/>
        </p:nvSpPr>
        <p:spPr bwMode="auto">
          <a:xfrm>
            <a:off x="395560" y="6594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7"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安科瑞</a:t>
            </a:r>
            <a:r>
              <a:rPr lang="en-US" altLang="zh-CN" b="1" kern="0" dirty="0">
                <a:solidFill>
                  <a:schemeClr val="bg1"/>
                </a:solidFill>
                <a:latin typeface="微软雅黑" panose="020B0503020204020204" pitchFamily="34" charset="-122"/>
                <a:ea typeface="微软雅黑" panose="020B0503020204020204" pitchFamily="34" charset="-122"/>
              </a:rPr>
              <a:t>ASCP200-1</a:t>
            </a: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上图案例</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48132" name="Rectangle 4"/>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48133" name="Picture 5" descr="D:\wineim\users\53\temp\a77283ea.png"/>
          <p:cNvPicPr>
            <a:picLocks noChangeAspect="1" noChangeArrowheads="1"/>
          </p:cNvPicPr>
          <p:nvPr/>
        </p:nvPicPr>
        <p:blipFill>
          <a:blip r:embed="rId1" cstate="print"/>
          <a:srcRect/>
          <a:stretch>
            <a:fillRect/>
          </a:stretch>
        </p:blipFill>
        <p:spPr bwMode="auto">
          <a:xfrm>
            <a:off x="755576" y="771551"/>
            <a:ext cx="7889321" cy="4176463"/>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Rectangle 2"/>
          <p:cNvSpPr>
            <a:spLocks noChangeArrowheads="1"/>
          </p:cNvSpPr>
          <p:nvPr/>
        </p:nvSpPr>
        <p:spPr bwMode="auto">
          <a:xfrm>
            <a:off x="395560" y="6594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7"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安科瑞</a:t>
            </a:r>
            <a:r>
              <a:rPr lang="en-US" altLang="zh-CN" b="1" kern="0" dirty="0">
                <a:solidFill>
                  <a:schemeClr val="bg1"/>
                </a:solidFill>
                <a:latin typeface="微软雅黑" panose="020B0503020204020204" pitchFamily="34" charset="-122"/>
                <a:ea typeface="微软雅黑" panose="020B0503020204020204" pitchFamily="34" charset="-122"/>
              </a:rPr>
              <a:t>ASCP200-1</a:t>
            </a: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上图案例</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9592" y="919162"/>
            <a:ext cx="7229475" cy="3305175"/>
          </a:xfrm>
          <a:prstGeom prst="rect">
            <a:avLst/>
          </a:prstGeom>
        </p:spPr>
      </p:pic>
      <p:sp>
        <p:nvSpPr>
          <p:cNvPr id="9" name="箭头: 下 8"/>
          <p:cNvSpPr/>
          <p:nvPr/>
        </p:nvSpPr>
        <p:spPr>
          <a:xfrm>
            <a:off x="4572000" y="3795886"/>
            <a:ext cx="1656184" cy="720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Rectangle 2"/>
          <p:cNvSpPr>
            <a:spLocks noChangeArrowheads="1"/>
          </p:cNvSpPr>
          <p:nvPr/>
        </p:nvSpPr>
        <p:spPr bwMode="auto">
          <a:xfrm>
            <a:off x="395560" y="6594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7"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安科瑞</a:t>
            </a:r>
            <a:r>
              <a:rPr lang="en-US" altLang="zh-CN" b="1" kern="0" dirty="0">
                <a:solidFill>
                  <a:schemeClr val="bg1"/>
                </a:solidFill>
                <a:latin typeface="微软雅黑" panose="020B0503020204020204" pitchFamily="34" charset="-122"/>
                <a:ea typeface="微软雅黑" panose="020B0503020204020204" pitchFamily="34" charset="-122"/>
              </a:rPr>
              <a:t>ASCP200-1</a:t>
            </a: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上图案例</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8162" y="985837"/>
            <a:ext cx="8067675" cy="3171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4752528" cy="369332"/>
          </a:xfrm>
          <a:prstGeom prst="rect">
            <a:avLst/>
          </a:prstGeom>
          <a:noFill/>
          <a:ln w="9525">
            <a:noFill/>
            <a:miter lim="800000"/>
          </a:ln>
        </p:spPr>
        <p:txBody>
          <a:bodyPr wrap="square">
            <a:spAutoFit/>
          </a:bodyPr>
          <a:lstStyle/>
          <a:p>
            <a:pPr lvl="0">
              <a:defRPr/>
            </a:pPr>
            <a:r>
              <a:rPr lang="en-US" altLang="zh-CN" b="1" kern="0" dirty="0">
                <a:solidFill>
                  <a:schemeClr val="bg1"/>
                </a:solidFill>
                <a:latin typeface="微软雅黑" panose="020B0503020204020204" pitchFamily="34" charset="-122"/>
                <a:ea typeface="微软雅黑" panose="020B0503020204020204" pitchFamily="34" charset="-122"/>
              </a:rPr>
              <a:t>IT</a:t>
            </a:r>
            <a:r>
              <a:rPr lang="zh-CN" altLang="en-US" b="1" kern="0" dirty="0">
                <a:solidFill>
                  <a:schemeClr val="bg1"/>
                </a:solidFill>
                <a:latin typeface="微软雅黑" panose="020B0503020204020204" pitchFamily="34" charset="-122"/>
                <a:ea typeface="微软雅黑" panose="020B0503020204020204" pitchFamily="34" charset="-122"/>
              </a:rPr>
              <a:t>配电及电气防火限流式保护器应用及选型</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Picture 7" descr="F:\常用图\未标题-1.png"/>
          <p:cNvPicPr>
            <a:picLocks noChangeAspect="1" noChangeArrowheads="1"/>
          </p:cNvPicPr>
          <p:nvPr/>
        </p:nvPicPr>
        <p:blipFill rotWithShape="1">
          <a:blip r:embed="rId1" cstate="print"/>
          <a:srcRect b="35012"/>
          <a:stretch>
            <a:fillRect/>
          </a:stretch>
        </p:blipFill>
        <p:spPr bwMode="auto">
          <a:xfrm>
            <a:off x="7322637" y="155758"/>
            <a:ext cx="1597025" cy="380689"/>
          </a:xfrm>
          <a:prstGeom prst="rect">
            <a:avLst/>
          </a:prstGeom>
          <a:noFill/>
        </p:spPr>
      </p:pic>
      <p:sp>
        <p:nvSpPr>
          <p:cNvPr id="15" name="等腰三角形 14"/>
          <p:cNvSpPr/>
          <p:nvPr/>
        </p:nvSpPr>
        <p:spPr>
          <a:xfrm rot="16200000">
            <a:off x="7402959" y="833668"/>
            <a:ext cx="794170" cy="590387"/>
          </a:xfrm>
          <a:prstGeom prst="triangl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555777" y="2067694"/>
            <a:ext cx="5688631" cy="604202"/>
            <a:chOff x="2565345" y="1432385"/>
            <a:chExt cx="9191225" cy="825590"/>
          </a:xfrm>
        </p:grpSpPr>
        <p:sp>
          <p:nvSpPr>
            <p:cNvPr id="17"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19" name="TextBox 66"/>
            <p:cNvSpPr txBox="1"/>
            <p:nvPr/>
          </p:nvSpPr>
          <p:spPr>
            <a:xfrm>
              <a:off x="4573865" y="1583568"/>
              <a:ext cx="6203571" cy="504660"/>
            </a:xfrm>
            <a:prstGeom prst="rect">
              <a:avLst/>
            </a:prstGeom>
            <a:noFill/>
          </p:spPr>
          <p:txBody>
            <a:bodyPr wrap="none" rtlCol="0">
              <a:spAutoFit/>
            </a:bodyPr>
            <a:lstStyle/>
            <a:p>
              <a:pPr algn="ctr"/>
              <a:r>
                <a:rPr lang="zh-CN" altLang="en-US" spc="100" dirty="0">
                  <a:solidFill>
                    <a:schemeClr val="bg1"/>
                  </a:solidFill>
                  <a:latin typeface="微软雅黑" panose="020B0503020204020204" pitchFamily="34" charset="-122"/>
                  <a:ea typeface="微软雅黑" panose="020B0503020204020204" pitchFamily="34" charset="-122"/>
                </a:rPr>
                <a:t>工业绝缘监测及绝缘故障定位系统</a:t>
              </a:r>
              <a:endParaRPr lang="zh-CN" altLang="en-US" spc="100" dirty="0">
                <a:solidFill>
                  <a:schemeClr val="bg1"/>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2841147"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02</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467544" y="2211710"/>
            <a:ext cx="1359792" cy="1700500"/>
            <a:chOff x="4478765" y="3173164"/>
            <a:chExt cx="1614644" cy="2068163"/>
          </a:xfrm>
        </p:grpSpPr>
        <p:sp>
          <p:nvSpPr>
            <p:cNvPr id="22" name="矩形 21"/>
            <p:cNvSpPr/>
            <p:nvPr/>
          </p:nvSpPr>
          <p:spPr>
            <a:xfrm rot="18900000">
              <a:off x="4478765" y="3173164"/>
              <a:ext cx="1614644" cy="1614644"/>
            </a:xfrm>
            <a:prstGeom prst="rect">
              <a:avLst/>
            </a:prstGeom>
            <a:solidFill>
              <a:srgbClr val="73B4DE"/>
            </a:solidFill>
            <a:ln>
              <a:solidFill>
                <a:srgbClr val="73B4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3B4DE"/>
                </a:solidFill>
              </a:endParaRPr>
            </a:p>
          </p:txBody>
        </p:sp>
        <p:sp>
          <p:nvSpPr>
            <p:cNvPr id="23" name="TextBox 65"/>
            <p:cNvSpPr txBox="1"/>
            <p:nvPr/>
          </p:nvSpPr>
          <p:spPr>
            <a:xfrm>
              <a:off x="4488432" y="3487001"/>
              <a:ext cx="1595309" cy="1754326"/>
            </a:xfrm>
            <a:prstGeom prst="rect">
              <a:avLst/>
            </a:prstGeom>
            <a:noFill/>
          </p:spPr>
          <p:txBody>
            <a:bodyPr wrap="none" rtlCol="0">
              <a:spAutoFit/>
            </a:bodyPr>
            <a:lstStyle/>
            <a:p>
              <a:pPr algn="ctr"/>
              <a:r>
                <a:rPr lang="zh-CN" altLang="en-US" sz="5400" spc="100" dirty="0">
                  <a:solidFill>
                    <a:schemeClr val="bg1"/>
                  </a:solidFill>
                  <a:latin typeface="微软雅黑" panose="020B0503020204020204" pitchFamily="34" charset="-122"/>
                  <a:ea typeface="微软雅黑" panose="020B0503020204020204" pitchFamily="34" charset="-122"/>
                </a:rPr>
                <a:t>目录</a:t>
              </a:r>
              <a:endParaRPr lang="en-US" altLang="zh-CN" sz="5400" spc="100" dirty="0">
                <a:solidFill>
                  <a:schemeClr val="bg1"/>
                </a:solidFill>
                <a:latin typeface="微软雅黑" panose="020B0503020204020204" pitchFamily="34" charset="-122"/>
                <a:ea typeface="微软雅黑" panose="020B0503020204020204" pitchFamily="34" charset="-122"/>
              </a:endParaRPr>
            </a:p>
            <a:p>
              <a:pPr algn="ctr"/>
              <a:endParaRPr lang="zh-CN" altLang="en-US" sz="5400" dirty="0">
                <a:solidFill>
                  <a:schemeClr val="accent1"/>
                </a:solidFill>
                <a:latin typeface="AvantGarde LT Book" panose="02000603030000020004" pitchFamily="2" charset="0"/>
                <a:ea typeface="微软雅黑" panose="020B0503020204020204" pitchFamily="34" charset="-122"/>
                <a:cs typeface="Arial" panose="020B0604020202020204" pitchFamily="34" charset="0"/>
              </a:endParaRPr>
            </a:p>
          </p:txBody>
        </p:sp>
      </p:grpSp>
      <p:grpSp>
        <p:nvGrpSpPr>
          <p:cNvPr id="24" name="组合 92"/>
          <p:cNvGrpSpPr/>
          <p:nvPr/>
        </p:nvGrpSpPr>
        <p:grpSpPr>
          <a:xfrm>
            <a:off x="2483769" y="1131590"/>
            <a:ext cx="5688631" cy="576064"/>
            <a:chOff x="2565345" y="1432385"/>
            <a:chExt cx="9191225" cy="825590"/>
          </a:xfrm>
        </p:grpSpPr>
        <p:sp>
          <p:nvSpPr>
            <p:cNvPr id="25"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6" name="TextBox 66"/>
            <p:cNvSpPr txBox="1"/>
            <p:nvPr/>
          </p:nvSpPr>
          <p:spPr>
            <a:xfrm>
              <a:off x="4472859" y="1583569"/>
              <a:ext cx="6405591" cy="529311"/>
            </a:xfrm>
            <a:prstGeom prst="rect">
              <a:avLst/>
            </a:prstGeom>
            <a:noFill/>
          </p:spPr>
          <p:txBody>
            <a:bodyPr wrap="none" rtlCol="0">
              <a:spAutoFit/>
            </a:bodyPr>
            <a:lstStyle/>
            <a:p>
              <a:pPr algn="ctr"/>
              <a:r>
                <a:rPr lang="en-US" altLang="zh-CN" spc="100" dirty="0">
                  <a:solidFill>
                    <a:schemeClr val="bg1"/>
                  </a:solidFill>
                  <a:latin typeface="微软雅黑" panose="020B0503020204020204" pitchFamily="34" charset="-122"/>
                  <a:ea typeface="微软雅黑" panose="020B0503020204020204" pitchFamily="34" charset="-122"/>
                </a:rPr>
                <a:t>ASCP200-1</a:t>
              </a:r>
              <a:r>
                <a:rPr lang="zh-CN" altLang="en-US" spc="100" dirty="0">
                  <a:solidFill>
                    <a:schemeClr val="bg1"/>
                  </a:solidFill>
                  <a:latin typeface="微软雅黑" panose="020B0503020204020204" pitchFamily="34" charset="-122"/>
                  <a:ea typeface="微软雅黑" panose="020B0503020204020204" pitchFamily="34" charset="-122"/>
                </a:rPr>
                <a:t>电气防火限流式保护器</a:t>
              </a:r>
              <a:endParaRPr lang="zh-CN" altLang="en-US" spc="100" dirty="0">
                <a:solidFill>
                  <a:schemeClr val="bg1"/>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2866314"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01</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35" name="组合 96"/>
          <p:cNvGrpSpPr/>
          <p:nvPr/>
        </p:nvGrpSpPr>
        <p:grpSpPr>
          <a:xfrm>
            <a:off x="2483769" y="4083918"/>
            <a:ext cx="5760640" cy="604202"/>
            <a:chOff x="2565345" y="1432385"/>
            <a:chExt cx="9191225" cy="825590"/>
          </a:xfrm>
        </p:grpSpPr>
        <p:sp>
          <p:nvSpPr>
            <p:cNvPr id="36"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7" name="TextBox 66"/>
            <p:cNvSpPr txBox="1"/>
            <p:nvPr/>
          </p:nvSpPr>
          <p:spPr>
            <a:xfrm>
              <a:off x="5051271" y="1583568"/>
              <a:ext cx="5248760" cy="504660"/>
            </a:xfrm>
            <a:prstGeom prst="rect">
              <a:avLst/>
            </a:prstGeom>
            <a:noFill/>
          </p:spPr>
          <p:txBody>
            <a:bodyPr wrap="none" rtlCol="0">
              <a:spAutoFit/>
            </a:bodyPr>
            <a:lstStyle/>
            <a:p>
              <a:pPr algn="ctr"/>
              <a:r>
                <a:rPr lang="en-US" altLang="zh-CN" spc="100" dirty="0">
                  <a:solidFill>
                    <a:schemeClr val="bg1"/>
                  </a:solidFill>
                  <a:latin typeface="微软雅黑" panose="020B0503020204020204" pitchFamily="34" charset="-122"/>
                  <a:ea typeface="微软雅黑" panose="020B0503020204020204" pitchFamily="34" charset="-122"/>
                </a:rPr>
                <a:t>ASJ</a:t>
              </a:r>
              <a:r>
                <a:rPr lang="zh-CN" altLang="en-US" spc="100" dirty="0">
                  <a:solidFill>
                    <a:schemeClr val="bg1"/>
                  </a:solidFill>
                  <a:latin typeface="微软雅黑" panose="020B0503020204020204" pitchFamily="34" charset="-122"/>
                  <a:ea typeface="微软雅黑" panose="020B0503020204020204" pitchFamily="34" charset="-122"/>
                </a:rPr>
                <a:t>系列剩余电流动作继电器</a:t>
              </a:r>
              <a:endParaRPr lang="zh-CN" altLang="en-US" spc="100" dirty="0">
                <a:solidFill>
                  <a:schemeClr val="bg1"/>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891481"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04</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39" name="组合 100"/>
          <p:cNvGrpSpPr/>
          <p:nvPr/>
        </p:nvGrpSpPr>
        <p:grpSpPr>
          <a:xfrm>
            <a:off x="2483769" y="3003798"/>
            <a:ext cx="5760639" cy="648072"/>
            <a:chOff x="2565345" y="1432385"/>
            <a:chExt cx="9191225" cy="825590"/>
          </a:xfrm>
        </p:grpSpPr>
        <p:sp>
          <p:nvSpPr>
            <p:cNvPr id="40"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41" name="TextBox 66"/>
            <p:cNvSpPr txBox="1"/>
            <p:nvPr/>
          </p:nvSpPr>
          <p:spPr>
            <a:xfrm>
              <a:off x="4432327" y="1583568"/>
              <a:ext cx="6486653" cy="470498"/>
            </a:xfrm>
            <a:prstGeom prst="rect">
              <a:avLst/>
            </a:prstGeom>
            <a:noFill/>
          </p:spPr>
          <p:txBody>
            <a:bodyPr wrap="none" rtlCol="0">
              <a:spAutoFit/>
            </a:bodyPr>
            <a:lstStyle/>
            <a:p>
              <a:pPr algn="ctr"/>
              <a:r>
                <a:rPr lang="zh-CN" altLang="en-US" spc="100" dirty="0">
                  <a:solidFill>
                    <a:schemeClr val="bg1"/>
                  </a:solidFill>
                  <a:latin typeface="微软雅黑" panose="020B0503020204020204" pitchFamily="34" charset="-122"/>
                  <a:ea typeface="微软雅黑" panose="020B0503020204020204" pitchFamily="34" charset="-122"/>
                </a:rPr>
                <a:t>医疗</a:t>
              </a:r>
              <a:r>
                <a:rPr lang="en-US" altLang="zh-CN" spc="100" dirty="0">
                  <a:solidFill>
                    <a:schemeClr val="bg1"/>
                  </a:solidFill>
                  <a:latin typeface="微软雅黑" panose="020B0503020204020204" pitchFamily="34" charset="-122"/>
                  <a:ea typeface="微软雅黑" panose="020B0503020204020204" pitchFamily="34" charset="-122"/>
                </a:rPr>
                <a:t>IT</a:t>
              </a:r>
              <a:r>
                <a:rPr lang="zh-CN" altLang="en-US" spc="100" dirty="0">
                  <a:solidFill>
                    <a:schemeClr val="bg1"/>
                  </a:solidFill>
                  <a:latin typeface="微软雅黑" panose="020B0503020204020204" pitchFamily="34" charset="-122"/>
                  <a:ea typeface="微软雅黑" panose="020B0503020204020204" pitchFamily="34" charset="-122"/>
                </a:rPr>
                <a:t>绝缘监测仪绝缘故障定位系统</a:t>
              </a:r>
              <a:endParaRPr lang="zh-CN" altLang="en-US" spc="100" dirty="0">
                <a:solidFill>
                  <a:schemeClr val="bg1"/>
                </a:solidFill>
                <a:latin typeface="微软雅黑" panose="020B0503020204020204" pitchFamily="34" charset="-122"/>
                <a:ea typeface="微软雅黑" panose="020B0503020204020204" pitchFamily="34" charset="-122"/>
              </a:endParaRPr>
            </a:p>
          </p:txBody>
        </p:sp>
        <p:sp>
          <p:nvSpPr>
            <p:cNvPr id="42" name="圆角矩形 41"/>
            <p:cNvSpPr/>
            <p:nvPr/>
          </p:nvSpPr>
          <p:spPr>
            <a:xfrm>
              <a:off x="2857925"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03</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000"/>
                                        <p:tgtEl>
                                          <p:spTgt spid="35"/>
                                        </p:tgtEl>
                                      </p:cBhvr>
                                    </p:animEffect>
                                    <p:anim calcmode="lin" valueType="num">
                                      <p:cBhvr>
                                        <p:cTn id="22" dur="1000" fill="hold"/>
                                        <p:tgtEl>
                                          <p:spTgt spid="35"/>
                                        </p:tgtEl>
                                        <p:attrNameLst>
                                          <p:attrName>ppt_x</p:attrName>
                                        </p:attrNameLst>
                                      </p:cBhvr>
                                      <p:tavLst>
                                        <p:tav tm="0">
                                          <p:val>
                                            <p:strVal val="#ppt_x"/>
                                          </p:val>
                                        </p:tav>
                                        <p:tav tm="100000">
                                          <p:val>
                                            <p:strVal val="#ppt_x"/>
                                          </p:val>
                                        </p:tav>
                                      </p:tavLst>
                                    </p:anim>
                                    <p:anim calcmode="lin" valueType="num">
                                      <p:cBhvr>
                                        <p:cTn id="23" dur="1000" fill="hold"/>
                                        <p:tgtEl>
                                          <p:spTgt spid="3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8" name="直接连接符 47"/>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2"/>
          <p:cNvSpPr>
            <a:spLocks noChangeArrowheads="1"/>
          </p:cNvSpPr>
          <p:nvPr/>
        </p:nvSpPr>
        <p:spPr bwMode="auto">
          <a:xfrm>
            <a:off x="395560" y="6594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7"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安科瑞</a:t>
            </a:r>
            <a:r>
              <a:rPr lang="en-US" altLang="zh-CN" b="1" kern="0" dirty="0">
                <a:solidFill>
                  <a:schemeClr val="bg1"/>
                </a:solidFill>
                <a:latin typeface="微软雅黑" panose="020B0503020204020204" pitchFamily="34" charset="-122"/>
                <a:ea typeface="微软雅黑" panose="020B0503020204020204" pitchFamily="34" charset="-122"/>
              </a:rPr>
              <a:t>ASCP200-1</a:t>
            </a: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应用场所</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pic>
        <p:nvPicPr>
          <p:cNvPr id="12" name="图片 1" descr="VCG41153210812"/>
          <p:cNvPicPr>
            <a:picLocks noChangeAspect="1"/>
          </p:cNvPicPr>
          <p:nvPr/>
        </p:nvPicPr>
        <p:blipFill>
          <a:blip r:embed="rId1" cstate="print"/>
          <a:srcRect b="6793"/>
          <a:stretch>
            <a:fillRect/>
          </a:stretch>
        </p:blipFill>
        <p:spPr>
          <a:xfrm>
            <a:off x="423643" y="1131590"/>
            <a:ext cx="2420165" cy="2016224"/>
          </a:xfrm>
          <a:prstGeom prst="rect">
            <a:avLst/>
          </a:prstGeom>
          <a:noFill/>
          <a:ln w="9525">
            <a:noFill/>
          </a:ln>
        </p:spPr>
      </p:pic>
      <p:pic>
        <p:nvPicPr>
          <p:cNvPr id="14" name="图片 7" descr="VCG21gic13825438"/>
          <p:cNvPicPr>
            <a:picLocks noChangeAspect="1"/>
          </p:cNvPicPr>
          <p:nvPr/>
        </p:nvPicPr>
        <p:blipFill>
          <a:blip r:embed="rId2" cstate="print"/>
          <a:srcRect l="10088" r="16258" b="6801"/>
          <a:stretch>
            <a:fillRect/>
          </a:stretch>
        </p:blipFill>
        <p:spPr>
          <a:xfrm>
            <a:off x="3444032" y="1165473"/>
            <a:ext cx="2352104" cy="1982341"/>
          </a:xfrm>
          <a:prstGeom prst="rect">
            <a:avLst/>
          </a:prstGeom>
          <a:noFill/>
          <a:ln w="9525">
            <a:noFill/>
          </a:ln>
        </p:spPr>
      </p:pic>
      <p:pic>
        <p:nvPicPr>
          <p:cNvPr id="15" name="图片 8" descr="VCG21gic19950182"/>
          <p:cNvPicPr>
            <a:picLocks noChangeAspect="1"/>
          </p:cNvPicPr>
          <p:nvPr/>
        </p:nvPicPr>
        <p:blipFill>
          <a:blip r:embed="rId3" cstate="print"/>
          <a:srcRect r="38933" b="7878"/>
          <a:stretch>
            <a:fillRect/>
          </a:stretch>
        </p:blipFill>
        <p:spPr>
          <a:xfrm>
            <a:off x="6314557" y="1203598"/>
            <a:ext cx="2289892" cy="1944216"/>
          </a:xfrm>
          <a:prstGeom prst="rect">
            <a:avLst/>
          </a:prstGeom>
          <a:noFill/>
          <a:ln w="9525">
            <a:noFill/>
          </a:ln>
        </p:spPr>
      </p:pic>
      <p:sp>
        <p:nvSpPr>
          <p:cNvPr id="16" name="矩形 15"/>
          <p:cNvSpPr/>
          <p:nvPr>
            <p:custDataLst>
              <p:tags r:id="rId4"/>
            </p:custDataLst>
          </p:nvPr>
        </p:nvSpPr>
        <p:spPr>
          <a:xfrm>
            <a:off x="251520" y="3387501"/>
            <a:ext cx="2752725" cy="14164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lvl="0" fontAlgn="base">
              <a:lnSpc>
                <a:spcPct val="150000"/>
              </a:lnSpc>
              <a:spcBef>
                <a:spcPct val="0"/>
              </a:spcBef>
              <a:spcAft>
                <a:spcPct val="0"/>
              </a:spcAft>
              <a:defRPr/>
            </a:pPr>
            <a:r>
              <a:rPr lang="zh-CN" altLang="en-US" b="1" noProof="1">
                <a:solidFill>
                  <a:srgbClr val="64670E"/>
                </a:solidFill>
                <a:latin typeface="微软雅黑" panose="020B0503020204020204" pitchFamily="34" charset="-122"/>
                <a:ea typeface="微软雅黑" panose="020B0503020204020204" pitchFamily="34" charset="-122"/>
                <a:sym typeface="+mn-ea"/>
              </a:rPr>
              <a:t>学校、医院、商场</a:t>
            </a:r>
            <a:r>
              <a:rPr kumimoji="0" lang="zh-CN" altLang="en-US" sz="1800" b="1" i="0" u="none" strike="noStrike" kern="1200" cap="none" spc="0" normalizeH="0" baseline="0" noProof="1">
                <a:ln>
                  <a:noFill/>
                </a:ln>
                <a:solidFill>
                  <a:srgbClr val="64670E"/>
                </a:solidFill>
                <a:effectLst/>
                <a:uLnTx/>
                <a:uFillTx/>
                <a:latin typeface="微软雅黑" panose="020B0503020204020204" pitchFamily="34" charset="-122"/>
                <a:ea typeface="微软雅黑" panose="020B0503020204020204" pitchFamily="34" charset="-122"/>
                <a:cs typeface="+mn-cs"/>
                <a:sym typeface="+mn-ea"/>
              </a:rPr>
              <a:t>、宾馆、寺庙、文物建筑、</a:t>
            </a:r>
            <a:r>
              <a:rPr lang="zh-CN" altLang="en-US" b="1" noProof="1">
                <a:solidFill>
                  <a:srgbClr val="64670E"/>
                </a:solidFill>
                <a:latin typeface="微软雅黑" panose="020B0503020204020204" pitchFamily="34" charset="-122"/>
                <a:ea typeface="微软雅黑" panose="020B0503020204020204" pitchFamily="34" charset="-122"/>
              </a:rPr>
              <a:t>会展</a:t>
            </a:r>
            <a:endParaRPr kumimoji="0" lang="zh-CN" altLang="en-US" sz="1800" b="1" i="0" u="none" strike="noStrike" kern="1200" cap="none" spc="0" normalizeH="0" baseline="0" noProof="1">
              <a:ln>
                <a:noFill/>
              </a:ln>
              <a:solidFill>
                <a:srgbClr val="64670E"/>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8" name="矩形 17"/>
          <p:cNvSpPr/>
          <p:nvPr>
            <p:custDataLst>
              <p:tags r:id="rId5"/>
            </p:custDataLst>
          </p:nvPr>
        </p:nvSpPr>
        <p:spPr>
          <a:xfrm>
            <a:off x="3273252" y="3315493"/>
            <a:ext cx="2666900" cy="1488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5000"/>
          </a:bodyPr>
          <a:lstStyle/>
          <a:p>
            <a:pPr lvl="0" fontAlgn="base">
              <a:lnSpc>
                <a:spcPct val="150000"/>
              </a:lnSpc>
              <a:spcBef>
                <a:spcPct val="0"/>
              </a:spcBef>
              <a:spcAft>
                <a:spcPct val="0"/>
              </a:spcAft>
              <a:defRPr/>
            </a:pPr>
            <a:r>
              <a:rPr lang="zh-CN" altLang="en-US" b="1" noProof="1">
                <a:solidFill>
                  <a:srgbClr val="64670E"/>
                </a:solidFill>
                <a:latin typeface="微软雅黑" panose="020B0503020204020204" pitchFamily="34" charset="-122"/>
                <a:ea typeface="微软雅黑" panose="020B0503020204020204" pitchFamily="34" charset="-122"/>
              </a:rPr>
              <a:t>住宅、幼儿园、老年人建筑、集体宿舍、娱乐场所</a:t>
            </a:r>
            <a:endParaRPr kumimoji="0" lang="zh-CN" altLang="en-US" sz="1800" b="1" i="0" u="none" strike="noStrike" kern="1200" cap="none" spc="0" normalizeH="0" baseline="0" noProof="1">
              <a:ln>
                <a:noFill/>
              </a:ln>
              <a:solidFill>
                <a:srgbClr val="64670E"/>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custDataLst>
              <p:tags r:id="rId6"/>
            </p:custDataLst>
          </p:nvPr>
        </p:nvSpPr>
        <p:spPr>
          <a:xfrm>
            <a:off x="6153572" y="3387501"/>
            <a:ext cx="2810916" cy="14164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5000"/>
          </a:bodyPr>
          <a:lstStyle/>
          <a:p>
            <a:pPr lvl="0" fontAlgn="base">
              <a:lnSpc>
                <a:spcPct val="150000"/>
              </a:lnSpc>
              <a:spcBef>
                <a:spcPct val="0"/>
              </a:spcBef>
              <a:spcAft>
                <a:spcPct val="0"/>
              </a:spcAft>
              <a:defRPr/>
            </a:pPr>
            <a:r>
              <a:rPr lang="zh-CN" altLang="en-US" b="1" noProof="1">
                <a:solidFill>
                  <a:srgbClr val="64670E"/>
                </a:solidFill>
                <a:latin typeface="微软雅黑" panose="020B0503020204020204" pitchFamily="34" charset="-122"/>
                <a:ea typeface="微软雅黑" panose="020B0503020204020204" pitchFamily="34" charset="-122"/>
              </a:rPr>
              <a:t>仓库、电动车充电站、租赁式商场商铺、批发集贸市场、甲乙丙类危险品库房</a:t>
            </a:r>
            <a:endParaRPr kumimoji="0" lang="zh-CN" altLang="en-US" sz="1800" b="1" i="0" u="none" strike="noStrike" kern="1200" cap="none" spc="0" normalizeH="0" baseline="0" noProof="1">
              <a:ln>
                <a:noFill/>
              </a:ln>
              <a:solidFill>
                <a:srgbClr val="64670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96"/>
          <p:cNvSpPr>
            <a:spLocks noChangeArrowheads="1"/>
          </p:cNvSpPr>
          <p:nvPr/>
        </p:nvSpPr>
        <p:spPr bwMode="auto">
          <a:xfrm>
            <a:off x="2257631" y="200643"/>
            <a:ext cx="6457838" cy="533465"/>
          </a:xfrm>
          <a:prstGeom prst="rect">
            <a:avLst/>
          </a:prstGeom>
          <a:noFill/>
          <a:ln>
            <a:noFill/>
          </a:ln>
          <a:effectLst>
            <a:prstShdw prst="shdw13" dist="53882" dir="13500000">
              <a:srgbClr val="30461C">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646" tIns="36823" rIns="73646" bIns="36823">
            <a:spAutoFit/>
          </a:bodyPr>
          <a:lstStyle>
            <a:lvl1pPr defTabSz="782955">
              <a:defRPr>
                <a:solidFill>
                  <a:schemeClr val="tx1"/>
                </a:solidFill>
                <a:latin typeface="Arial" panose="020B0604020202020204" pitchFamily="34" charset="0"/>
                <a:ea typeface="宋体" panose="02010600030101010101" pitchFamily="2" charset="-122"/>
              </a:defRPr>
            </a:lvl1pPr>
            <a:lvl2pPr marL="742950" indent="-285750" defTabSz="782955">
              <a:defRPr>
                <a:solidFill>
                  <a:schemeClr val="tx1"/>
                </a:solidFill>
                <a:latin typeface="Arial" panose="020B0604020202020204" pitchFamily="34" charset="0"/>
                <a:ea typeface="宋体" panose="02010600030101010101" pitchFamily="2" charset="-122"/>
              </a:defRPr>
            </a:lvl2pPr>
            <a:lvl3pPr marL="1143000" indent="-228600" defTabSz="782955">
              <a:defRPr>
                <a:solidFill>
                  <a:schemeClr val="tx1"/>
                </a:solidFill>
                <a:latin typeface="Arial" panose="020B0604020202020204" pitchFamily="34" charset="0"/>
                <a:ea typeface="宋体" panose="02010600030101010101" pitchFamily="2" charset="-122"/>
              </a:defRPr>
            </a:lvl3pPr>
            <a:lvl4pPr marL="1600200" indent="-228600" defTabSz="782955">
              <a:defRPr>
                <a:solidFill>
                  <a:schemeClr val="tx1"/>
                </a:solidFill>
                <a:latin typeface="Arial" panose="020B0604020202020204" pitchFamily="34" charset="0"/>
                <a:ea typeface="宋体" panose="02010600030101010101" pitchFamily="2" charset="-122"/>
              </a:defRPr>
            </a:lvl4pPr>
            <a:lvl5pPr marL="2057400" indent="-228600" defTabSz="782955">
              <a:defRPr>
                <a:solidFill>
                  <a:schemeClr val="tx1"/>
                </a:solidFill>
                <a:latin typeface="Arial" panose="020B0604020202020204" pitchFamily="34" charset="0"/>
                <a:ea typeface="宋体" panose="02010600030101010101" pitchFamily="2" charset="-122"/>
              </a:defRPr>
            </a:lvl5pPr>
            <a:lvl6pPr marL="25146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2255">
                <a:solidFill>
                  <a:srgbClr val="003C78"/>
                </a:solidFill>
                <a:ea typeface="微软雅黑" panose="020B0503020204020204" pitchFamily="34" charset="-122"/>
              </a:rPr>
              <a:t>新产品开发情况</a:t>
            </a:r>
            <a:r>
              <a:rPr lang="en-US" altLang="zh-CN" sz="2255">
                <a:solidFill>
                  <a:srgbClr val="003C78"/>
                </a:solidFill>
                <a:ea typeface="微软雅黑" panose="020B0503020204020204" pitchFamily="34" charset="-122"/>
              </a:rPr>
              <a:t>-</a:t>
            </a:r>
            <a:r>
              <a:rPr lang="zh-CN" altLang="en-US" sz="2255">
                <a:solidFill>
                  <a:srgbClr val="003C78"/>
                </a:solidFill>
                <a:ea typeface="微软雅黑" panose="020B0503020204020204" pitchFamily="34" charset="-122"/>
              </a:rPr>
              <a:t>电气防火限流式保护器</a:t>
            </a:r>
            <a:endParaRPr lang="zh-CN" altLang="en-US" sz="2255">
              <a:solidFill>
                <a:srgbClr val="003C78"/>
              </a:solidFill>
              <a:ea typeface="微软雅黑" panose="020B0503020204020204" pitchFamily="34" charset="-122"/>
            </a:endParaRPr>
          </a:p>
        </p:txBody>
      </p:sp>
      <p:sp>
        <p:nvSpPr>
          <p:cNvPr id="10" name="矩形 9"/>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11" name="矩形 10"/>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Rectangle 2"/>
          <p:cNvSpPr>
            <a:spLocks noChangeArrowheads="1"/>
          </p:cNvSpPr>
          <p:nvPr/>
        </p:nvSpPr>
        <p:spPr bwMode="auto">
          <a:xfrm>
            <a:off x="395560" y="6594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电气防火限流式保护器主要同行及产品情况</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pic>
        <p:nvPicPr>
          <p:cNvPr id="28" name="图片 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7504" y="828675"/>
            <a:ext cx="30289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841" y="3363913"/>
            <a:ext cx="2197100"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4841" y="1538288"/>
            <a:ext cx="2160588"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Rectangle 3"/>
          <p:cNvSpPr txBox="1">
            <a:spLocks noChangeArrowheads="1"/>
          </p:cNvSpPr>
          <p:nvPr/>
        </p:nvSpPr>
        <p:spPr bwMode="auto">
          <a:xfrm>
            <a:off x="2908351" y="1347614"/>
            <a:ext cx="5864225" cy="1581150"/>
          </a:xfrm>
          <a:prstGeom prst="rect">
            <a:avLst/>
          </a:prstGeom>
          <a:noFill/>
          <a:ln>
            <a:noFill/>
          </a:ln>
          <a:effectLst/>
        </p:spPr>
        <p:txBody>
          <a:bodyPr/>
          <a:lstStyle>
            <a:lvl1pPr marL="190500" indent="-1905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ea typeface="+mn-ea"/>
                <a:cs typeface="+mn-cs"/>
              </a:defRPr>
            </a:lvl1pPr>
            <a:lvl2pPr marL="762000" indent="-28575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2pPr>
            <a:lvl3pPr marL="11811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3pPr>
            <a:lvl4pPr marL="16002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4pPr>
            <a:lvl5pPr marL="20574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5pPr>
            <a:lvl6pPr marL="25146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6pPr>
            <a:lvl7pPr marL="29718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7pPr>
            <a:lvl8pPr marL="34290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8pPr>
            <a:lvl9pPr marL="38862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9pPr>
          </a:lstStyle>
          <a:p>
            <a:pPr marL="0" indent="0" eaLnBrk="1" hangingPunct="1">
              <a:lnSpc>
                <a:spcPct val="150000"/>
              </a:lnSpc>
              <a:buFont typeface="Wingdings" panose="05000000000000000000" pitchFamily="2" charset="2"/>
              <a:buNone/>
              <a:defRPr/>
            </a:pP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主要功能及特点：</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）微秒级短路保护； </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2</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）过载保护；   </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3</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）仪表内超温保护；</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4</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）声光报警；</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5</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路</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RS485</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通讯</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6</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）导轨安装，</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32A</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及以下无显示（尺寸：</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189</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119</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65</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63A</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的带液晶显示。</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7</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32A</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以下带</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个复位按键。</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产品有沈阳消防所做的委托检验报告（</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2010</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年）及上海电器设备检测所的</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EMC</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测试</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参编</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GB14287.6《</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电气火灾监控系统 第</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6</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部分：电气防火限流式保护器</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及</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DGJ08-2016《</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民用建筑电气防火规程</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r>
              <a:rPr lang="zh-CN" altLang="en-US" sz="1400" b="1" dirty="0">
                <a:solidFill>
                  <a:schemeClr val="tx2">
                    <a:lumMod val="10000"/>
                  </a:schemeClr>
                </a:solidFill>
                <a:latin typeface="华文仿宋" panose="02010600040101010101" pitchFamily="2" charset="-122"/>
                <a:ea typeface="华文仿宋" panose="02010600040101010101" pitchFamily="2" charset="-122"/>
                <a:sym typeface="+mn-ea"/>
              </a:rPr>
              <a:t>销售价格</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32A</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的</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2000</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元左右，</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10A</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的</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800-1000</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元</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endParaRPr lang="en-US" altLang="zh-CN" sz="20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endParaRPr lang="en-GB" sz="2000" dirty="0">
              <a:solidFill>
                <a:schemeClr val="tx2">
                  <a:lumMod val="10000"/>
                </a:schemeClr>
              </a:solidFill>
              <a:latin typeface="华文仿宋" panose="02010600040101010101" pitchFamily="2" charset="-122"/>
              <a:ea typeface="华文仿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96"/>
          <p:cNvSpPr>
            <a:spLocks noChangeArrowheads="1"/>
          </p:cNvSpPr>
          <p:nvPr/>
        </p:nvSpPr>
        <p:spPr bwMode="auto">
          <a:xfrm>
            <a:off x="2257631" y="200643"/>
            <a:ext cx="6457838" cy="533465"/>
          </a:xfrm>
          <a:prstGeom prst="rect">
            <a:avLst/>
          </a:prstGeom>
          <a:noFill/>
          <a:ln>
            <a:noFill/>
          </a:ln>
          <a:effectLst>
            <a:prstShdw prst="shdw13" dist="53882" dir="13500000">
              <a:srgbClr val="30461C">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646" tIns="36823" rIns="73646" bIns="36823">
            <a:spAutoFit/>
          </a:bodyPr>
          <a:lstStyle>
            <a:lvl1pPr defTabSz="782955">
              <a:defRPr>
                <a:solidFill>
                  <a:schemeClr val="tx1"/>
                </a:solidFill>
                <a:latin typeface="Arial" panose="020B0604020202020204" pitchFamily="34" charset="0"/>
                <a:ea typeface="宋体" panose="02010600030101010101" pitchFamily="2" charset="-122"/>
              </a:defRPr>
            </a:lvl1pPr>
            <a:lvl2pPr marL="742950" indent="-285750" defTabSz="782955">
              <a:defRPr>
                <a:solidFill>
                  <a:schemeClr val="tx1"/>
                </a:solidFill>
                <a:latin typeface="Arial" panose="020B0604020202020204" pitchFamily="34" charset="0"/>
                <a:ea typeface="宋体" panose="02010600030101010101" pitchFamily="2" charset="-122"/>
              </a:defRPr>
            </a:lvl2pPr>
            <a:lvl3pPr marL="1143000" indent="-228600" defTabSz="782955">
              <a:defRPr>
                <a:solidFill>
                  <a:schemeClr val="tx1"/>
                </a:solidFill>
                <a:latin typeface="Arial" panose="020B0604020202020204" pitchFamily="34" charset="0"/>
                <a:ea typeface="宋体" panose="02010600030101010101" pitchFamily="2" charset="-122"/>
              </a:defRPr>
            </a:lvl3pPr>
            <a:lvl4pPr marL="1600200" indent="-228600" defTabSz="782955">
              <a:defRPr>
                <a:solidFill>
                  <a:schemeClr val="tx1"/>
                </a:solidFill>
                <a:latin typeface="Arial" panose="020B0604020202020204" pitchFamily="34" charset="0"/>
                <a:ea typeface="宋体" panose="02010600030101010101" pitchFamily="2" charset="-122"/>
              </a:defRPr>
            </a:lvl4pPr>
            <a:lvl5pPr marL="2057400" indent="-228600" defTabSz="782955">
              <a:defRPr>
                <a:solidFill>
                  <a:schemeClr val="tx1"/>
                </a:solidFill>
                <a:latin typeface="Arial" panose="020B0604020202020204" pitchFamily="34" charset="0"/>
                <a:ea typeface="宋体" panose="02010600030101010101" pitchFamily="2" charset="-122"/>
              </a:defRPr>
            </a:lvl5pPr>
            <a:lvl6pPr marL="25146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2255">
                <a:solidFill>
                  <a:srgbClr val="003C78"/>
                </a:solidFill>
                <a:ea typeface="微软雅黑" panose="020B0503020204020204" pitchFamily="34" charset="-122"/>
              </a:rPr>
              <a:t>新产品开发情况</a:t>
            </a:r>
            <a:r>
              <a:rPr lang="en-US" altLang="zh-CN" sz="2255">
                <a:solidFill>
                  <a:srgbClr val="003C78"/>
                </a:solidFill>
                <a:ea typeface="微软雅黑" panose="020B0503020204020204" pitchFamily="34" charset="-122"/>
              </a:rPr>
              <a:t>-</a:t>
            </a:r>
            <a:r>
              <a:rPr lang="zh-CN" altLang="en-US" sz="2255">
                <a:solidFill>
                  <a:srgbClr val="003C78"/>
                </a:solidFill>
                <a:ea typeface="微软雅黑" panose="020B0503020204020204" pitchFamily="34" charset="-122"/>
              </a:rPr>
              <a:t>电气防火限流式保护器</a:t>
            </a:r>
            <a:endParaRPr lang="zh-CN" altLang="en-US" sz="2255">
              <a:solidFill>
                <a:srgbClr val="003C78"/>
              </a:solidFill>
              <a:ea typeface="微软雅黑" panose="020B0503020204020204" pitchFamily="34" charset="-122"/>
            </a:endParaRPr>
          </a:p>
        </p:txBody>
      </p:sp>
      <p:sp>
        <p:nvSpPr>
          <p:cNvPr id="10" name="矩形 9"/>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11" name="矩形 10"/>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Rectangle 2"/>
          <p:cNvSpPr>
            <a:spLocks noChangeArrowheads="1"/>
          </p:cNvSpPr>
          <p:nvPr/>
        </p:nvSpPr>
        <p:spPr bwMode="auto">
          <a:xfrm>
            <a:off x="395560" y="6594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电气防火限流式保护器主要同行及产品情况</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pic>
        <p:nvPicPr>
          <p:cNvPr id="16" name="图片 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51520" y="828185"/>
            <a:ext cx="271462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3"/>
          <p:cNvSpPr txBox="1">
            <a:spLocks noChangeArrowheads="1"/>
          </p:cNvSpPr>
          <p:nvPr/>
        </p:nvSpPr>
        <p:spPr bwMode="auto">
          <a:xfrm>
            <a:off x="3710683" y="1290147"/>
            <a:ext cx="5262562" cy="3084513"/>
          </a:xfrm>
          <a:prstGeom prst="rect">
            <a:avLst/>
          </a:prstGeom>
          <a:noFill/>
          <a:ln>
            <a:noFill/>
          </a:ln>
          <a:effectLst/>
        </p:spPr>
        <p:txBody>
          <a:bodyPr/>
          <a:lstStyle>
            <a:lvl1pPr marL="190500" indent="-1905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ea typeface="+mn-ea"/>
                <a:cs typeface="+mn-cs"/>
              </a:defRPr>
            </a:lvl1pPr>
            <a:lvl2pPr marL="762000" indent="-28575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2pPr>
            <a:lvl3pPr marL="11811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3pPr>
            <a:lvl4pPr marL="16002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4pPr>
            <a:lvl5pPr marL="20574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5pPr>
            <a:lvl6pPr marL="25146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6pPr>
            <a:lvl7pPr marL="29718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7pPr>
            <a:lvl8pPr marL="34290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8pPr>
            <a:lvl9pPr marL="38862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9pPr>
          </a:lstStyle>
          <a:p>
            <a:pPr marL="0" indent="0" eaLnBrk="1" hangingPunct="1">
              <a:lnSpc>
                <a:spcPct val="150000"/>
              </a:lnSpc>
              <a:buFont typeface="Wingdings" panose="05000000000000000000" pitchFamily="2" charset="2"/>
              <a:buNone/>
              <a:defRPr/>
            </a:pP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型号：</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HS-M8K</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灭弧式电气防火保护器</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主要功能及特点：</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）微秒级短路保护； </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2</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）过载保护；   </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3</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）仪表内超温保护；</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4</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路线缆温度测量；</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5</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路漏电流测量声光报警；</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6</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）电压和电流测量功能；</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5</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路</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RS485</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通讯；</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6</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）挂壁式安装（尺寸：</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155</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110</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60</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），目前最大电流是单相</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            </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  </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40A</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40A</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以下可由菜单进行设置。</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               7</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）产品有第三方的委托检验报告</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              8</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）可以组网将数据上传至电丁丁安全云平台。</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              </a:t>
            </a:r>
            <a:r>
              <a:rPr lang="zh-CN" altLang="en-US" sz="1400" b="1" dirty="0">
                <a:solidFill>
                  <a:schemeClr val="tx2">
                    <a:lumMod val="10000"/>
                  </a:schemeClr>
                </a:solidFill>
                <a:latin typeface="华文仿宋" panose="02010600040101010101" pitchFamily="2" charset="-122"/>
                <a:ea typeface="华文仿宋" panose="02010600040101010101" pitchFamily="2" charset="-122"/>
                <a:sym typeface="+mn-ea"/>
              </a:rPr>
              <a:t>销售价格</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1500</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元左右</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只</a:t>
            </a:r>
            <a:endParaRPr lang="en-GB" sz="1400" dirty="0">
              <a:solidFill>
                <a:schemeClr val="tx2">
                  <a:lumMod val="10000"/>
                </a:schemeClr>
              </a:solidFill>
              <a:latin typeface="华文仿宋" panose="02010600040101010101" pitchFamily="2" charset="-122"/>
              <a:ea typeface="华文仿宋" panose="02010600040101010101" pitchFamily="2" charset="-122"/>
            </a:endParaRPr>
          </a:p>
        </p:txBody>
      </p:sp>
      <p:pic>
        <p:nvPicPr>
          <p:cNvPr id="18" name="图片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515572"/>
            <a:ext cx="11811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5233" y="1550497"/>
            <a:ext cx="1049337" cy="15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3108" y="3234835"/>
            <a:ext cx="1220787"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1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08833" y="3372947"/>
            <a:ext cx="2146300"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96"/>
          <p:cNvSpPr>
            <a:spLocks noChangeArrowheads="1"/>
          </p:cNvSpPr>
          <p:nvPr/>
        </p:nvSpPr>
        <p:spPr bwMode="auto">
          <a:xfrm>
            <a:off x="2257631" y="200643"/>
            <a:ext cx="6457838" cy="533465"/>
          </a:xfrm>
          <a:prstGeom prst="rect">
            <a:avLst/>
          </a:prstGeom>
          <a:noFill/>
          <a:ln>
            <a:noFill/>
          </a:ln>
          <a:effectLst>
            <a:prstShdw prst="shdw13" dist="53882" dir="13500000">
              <a:srgbClr val="30461C">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646" tIns="36823" rIns="73646" bIns="36823">
            <a:spAutoFit/>
          </a:bodyPr>
          <a:lstStyle>
            <a:lvl1pPr defTabSz="782955">
              <a:defRPr>
                <a:solidFill>
                  <a:schemeClr val="tx1"/>
                </a:solidFill>
                <a:latin typeface="Arial" panose="020B0604020202020204" pitchFamily="34" charset="0"/>
                <a:ea typeface="宋体" panose="02010600030101010101" pitchFamily="2" charset="-122"/>
              </a:defRPr>
            </a:lvl1pPr>
            <a:lvl2pPr marL="742950" indent="-285750" defTabSz="782955">
              <a:defRPr>
                <a:solidFill>
                  <a:schemeClr val="tx1"/>
                </a:solidFill>
                <a:latin typeface="Arial" panose="020B0604020202020204" pitchFamily="34" charset="0"/>
                <a:ea typeface="宋体" panose="02010600030101010101" pitchFamily="2" charset="-122"/>
              </a:defRPr>
            </a:lvl2pPr>
            <a:lvl3pPr marL="1143000" indent="-228600" defTabSz="782955">
              <a:defRPr>
                <a:solidFill>
                  <a:schemeClr val="tx1"/>
                </a:solidFill>
                <a:latin typeface="Arial" panose="020B0604020202020204" pitchFamily="34" charset="0"/>
                <a:ea typeface="宋体" panose="02010600030101010101" pitchFamily="2" charset="-122"/>
              </a:defRPr>
            </a:lvl3pPr>
            <a:lvl4pPr marL="1600200" indent="-228600" defTabSz="782955">
              <a:defRPr>
                <a:solidFill>
                  <a:schemeClr val="tx1"/>
                </a:solidFill>
                <a:latin typeface="Arial" panose="020B0604020202020204" pitchFamily="34" charset="0"/>
                <a:ea typeface="宋体" panose="02010600030101010101" pitchFamily="2" charset="-122"/>
              </a:defRPr>
            </a:lvl4pPr>
            <a:lvl5pPr marL="2057400" indent="-228600" defTabSz="782955">
              <a:defRPr>
                <a:solidFill>
                  <a:schemeClr val="tx1"/>
                </a:solidFill>
                <a:latin typeface="Arial" panose="020B0604020202020204" pitchFamily="34" charset="0"/>
                <a:ea typeface="宋体" panose="02010600030101010101" pitchFamily="2" charset="-122"/>
              </a:defRPr>
            </a:lvl5pPr>
            <a:lvl6pPr marL="25146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2255">
                <a:solidFill>
                  <a:srgbClr val="003C78"/>
                </a:solidFill>
                <a:ea typeface="微软雅黑" panose="020B0503020204020204" pitchFamily="34" charset="-122"/>
              </a:rPr>
              <a:t>新产品开发情况</a:t>
            </a:r>
            <a:r>
              <a:rPr lang="en-US" altLang="zh-CN" sz="2255">
                <a:solidFill>
                  <a:srgbClr val="003C78"/>
                </a:solidFill>
                <a:ea typeface="微软雅黑" panose="020B0503020204020204" pitchFamily="34" charset="-122"/>
              </a:rPr>
              <a:t>-</a:t>
            </a:r>
            <a:r>
              <a:rPr lang="zh-CN" altLang="en-US" sz="2255">
                <a:solidFill>
                  <a:srgbClr val="003C78"/>
                </a:solidFill>
                <a:ea typeface="微软雅黑" panose="020B0503020204020204" pitchFamily="34" charset="-122"/>
              </a:rPr>
              <a:t>电气防火限流式保护器</a:t>
            </a:r>
            <a:endParaRPr lang="zh-CN" altLang="en-US" sz="2255">
              <a:solidFill>
                <a:srgbClr val="003C78"/>
              </a:solidFill>
              <a:ea typeface="微软雅黑" panose="020B0503020204020204" pitchFamily="34" charset="-122"/>
            </a:endParaRPr>
          </a:p>
        </p:txBody>
      </p:sp>
      <p:sp>
        <p:nvSpPr>
          <p:cNvPr id="10" name="矩形 9"/>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11" name="矩形 10"/>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电气防火限流式保护器主要同行及产品情况</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pic>
        <p:nvPicPr>
          <p:cNvPr id="22" name="图片 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9512" y="746125"/>
            <a:ext cx="2813050"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87826" y="1265238"/>
            <a:ext cx="5344614" cy="20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b="13438"/>
          <a:stretch>
            <a:fillRect/>
          </a:stretch>
        </p:blipFill>
        <p:spPr bwMode="auto">
          <a:xfrm>
            <a:off x="467544" y="1265238"/>
            <a:ext cx="1944215"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3"/>
          <p:cNvSpPr txBox="1">
            <a:spLocks noChangeArrowheads="1"/>
          </p:cNvSpPr>
          <p:nvPr/>
        </p:nvSpPr>
        <p:spPr bwMode="auto">
          <a:xfrm>
            <a:off x="184275" y="3200400"/>
            <a:ext cx="8942387" cy="793750"/>
          </a:xfrm>
          <a:prstGeom prst="rect">
            <a:avLst/>
          </a:prstGeom>
          <a:noFill/>
          <a:ln>
            <a:noFill/>
          </a:ln>
          <a:effectLst/>
        </p:spPr>
        <p:txBody>
          <a:bodyPr/>
          <a:lstStyle>
            <a:lvl1pPr marL="190500" indent="-1905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ea typeface="+mn-ea"/>
                <a:cs typeface="+mn-cs"/>
              </a:defRPr>
            </a:lvl1pPr>
            <a:lvl2pPr marL="762000" indent="-28575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2pPr>
            <a:lvl3pPr marL="11811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3pPr>
            <a:lvl4pPr marL="16002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4pPr>
            <a:lvl5pPr marL="20574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5pPr>
            <a:lvl6pPr marL="25146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6pPr>
            <a:lvl7pPr marL="29718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7pPr>
            <a:lvl8pPr marL="34290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8pPr>
            <a:lvl9pPr marL="38862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9pPr>
          </a:lstStyle>
          <a:p>
            <a:pPr marL="0" indent="0" eaLnBrk="1" hangingPunct="1">
              <a:lnSpc>
                <a:spcPct val="150000"/>
              </a:lnSpc>
              <a:buFont typeface="Wingdings" panose="05000000000000000000" pitchFamily="2" charset="2"/>
              <a:buNone/>
              <a:defRPr/>
            </a:pP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主要功能及特点：</a:t>
            </a:r>
            <a:endPar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endParaRPr>
          </a:p>
          <a:p>
            <a:pPr marL="0" indent="0" eaLnBrk="1" hangingPunct="1">
              <a:lnSpc>
                <a:spcPct val="150000"/>
              </a:lnSpc>
              <a:buFont typeface="Wingdings" panose="05000000000000000000" pitchFamily="2" charset="2"/>
              <a:buNone/>
              <a:defRPr/>
            </a:pP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）短路保护； </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2</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）过载保护；   </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3</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）仪表内超温保护；</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4</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路线缆温度测量；</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5</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路漏电流测量声光报警；</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6</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）电压和电流测量功能；</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5</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路</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NB-IOT</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通讯，</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路</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RS485</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6</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）挂壁式安装。电流规格：单相</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40A</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和</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63A</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40A</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以下可由菜单进行设置；</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7</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）产品有第三方的委托检验报告，</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  8</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）可以组网将数据上传至</a:t>
            </a:r>
            <a:r>
              <a:rPr lang="zh-CN" altLang="en-US" sz="1400" b="1" dirty="0">
                <a:solidFill>
                  <a:schemeClr val="tx2">
                    <a:lumMod val="10000"/>
                  </a:schemeClr>
                </a:solidFill>
                <a:latin typeface="华文仿宋" panose="02010600040101010101" pitchFamily="2" charset="-122"/>
                <a:ea typeface="华文仿宋" panose="02010600040101010101" pitchFamily="2" charset="-122"/>
                <a:sym typeface="+mn-ea"/>
              </a:rPr>
              <a:t>“电安心”电气火灾云平台</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            </a:t>
            </a:r>
            <a:r>
              <a:rPr lang="zh-CN" altLang="en-US" sz="1400" b="1" dirty="0">
                <a:solidFill>
                  <a:schemeClr val="tx2">
                    <a:lumMod val="10000"/>
                  </a:schemeClr>
                </a:solidFill>
                <a:latin typeface="华文仿宋" panose="02010600040101010101" pitchFamily="2" charset="-122"/>
                <a:ea typeface="华文仿宋" panose="02010600040101010101" pitchFamily="2" charset="-122"/>
                <a:sym typeface="+mn-ea"/>
              </a:rPr>
              <a:t>销售价格</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1500-1700</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元左右</a:t>
            </a:r>
            <a:r>
              <a:rPr lang="en-US" altLang="zh-CN" sz="1400" dirty="0">
                <a:solidFill>
                  <a:schemeClr val="tx2">
                    <a:lumMod val="10000"/>
                  </a:schemeClr>
                </a:solidFill>
                <a:latin typeface="华文仿宋" panose="02010600040101010101" pitchFamily="2" charset="-122"/>
                <a:ea typeface="华文仿宋" panose="02010600040101010101" pitchFamily="2" charset="-122"/>
                <a:sym typeface="+mn-ea"/>
              </a:rPr>
              <a:t>/</a:t>
            </a:r>
            <a:r>
              <a:rPr lang="zh-CN" altLang="en-US" sz="1400" dirty="0">
                <a:solidFill>
                  <a:schemeClr val="tx2">
                    <a:lumMod val="10000"/>
                  </a:schemeClr>
                </a:solidFill>
                <a:latin typeface="华文仿宋" panose="02010600040101010101" pitchFamily="2" charset="-122"/>
                <a:ea typeface="华文仿宋" panose="02010600040101010101" pitchFamily="2" charset="-122"/>
                <a:sym typeface="+mn-ea"/>
              </a:rPr>
              <a:t>只</a:t>
            </a:r>
            <a:endParaRPr lang="en-GB" sz="1400" dirty="0">
              <a:solidFill>
                <a:schemeClr val="tx2">
                  <a:lumMod val="10000"/>
                </a:schemeClr>
              </a:solidFill>
              <a:latin typeface="华文仿宋" panose="02010600040101010101" pitchFamily="2" charset="-122"/>
              <a:ea typeface="华文仿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96"/>
          <p:cNvSpPr>
            <a:spLocks noChangeArrowheads="1"/>
          </p:cNvSpPr>
          <p:nvPr/>
        </p:nvSpPr>
        <p:spPr bwMode="auto">
          <a:xfrm>
            <a:off x="2257631" y="200643"/>
            <a:ext cx="6457838" cy="533465"/>
          </a:xfrm>
          <a:prstGeom prst="rect">
            <a:avLst/>
          </a:prstGeom>
          <a:noFill/>
          <a:ln>
            <a:noFill/>
          </a:ln>
          <a:effectLst>
            <a:prstShdw prst="shdw13" dist="53882" dir="13500000">
              <a:srgbClr val="30461C">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646" tIns="36823" rIns="73646" bIns="36823">
            <a:spAutoFit/>
          </a:bodyPr>
          <a:lstStyle>
            <a:lvl1pPr defTabSz="782955">
              <a:defRPr>
                <a:solidFill>
                  <a:schemeClr val="tx1"/>
                </a:solidFill>
                <a:latin typeface="Arial" panose="020B0604020202020204" pitchFamily="34" charset="0"/>
                <a:ea typeface="宋体" panose="02010600030101010101" pitchFamily="2" charset="-122"/>
              </a:defRPr>
            </a:lvl1pPr>
            <a:lvl2pPr marL="742950" indent="-285750" defTabSz="782955">
              <a:defRPr>
                <a:solidFill>
                  <a:schemeClr val="tx1"/>
                </a:solidFill>
                <a:latin typeface="Arial" panose="020B0604020202020204" pitchFamily="34" charset="0"/>
                <a:ea typeface="宋体" panose="02010600030101010101" pitchFamily="2" charset="-122"/>
              </a:defRPr>
            </a:lvl2pPr>
            <a:lvl3pPr marL="1143000" indent="-228600" defTabSz="782955">
              <a:defRPr>
                <a:solidFill>
                  <a:schemeClr val="tx1"/>
                </a:solidFill>
                <a:latin typeface="Arial" panose="020B0604020202020204" pitchFamily="34" charset="0"/>
                <a:ea typeface="宋体" panose="02010600030101010101" pitchFamily="2" charset="-122"/>
              </a:defRPr>
            </a:lvl3pPr>
            <a:lvl4pPr marL="1600200" indent="-228600" defTabSz="782955">
              <a:defRPr>
                <a:solidFill>
                  <a:schemeClr val="tx1"/>
                </a:solidFill>
                <a:latin typeface="Arial" panose="020B0604020202020204" pitchFamily="34" charset="0"/>
                <a:ea typeface="宋体" panose="02010600030101010101" pitchFamily="2" charset="-122"/>
              </a:defRPr>
            </a:lvl4pPr>
            <a:lvl5pPr marL="2057400" indent="-228600" defTabSz="782955">
              <a:defRPr>
                <a:solidFill>
                  <a:schemeClr val="tx1"/>
                </a:solidFill>
                <a:latin typeface="Arial" panose="020B0604020202020204" pitchFamily="34" charset="0"/>
                <a:ea typeface="宋体" panose="02010600030101010101" pitchFamily="2" charset="-122"/>
              </a:defRPr>
            </a:lvl5pPr>
            <a:lvl6pPr marL="25146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2255">
                <a:solidFill>
                  <a:srgbClr val="003C78"/>
                </a:solidFill>
                <a:ea typeface="微软雅黑" panose="020B0503020204020204" pitchFamily="34" charset="-122"/>
              </a:rPr>
              <a:t>新产品开发情况</a:t>
            </a:r>
            <a:r>
              <a:rPr lang="en-US" altLang="zh-CN" sz="2255">
                <a:solidFill>
                  <a:srgbClr val="003C78"/>
                </a:solidFill>
                <a:ea typeface="微软雅黑" panose="020B0503020204020204" pitchFamily="34" charset="-122"/>
              </a:rPr>
              <a:t>-</a:t>
            </a:r>
            <a:r>
              <a:rPr lang="zh-CN" altLang="en-US" sz="2255">
                <a:solidFill>
                  <a:srgbClr val="003C78"/>
                </a:solidFill>
                <a:ea typeface="微软雅黑" panose="020B0503020204020204" pitchFamily="34" charset="-122"/>
              </a:rPr>
              <a:t>电气防火限流式保护器</a:t>
            </a:r>
            <a:endParaRPr lang="zh-CN" altLang="en-US" sz="2255">
              <a:solidFill>
                <a:srgbClr val="003C78"/>
              </a:solidFill>
              <a:ea typeface="微软雅黑" panose="020B0503020204020204" pitchFamily="34" charset="-122"/>
            </a:endParaRPr>
          </a:p>
        </p:txBody>
      </p:sp>
      <p:sp>
        <p:nvSpPr>
          <p:cNvPr id="32771" name="Rectangle 2"/>
          <p:cNvSpPr>
            <a:spLocks noChangeArrowheads="1"/>
          </p:cNvSpPr>
          <p:nvPr/>
        </p:nvSpPr>
        <p:spPr bwMode="auto">
          <a:xfrm>
            <a:off x="3081845" y="1018648"/>
            <a:ext cx="184731" cy="35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95"/>
          </a:p>
        </p:txBody>
      </p:sp>
      <p:sp>
        <p:nvSpPr>
          <p:cNvPr id="32772" name="Rectangle 4"/>
          <p:cNvSpPr>
            <a:spLocks noChangeArrowheads="1"/>
          </p:cNvSpPr>
          <p:nvPr/>
        </p:nvSpPr>
        <p:spPr bwMode="auto">
          <a:xfrm>
            <a:off x="3340159" y="1108236"/>
            <a:ext cx="184731" cy="35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95"/>
          </a:p>
        </p:txBody>
      </p:sp>
      <p:sp>
        <p:nvSpPr>
          <p:cNvPr id="32773" name="Rectangle 6"/>
          <p:cNvSpPr>
            <a:spLocks noChangeArrowheads="1"/>
          </p:cNvSpPr>
          <p:nvPr/>
        </p:nvSpPr>
        <p:spPr bwMode="auto">
          <a:xfrm>
            <a:off x="4543631" y="1087332"/>
            <a:ext cx="184731" cy="35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95"/>
          </a:p>
        </p:txBody>
      </p:sp>
      <p:sp>
        <p:nvSpPr>
          <p:cNvPr id="32774" name="Rectangle 8"/>
          <p:cNvSpPr>
            <a:spLocks noChangeArrowheads="1"/>
          </p:cNvSpPr>
          <p:nvPr/>
        </p:nvSpPr>
        <p:spPr bwMode="auto">
          <a:xfrm>
            <a:off x="4349523" y="737937"/>
            <a:ext cx="184731" cy="35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95"/>
          </a:p>
        </p:txBody>
      </p:sp>
      <p:sp>
        <p:nvSpPr>
          <p:cNvPr id="16" name="Text Box 6"/>
          <p:cNvSpPr txBox="1">
            <a:spLocks noChangeArrowheads="1"/>
          </p:cNvSpPr>
          <p:nvPr/>
        </p:nvSpPr>
        <p:spPr bwMode="auto">
          <a:xfrm>
            <a:off x="237410" y="4242576"/>
            <a:ext cx="8398922" cy="7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505">
                <a:latin typeface="微软雅黑" panose="020B0503020204020204" pitchFamily="34" charset="-122"/>
                <a:ea typeface="微软雅黑" panose="020B0503020204020204" pitchFamily="34" charset="-122"/>
              </a:rPr>
              <a:t>产品的安装，应保持周围的通风和散热条件，若安装在配电箱内时，配电箱需设置散热风扇，防止因保护器温度持续上升而损坏。</a:t>
            </a:r>
            <a:endParaRPr lang="en-US" altLang="zh-CN" sz="1505">
              <a:latin typeface="微软雅黑" panose="020B0503020204020204" pitchFamily="34" charset="-122"/>
              <a:ea typeface="微软雅黑" panose="020B0503020204020204" pitchFamily="34" charset="-122"/>
            </a:endParaRPr>
          </a:p>
        </p:txBody>
      </p:sp>
      <p:pic>
        <p:nvPicPr>
          <p:cNvPr id="32776" name="图片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07668" y="927802"/>
            <a:ext cx="4403275" cy="330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图片 6"/>
          <p:cNvPicPr>
            <a:picLocks noChangeAspect="1" noChangeArrowheads="1"/>
          </p:cNvPicPr>
          <p:nvPr/>
        </p:nvPicPr>
        <p:blipFill>
          <a:blip r:embed="rId2" cstate="print">
            <a:extLst>
              <a:ext uri="{28A0092B-C50C-407E-A947-70E740481C1C}">
                <a14:useLocalDpi xmlns:a14="http://schemas.microsoft.com/office/drawing/2010/main" val="0"/>
              </a:ext>
            </a:extLst>
          </a:blip>
          <a:srcRect b="18642"/>
          <a:stretch>
            <a:fillRect/>
          </a:stretch>
        </p:blipFill>
        <p:spPr bwMode="auto">
          <a:xfrm>
            <a:off x="5520145" y="920336"/>
            <a:ext cx="3044516" cy="330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11" name="矩形 10"/>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Rectangle 2"/>
          <p:cNvSpPr>
            <a:spLocks noChangeArrowheads="1"/>
          </p:cNvSpPr>
          <p:nvPr/>
        </p:nvSpPr>
        <p:spPr bwMode="auto">
          <a:xfrm>
            <a:off x="395560" y="6594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电气防火限流式保护器现场安装方式</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8" name="直接连接符 47"/>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2"/>
          <p:cNvSpPr>
            <a:spLocks noChangeArrowheads="1"/>
          </p:cNvSpPr>
          <p:nvPr/>
        </p:nvSpPr>
        <p:spPr bwMode="auto">
          <a:xfrm>
            <a:off x="395560" y="6594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7"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安科瑞</a:t>
            </a:r>
            <a:r>
              <a:rPr lang="en-US" altLang="zh-CN" b="1" kern="0" dirty="0">
                <a:solidFill>
                  <a:schemeClr val="bg1"/>
                </a:solidFill>
                <a:latin typeface="微软雅黑" panose="020B0503020204020204" pitchFamily="34" charset="-122"/>
                <a:ea typeface="微软雅黑" panose="020B0503020204020204" pitchFamily="34" charset="-122"/>
              </a:rPr>
              <a:t>ASCP200-1</a:t>
            </a:r>
            <a:r>
              <a:rPr lang="zh-CN" altLang="en-US" b="1" kern="0" dirty="0">
                <a:solidFill>
                  <a:schemeClr val="bg1"/>
                </a:solidFill>
                <a:latin typeface="微软雅黑" panose="020B0503020204020204" pitchFamily="34" charset="-122"/>
                <a:ea typeface="微软雅黑" panose="020B0503020204020204" pitchFamily="34" charset="-122"/>
              </a:rPr>
              <a:t>电气防火限流式保护器</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补充说明</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custDataLst>
              <p:tags r:id="rId1"/>
            </p:custDataLst>
          </p:nvPr>
        </p:nvSpPr>
        <p:spPr>
          <a:xfrm>
            <a:off x="440705" y="843558"/>
            <a:ext cx="8091735" cy="360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lvl="0" fontAlgn="base">
              <a:lnSpc>
                <a:spcPct val="150000"/>
              </a:lnSpc>
              <a:spcBef>
                <a:spcPct val="0"/>
              </a:spcBef>
              <a:spcAft>
                <a:spcPct val="0"/>
              </a:spcAft>
              <a:defRPr/>
            </a:pPr>
            <a:r>
              <a:rPr lang="zh-CN" altLang="en-US" sz="2400" b="1" noProof="1">
                <a:solidFill>
                  <a:srgbClr val="FF0000"/>
                </a:solidFill>
                <a:latin typeface="微软雅黑" panose="020B0503020204020204" pitchFamily="34" charset="-122"/>
                <a:ea typeface="微软雅黑" panose="020B0503020204020204" pitchFamily="34" charset="-122"/>
                <a:sym typeface="+mn-ea"/>
              </a:rPr>
              <a:t>限流式保护器和故障电弧探测器的区别：</a:t>
            </a:r>
            <a:endParaRPr lang="en-US" altLang="zh-CN" sz="2400" b="1" noProof="1">
              <a:solidFill>
                <a:srgbClr val="FF0000"/>
              </a:solidFill>
              <a:latin typeface="微软雅黑" panose="020B0503020204020204" pitchFamily="34" charset="-122"/>
              <a:ea typeface="微软雅黑" panose="020B0503020204020204" pitchFamily="34" charset="-122"/>
              <a:sym typeface="+mn-ea"/>
            </a:endParaRPr>
          </a:p>
          <a:p>
            <a:pPr lvl="0" fontAlgn="base">
              <a:lnSpc>
                <a:spcPct val="150000"/>
              </a:lnSpc>
              <a:spcBef>
                <a:spcPct val="0"/>
              </a:spcBef>
              <a:spcAft>
                <a:spcPts val="600"/>
              </a:spcAft>
              <a:defRPr/>
            </a:pPr>
            <a:endParaRPr lang="en-US" altLang="zh-CN" sz="1000" b="1" noProof="1">
              <a:solidFill>
                <a:srgbClr val="005DA2"/>
              </a:solidFill>
              <a:latin typeface="微软雅黑" panose="020B0503020204020204" pitchFamily="34" charset="-122"/>
              <a:ea typeface="微软雅黑" panose="020B0503020204020204" pitchFamily="34" charset="-122"/>
              <a:sym typeface="+mn-ea"/>
            </a:endParaRPr>
          </a:p>
          <a:p>
            <a:pPr lvl="0" fontAlgn="base">
              <a:lnSpc>
                <a:spcPct val="150000"/>
              </a:lnSpc>
              <a:spcBef>
                <a:spcPct val="0"/>
              </a:spcBef>
              <a:spcAft>
                <a:spcPts val="1200"/>
              </a:spcAft>
              <a:defRPr/>
            </a:pPr>
            <a:r>
              <a:rPr lang="en-US" altLang="zh-CN" b="1" noProof="1">
                <a:solidFill>
                  <a:srgbClr val="005DA2"/>
                </a:solidFill>
                <a:latin typeface="微软雅黑" panose="020B0503020204020204" pitchFamily="34" charset="-122"/>
                <a:ea typeface="微软雅黑" panose="020B0503020204020204" pitchFamily="34" charset="-122"/>
                <a:sym typeface="+mn-ea"/>
              </a:rPr>
              <a:t>1</a:t>
            </a:r>
            <a:r>
              <a:rPr lang="zh-CN" altLang="en-US" b="1" noProof="1">
                <a:solidFill>
                  <a:srgbClr val="005DA2"/>
                </a:solidFill>
                <a:latin typeface="微软雅黑" panose="020B0503020204020204" pitchFamily="34" charset="-122"/>
                <a:ea typeface="微软雅黑" panose="020B0503020204020204" pitchFamily="34" charset="-122"/>
                <a:sym typeface="+mn-ea"/>
              </a:rPr>
              <a:t>）限流式保护器在有的场合也叫作灭弧式保护器，因此有时候容易和故障电弧探测器混淆，但限流式保护器主要用于故障短路后的快速切断，相当于空气开关瞬间脱扣功能的加强版，属于事后保护。</a:t>
            </a:r>
            <a:endParaRPr lang="en-US" altLang="zh-CN" b="1" noProof="1">
              <a:solidFill>
                <a:srgbClr val="005DA2"/>
              </a:solidFill>
              <a:latin typeface="微软雅黑" panose="020B0503020204020204" pitchFamily="34" charset="-122"/>
              <a:ea typeface="微软雅黑" panose="020B0503020204020204" pitchFamily="34" charset="-122"/>
              <a:sym typeface="+mn-ea"/>
            </a:endParaRPr>
          </a:p>
          <a:p>
            <a:pPr lvl="0" fontAlgn="base">
              <a:lnSpc>
                <a:spcPct val="150000"/>
              </a:lnSpc>
              <a:spcBef>
                <a:spcPct val="0"/>
              </a:spcBef>
              <a:spcAft>
                <a:spcPts val="1200"/>
              </a:spcAft>
              <a:defRPr/>
            </a:pPr>
            <a:r>
              <a:rPr lang="en-US" altLang="zh-CN" b="1" noProof="1">
                <a:solidFill>
                  <a:srgbClr val="005DA2"/>
                </a:solidFill>
                <a:latin typeface="微软雅黑" panose="020B0503020204020204" pitchFamily="34" charset="-122"/>
                <a:ea typeface="微软雅黑" panose="020B0503020204020204" pitchFamily="34" charset="-122"/>
                <a:sym typeface="+mn-ea"/>
              </a:rPr>
              <a:t>2</a:t>
            </a:r>
            <a:r>
              <a:rPr lang="zh-CN" altLang="en-US" b="1" noProof="1">
                <a:solidFill>
                  <a:srgbClr val="005DA2"/>
                </a:solidFill>
                <a:latin typeface="微软雅黑" panose="020B0503020204020204" pitchFamily="34" charset="-122"/>
                <a:ea typeface="微软雅黑" panose="020B0503020204020204" pitchFamily="34" charset="-122"/>
                <a:sym typeface="+mn-ea"/>
              </a:rPr>
              <a:t>）故障电弧探测器则通过对接入线路中的串并联故障电弧的监测，及时发现线路中的异常状态和隐患，主要作用是事前防护。</a:t>
            </a:r>
            <a:endParaRPr lang="en-US" altLang="zh-CN" b="1" noProof="1">
              <a:solidFill>
                <a:srgbClr val="005DA2"/>
              </a:solidFill>
              <a:latin typeface="微软雅黑" panose="020B0503020204020204" pitchFamily="34" charset="-122"/>
              <a:ea typeface="微软雅黑" panose="020B0503020204020204" pitchFamily="34" charset="-122"/>
              <a:sym typeface="+mn-ea"/>
            </a:endParaRPr>
          </a:p>
          <a:p>
            <a:pPr lvl="0" fontAlgn="base">
              <a:lnSpc>
                <a:spcPct val="150000"/>
              </a:lnSpc>
              <a:spcBef>
                <a:spcPct val="0"/>
              </a:spcBef>
              <a:spcAft>
                <a:spcPts val="1200"/>
              </a:spcAft>
              <a:defRPr/>
            </a:pPr>
            <a:r>
              <a:rPr lang="en-US" altLang="zh-CN" b="1" noProof="1">
                <a:solidFill>
                  <a:srgbClr val="005DA2"/>
                </a:solidFill>
                <a:latin typeface="微软雅黑" panose="020B0503020204020204" pitchFamily="34" charset="-122"/>
                <a:ea typeface="微软雅黑" panose="020B0503020204020204" pitchFamily="34" charset="-122"/>
                <a:sym typeface="+mn-ea"/>
              </a:rPr>
              <a:t>3</a:t>
            </a:r>
            <a:r>
              <a:rPr lang="zh-CN" altLang="en-US" b="1" noProof="1">
                <a:solidFill>
                  <a:srgbClr val="005DA2"/>
                </a:solidFill>
                <a:latin typeface="微软雅黑" panose="020B0503020204020204" pitchFamily="34" charset="-122"/>
                <a:ea typeface="微软雅黑" panose="020B0503020204020204" pitchFamily="34" charset="-122"/>
                <a:sym typeface="+mn-ea"/>
              </a:rPr>
              <a:t>）限流式保护器和故障电弧探测器可以配合使用。</a:t>
            </a:r>
            <a:endParaRPr lang="en-US" altLang="zh-CN" b="1" noProof="1">
              <a:solidFill>
                <a:srgbClr val="005DA2"/>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4752528" cy="369332"/>
          </a:xfrm>
          <a:prstGeom prst="rect">
            <a:avLst/>
          </a:prstGeom>
          <a:noFill/>
          <a:ln w="9525">
            <a:noFill/>
            <a:miter lim="800000"/>
          </a:ln>
        </p:spPr>
        <p:txBody>
          <a:bodyPr wrap="square">
            <a:spAutoFit/>
          </a:bodyPr>
          <a:lstStyle/>
          <a:p>
            <a:pPr lvl="0">
              <a:defRPr/>
            </a:pPr>
            <a:r>
              <a:rPr lang="en-US" altLang="zh-CN" b="1" kern="0" dirty="0">
                <a:solidFill>
                  <a:schemeClr val="bg1"/>
                </a:solidFill>
                <a:latin typeface="微软雅黑" panose="020B0503020204020204" pitchFamily="34" charset="-122"/>
                <a:ea typeface="微软雅黑" panose="020B0503020204020204" pitchFamily="34" charset="-122"/>
              </a:rPr>
              <a:t>IT</a:t>
            </a:r>
            <a:r>
              <a:rPr lang="zh-CN" altLang="en-US" b="1" kern="0" dirty="0">
                <a:solidFill>
                  <a:schemeClr val="bg1"/>
                </a:solidFill>
                <a:latin typeface="微软雅黑" panose="020B0503020204020204" pitchFamily="34" charset="-122"/>
                <a:ea typeface="微软雅黑" panose="020B0503020204020204" pitchFamily="34" charset="-122"/>
              </a:rPr>
              <a:t>配电及电气防火限流式保护器应用及选型</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Picture 7" descr="F:\常用图\未标题-1.png"/>
          <p:cNvPicPr>
            <a:picLocks noChangeAspect="1" noChangeArrowheads="1"/>
          </p:cNvPicPr>
          <p:nvPr/>
        </p:nvPicPr>
        <p:blipFill rotWithShape="1">
          <a:blip r:embed="rId1" cstate="print"/>
          <a:srcRect b="35012"/>
          <a:stretch>
            <a:fillRect/>
          </a:stretch>
        </p:blipFill>
        <p:spPr bwMode="auto">
          <a:xfrm>
            <a:off x="7322637" y="155758"/>
            <a:ext cx="1597025" cy="380689"/>
          </a:xfrm>
          <a:prstGeom prst="rect">
            <a:avLst/>
          </a:prstGeom>
          <a:noFill/>
        </p:spPr>
      </p:pic>
      <p:sp>
        <p:nvSpPr>
          <p:cNvPr id="15" name="等腰三角形 14"/>
          <p:cNvSpPr/>
          <p:nvPr/>
        </p:nvSpPr>
        <p:spPr>
          <a:xfrm rot="16200000">
            <a:off x="7402959" y="833668"/>
            <a:ext cx="794170" cy="590387"/>
          </a:xfrm>
          <a:prstGeom prst="triangl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15"/>
          <p:cNvGrpSpPr/>
          <p:nvPr/>
        </p:nvGrpSpPr>
        <p:grpSpPr>
          <a:xfrm>
            <a:off x="2555777" y="2067694"/>
            <a:ext cx="5688631" cy="604202"/>
            <a:chOff x="2565346" y="1432385"/>
            <a:chExt cx="9191225" cy="825590"/>
          </a:xfrm>
        </p:grpSpPr>
        <p:sp>
          <p:nvSpPr>
            <p:cNvPr id="17" name="Rounded Rectangle 41"/>
            <p:cNvSpPr/>
            <p:nvPr/>
          </p:nvSpPr>
          <p:spPr>
            <a:xfrm rot="16200000">
              <a:off x="6748164"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19" name="TextBox 66"/>
            <p:cNvSpPr txBox="1"/>
            <p:nvPr/>
          </p:nvSpPr>
          <p:spPr>
            <a:xfrm>
              <a:off x="4573865" y="1583568"/>
              <a:ext cx="6203571" cy="504660"/>
            </a:xfrm>
            <a:prstGeom prst="rect">
              <a:avLst/>
            </a:prstGeom>
            <a:noFill/>
          </p:spPr>
          <p:txBody>
            <a:bodyPr wrap="none" rtlCol="0">
              <a:spAutoFit/>
            </a:bodyPr>
            <a:lstStyle/>
            <a:p>
              <a:pPr algn="ctr"/>
              <a:r>
                <a:rPr lang="zh-CN" altLang="en-US" spc="100" dirty="0">
                  <a:solidFill>
                    <a:srgbClr val="FF0000"/>
                  </a:solidFill>
                  <a:latin typeface="微软雅黑" panose="020B0503020204020204" pitchFamily="34" charset="-122"/>
                  <a:ea typeface="微软雅黑" panose="020B0503020204020204" pitchFamily="34" charset="-122"/>
                </a:rPr>
                <a:t>工业绝缘监测及绝缘故障定位系统</a:t>
              </a:r>
              <a:endParaRPr lang="zh-CN" altLang="en-US" spc="100" dirty="0">
                <a:solidFill>
                  <a:srgbClr val="FF0000"/>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2841147"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02</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8" name="组合 20"/>
          <p:cNvGrpSpPr/>
          <p:nvPr/>
        </p:nvGrpSpPr>
        <p:grpSpPr>
          <a:xfrm>
            <a:off x="467544" y="2211710"/>
            <a:ext cx="1359792" cy="1700500"/>
            <a:chOff x="4478765" y="3173164"/>
            <a:chExt cx="1614644" cy="2068163"/>
          </a:xfrm>
        </p:grpSpPr>
        <p:sp>
          <p:nvSpPr>
            <p:cNvPr id="22" name="矩形 21"/>
            <p:cNvSpPr/>
            <p:nvPr/>
          </p:nvSpPr>
          <p:spPr>
            <a:xfrm rot="18900000">
              <a:off x="4478765" y="3173164"/>
              <a:ext cx="1614644" cy="1614644"/>
            </a:xfrm>
            <a:prstGeom prst="rect">
              <a:avLst/>
            </a:prstGeom>
            <a:solidFill>
              <a:srgbClr val="73B4DE"/>
            </a:solidFill>
            <a:ln>
              <a:solidFill>
                <a:srgbClr val="73B4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3B4DE"/>
                </a:solidFill>
              </a:endParaRPr>
            </a:p>
          </p:txBody>
        </p:sp>
        <p:sp>
          <p:nvSpPr>
            <p:cNvPr id="23" name="TextBox 65"/>
            <p:cNvSpPr txBox="1"/>
            <p:nvPr/>
          </p:nvSpPr>
          <p:spPr>
            <a:xfrm>
              <a:off x="4488432" y="3487001"/>
              <a:ext cx="1595309" cy="1754326"/>
            </a:xfrm>
            <a:prstGeom prst="rect">
              <a:avLst/>
            </a:prstGeom>
            <a:noFill/>
          </p:spPr>
          <p:txBody>
            <a:bodyPr wrap="none" rtlCol="0">
              <a:spAutoFit/>
            </a:bodyPr>
            <a:lstStyle/>
            <a:p>
              <a:pPr algn="ctr"/>
              <a:r>
                <a:rPr lang="zh-CN" altLang="en-US" sz="5400" spc="100" dirty="0">
                  <a:solidFill>
                    <a:schemeClr val="bg1"/>
                  </a:solidFill>
                  <a:latin typeface="微软雅黑" panose="020B0503020204020204" pitchFamily="34" charset="-122"/>
                  <a:ea typeface="微软雅黑" panose="020B0503020204020204" pitchFamily="34" charset="-122"/>
                </a:rPr>
                <a:t>目录</a:t>
              </a:r>
              <a:endParaRPr lang="en-US" altLang="zh-CN" sz="5400" spc="100" dirty="0">
                <a:solidFill>
                  <a:schemeClr val="bg1"/>
                </a:solidFill>
                <a:latin typeface="微软雅黑" panose="020B0503020204020204" pitchFamily="34" charset="-122"/>
                <a:ea typeface="微软雅黑" panose="020B0503020204020204" pitchFamily="34" charset="-122"/>
              </a:endParaRPr>
            </a:p>
            <a:p>
              <a:pPr algn="ctr"/>
              <a:endParaRPr lang="zh-CN" altLang="en-US" sz="5400" dirty="0">
                <a:solidFill>
                  <a:schemeClr val="accent1"/>
                </a:solidFill>
                <a:latin typeface="AvantGarde LT Book" panose="02000603030000020004" pitchFamily="2" charset="0"/>
                <a:ea typeface="微软雅黑" panose="020B0503020204020204" pitchFamily="34" charset="-122"/>
                <a:cs typeface="Arial" panose="020B0604020202020204" pitchFamily="34" charset="0"/>
              </a:endParaRPr>
            </a:p>
          </p:txBody>
        </p:sp>
      </p:grpSp>
      <p:grpSp>
        <p:nvGrpSpPr>
          <p:cNvPr id="9" name="组合 92"/>
          <p:cNvGrpSpPr/>
          <p:nvPr/>
        </p:nvGrpSpPr>
        <p:grpSpPr>
          <a:xfrm>
            <a:off x="2483769" y="1131590"/>
            <a:ext cx="5688631" cy="576064"/>
            <a:chOff x="2565345" y="1432385"/>
            <a:chExt cx="9191225" cy="825590"/>
          </a:xfrm>
        </p:grpSpPr>
        <p:sp>
          <p:nvSpPr>
            <p:cNvPr id="25"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6" name="TextBox 66"/>
            <p:cNvSpPr txBox="1"/>
            <p:nvPr/>
          </p:nvSpPr>
          <p:spPr>
            <a:xfrm>
              <a:off x="4421059" y="1583569"/>
              <a:ext cx="6509191" cy="529311"/>
            </a:xfrm>
            <a:prstGeom prst="rect">
              <a:avLst/>
            </a:prstGeom>
            <a:noFill/>
          </p:spPr>
          <p:txBody>
            <a:bodyPr wrap="none" rtlCol="0">
              <a:spAutoFit/>
            </a:bodyPr>
            <a:lstStyle/>
            <a:p>
              <a:pPr algn="ctr"/>
              <a:r>
                <a:rPr lang="en-US" altLang="zh-CN" spc="100" dirty="0">
                  <a:solidFill>
                    <a:schemeClr val="bg1">
                      <a:lumMod val="85000"/>
                    </a:schemeClr>
                  </a:solidFill>
                  <a:latin typeface="微软雅黑" panose="020B0503020204020204" pitchFamily="34" charset="-122"/>
                  <a:ea typeface="微软雅黑" panose="020B0503020204020204" pitchFamily="34" charset="-122"/>
                </a:rPr>
                <a:t>ASCP200-1</a:t>
              </a:r>
              <a:r>
                <a:rPr lang="zh-CN" altLang="en-US" spc="100" dirty="0">
                  <a:solidFill>
                    <a:schemeClr val="bg1">
                      <a:lumMod val="85000"/>
                    </a:schemeClr>
                  </a:solidFill>
                  <a:latin typeface="微软雅黑" panose="020B0503020204020204" pitchFamily="34" charset="-122"/>
                  <a:ea typeface="微软雅黑" panose="020B0503020204020204" pitchFamily="34" charset="-122"/>
                </a:rPr>
                <a:t>电气防火限流式保护器</a:t>
              </a:r>
              <a:endParaRPr lang="zh-CN" altLang="en-US" spc="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2866314"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01</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10" name="组合 96"/>
          <p:cNvGrpSpPr/>
          <p:nvPr/>
        </p:nvGrpSpPr>
        <p:grpSpPr>
          <a:xfrm>
            <a:off x="2483769" y="4083918"/>
            <a:ext cx="5760640" cy="604202"/>
            <a:chOff x="2565345" y="1432385"/>
            <a:chExt cx="9191225" cy="825590"/>
          </a:xfrm>
        </p:grpSpPr>
        <p:sp>
          <p:nvSpPr>
            <p:cNvPr id="36"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7" name="TextBox 66"/>
            <p:cNvSpPr txBox="1"/>
            <p:nvPr/>
          </p:nvSpPr>
          <p:spPr>
            <a:xfrm>
              <a:off x="5051271" y="1583568"/>
              <a:ext cx="5248760" cy="504660"/>
            </a:xfrm>
            <a:prstGeom prst="rect">
              <a:avLst/>
            </a:prstGeom>
            <a:noFill/>
          </p:spPr>
          <p:txBody>
            <a:bodyPr wrap="none" rtlCol="0">
              <a:spAutoFit/>
            </a:bodyPr>
            <a:lstStyle/>
            <a:p>
              <a:pPr algn="ctr"/>
              <a:r>
                <a:rPr lang="en-US" altLang="zh-CN" spc="100" dirty="0">
                  <a:solidFill>
                    <a:schemeClr val="bg1">
                      <a:lumMod val="85000"/>
                    </a:schemeClr>
                  </a:solidFill>
                  <a:latin typeface="微软雅黑" panose="020B0503020204020204" pitchFamily="34" charset="-122"/>
                  <a:ea typeface="微软雅黑" panose="020B0503020204020204" pitchFamily="34" charset="-122"/>
                </a:rPr>
                <a:t>ASJ</a:t>
              </a:r>
              <a:r>
                <a:rPr lang="zh-CN" altLang="en-US" spc="100" dirty="0">
                  <a:solidFill>
                    <a:schemeClr val="bg1">
                      <a:lumMod val="85000"/>
                    </a:schemeClr>
                  </a:solidFill>
                  <a:latin typeface="微软雅黑" panose="020B0503020204020204" pitchFamily="34" charset="-122"/>
                  <a:ea typeface="微软雅黑" panose="020B0503020204020204" pitchFamily="34" charset="-122"/>
                </a:rPr>
                <a:t>系列剩余电流动作继电器</a:t>
              </a:r>
              <a:endParaRPr lang="zh-CN" altLang="en-US" spc="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891481"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04</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11" name="组合 100"/>
          <p:cNvGrpSpPr/>
          <p:nvPr/>
        </p:nvGrpSpPr>
        <p:grpSpPr>
          <a:xfrm>
            <a:off x="2483769" y="3003798"/>
            <a:ext cx="5760639" cy="648072"/>
            <a:chOff x="2565345" y="1432385"/>
            <a:chExt cx="9191225" cy="825590"/>
          </a:xfrm>
        </p:grpSpPr>
        <p:sp>
          <p:nvSpPr>
            <p:cNvPr id="40"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41" name="TextBox 66"/>
            <p:cNvSpPr txBox="1"/>
            <p:nvPr/>
          </p:nvSpPr>
          <p:spPr>
            <a:xfrm>
              <a:off x="4432327" y="1583568"/>
              <a:ext cx="6486653" cy="470498"/>
            </a:xfrm>
            <a:prstGeom prst="rect">
              <a:avLst/>
            </a:prstGeom>
            <a:noFill/>
          </p:spPr>
          <p:txBody>
            <a:bodyPr wrap="none" rtlCol="0">
              <a:spAutoFit/>
            </a:bodyPr>
            <a:lstStyle/>
            <a:p>
              <a:pPr algn="ctr"/>
              <a:r>
                <a:rPr lang="zh-CN" altLang="en-US" spc="100" dirty="0">
                  <a:solidFill>
                    <a:schemeClr val="bg1">
                      <a:lumMod val="85000"/>
                    </a:schemeClr>
                  </a:solidFill>
                  <a:latin typeface="微软雅黑" panose="020B0503020204020204" pitchFamily="34" charset="-122"/>
                  <a:ea typeface="微软雅黑" panose="020B0503020204020204" pitchFamily="34" charset="-122"/>
                </a:rPr>
                <a:t>医疗</a:t>
              </a:r>
              <a:r>
                <a:rPr lang="en-US" altLang="zh-CN" spc="100" dirty="0">
                  <a:solidFill>
                    <a:schemeClr val="bg1">
                      <a:lumMod val="85000"/>
                    </a:schemeClr>
                  </a:solidFill>
                  <a:latin typeface="微软雅黑" panose="020B0503020204020204" pitchFamily="34" charset="-122"/>
                  <a:ea typeface="微软雅黑" panose="020B0503020204020204" pitchFamily="34" charset="-122"/>
                </a:rPr>
                <a:t>IT</a:t>
              </a:r>
              <a:r>
                <a:rPr lang="zh-CN" altLang="en-US" spc="100" dirty="0">
                  <a:solidFill>
                    <a:schemeClr val="bg1">
                      <a:lumMod val="85000"/>
                    </a:schemeClr>
                  </a:solidFill>
                  <a:latin typeface="微软雅黑" panose="020B0503020204020204" pitchFamily="34" charset="-122"/>
                  <a:ea typeface="微软雅黑" panose="020B0503020204020204" pitchFamily="34" charset="-122"/>
                </a:rPr>
                <a:t>绝缘监测仪绝缘故障定位系统</a:t>
              </a:r>
              <a:endParaRPr lang="zh-CN" altLang="en-US" spc="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2" name="圆角矩形 41"/>
            <p:cNvSpPr/>
            <p:nvPr/>
          </p:nvSpPr>
          <p:spPr>
            <a:xfrm>
              <a:off x="2857925"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03</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文本框 3"/>
          <p:cNvSpPr txBox="1">
            <a:spLocks noChangeArrowheads="1"/>
          </p:cNvSpPr>
          <p:nvPr/>
        </p:nvSpPr>
        <p:spPr bwMode="auto">
          <a:xfrm>
            <a:off x="2185243" y="856747"/>
            <a:ext cx="6958757" cy="1146917"/>
          </a:xfrm>
          <a:prstGeom prst="rect">
            <a:avLst/>
          </a:prstGeom>
          <a:noFill/>
          <a:ln w="9525">
            <a:solidFill>
              <a:schemeClr val="tx2"/>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indent="0" eaLnBrk="0" hangingPunct="0">
              <a:lnSpc>
                <a:spcPct val="130000"/>
              </a:lnSpc>
              <a:defRPr sz="2400">
                <a:latin typeface="华文仿宋" panose="02010600040101010101" pitchFamily="2" charset="-122"/>
                <a:ea typeface="华文仿宋" panose="0201060004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1800" dirty="0">
                <a:sym typeface="Calibri" panose="020F0502020204030204" pitchFamily="34" charset="0"/>
              </a:rPr>
              <a:t>随着工业科技的发展，漏电流对工业生产安全构成了很大的威胁。为了提高供电的连续性和可靠性，许多重要生产场所采用了</a:t>
            </a:r>
            <a:r>
              <a:rPr lang="en-US" altLang="zh-CN" sz="1800" dirty="0">
                <a:sym typeface="Calibri" panose="020F0502020204030204" pitchFamily="34" charset="0"/>
              </a:rPr>
              <a:t>IT</a:t>
            </a:r>
            <a:r>
              <a:rPr lang="zh-CN" altLang="en-US" sz="1800" dirty="0">
                <a:sym typeface="Calibri" panose="020F0502020204030204" pitchFamily="34" charset="0"/>
              </a:rPr>
              <a:t>配电系统（不接地供电系统）。</a:t>
            </a:r>
            <a:endParaRPr lang="zh-CN" altLang="en-US" sz="1800" dirty="0">
              <a:sym typeface="Calibri" panose="020F0502020204030204" pitchFamily="34" charset="0"/>
            </a:endParaRPr>
          </a:p>
        </p:txBody>
      </p:sp>
      <p:sp>
        <p:nvSpPr>
          <p:cNvPr id="33" name="文本框 3"/>
          <p:cNvSpPr txBox="1">
            <a:spLocks noChangeArrowheads="1"/>
          </p:cNvSpPr>
          <p:nvPr/>
        </p:nvSpPr>
        <p:spPr bwMode="auto">
          <a:xfrm>
            <a:off x="2174238" y="2216804"/>
            <a:ext cx="6958757" cy="1867114"/>
          </a:xfrm>
          <a:prstGeom prst="rect">
            <a:avLst/>
          </a:prstGeom>
          <a:noFill/>
          <a:ln w="9525">
            <a:solidFill>
              <a:schemeClr val="tx2"/>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indent="0" eaLnBrk="0" hangingPunct="0">
              <a:lnSpc>
                <a:spcPct val="130000"/>
              </a:lnSpc>
              <a:defRPr sz="2000">
                <a:latin typeface="华文仿宋" panose="02010600040101010101" pitchFamily="2" charset="-122"/>
                <a:ea typeface="华文仿宋" panose="0201060004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1800" dirty="0"/>
              <a:t>安科瑞工业绝缘监测及故障定位产品主要应用于工业领域，如矿井、玻璃厂、电炉和试验设备、冶金厂、化工厂、爆炸危险场所、计算机中心以及应急电源等的交流不接地系统中。用来实时监测系统对地的绝缘状况，当系统出现接地故障时，及时报警，提醒并排查故障。</a:t>
            </a:r>
            <a:endParaRPr lang="zh-CN" altLang="en-US" sz="1800" dirty="0">
              <a:sym typeface="Calibri" panose="020F0502020204030204" pitchFamily="34" charset="0"/>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7584" y="1770950"/>
            <a:ext cx="1224160" cy="9181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707" y="868688"/>
            <a:ext cx="1133341" cy="8500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707" y="2735788"/>
            <a:ext cx="1133341" cy="9580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223" y="3741862"/>
            <a:ext cx="1282521" cy="9181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6" name="文本框 3"/>
          <p:cNvSpPr txBox="1">
            <a:spLocks noChangeArrowheads="1"/>
          </p:cNvSpPr>
          <p:nvPr/>
        </p:nvSpPr>
        <p:spPr bwMode="auto">
          <a:xfrm>
            <a:off x="2174237" y="4227934"/>
            <a:ext cx="6958757" cy="426720"/>
          </a:xfrm>
          <a:prstGeom prst="rect">
            <a:avLst/>
          </a:prstGeom>
          <a:noFill/>
          <a:ln w="9525">
            <a:solidFill>
              <a:schemeClr val="tx2"/>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indent="0" eaLnBrk="0" hangingPunct="0">
              <a:lnSpc>
                <a:spcPct val="130000"/>
              </a:lnSpc>
              <a:defRPr sz="2400">
                <a:latin typeface="华文仿宋" panose="02010600040101010101" pitchFamily="2" charset="-122"/>
                <a:ea typeface="华文仿宋" panose="0201060004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1800" dirty="0">
                <a:sym typeface="Calibri" panose="020F0502020204030204" pitchFamily="34" charset="0"/>
              </a:rPr>
              <a:t>产品的设计严格按照国家标准和技术和规范。</a:t>
            </a:r>
            <a:endParaRPr lang="zh-CN" altLang="en-US" sz="1800" dirty="0">
              <a:sym typeface="Calibri" panose="020F0502020204030204" pitchFamily="34" charset="0"/>
            </a:endParaRPr>
          </a:p>
        </p:txBody>
      </p:sp>
      <p:cxnSp>
        <p:nvCxnSpPr>
          <p:cNvPr id="37" name="直接连接符 36"/>
          <p:cNvCxnSpPr/>
          <p:nvPr/>
        </p:nvCxnSpPr>
        <p:spPr>
          <a:xfrm>
            <a:off x="0" y="4803998"/>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9"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应用场合</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0" y="4803998"/>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69368" y="3343296"/>
            <a:ext cx="7956376" cy="923330"/>
          </a:xfrm>
          <a:prstGeom prst="rect">
            <a:avLst/>
          </a:prstGeom>
        </p:spPr>
        <p:txBody>
          <a:bodyPr wrap="square">
            <a:spAutoFit/>
          </a:bodyPr>
          <a:lstStyle/>
          <a:p>
            <a:pPr lvl="0"/>
            <a:r>
              <a:rPr lang="en-US" altLang="zh-CN" dirty="0">
                <a:latin typeface="华文仿宋" panose="02010600040101010101" pitchFamily="2" charset="-122"/>
                <a:ea typeface="华文仿宋" panose="02010600040101010101" pitchFamily="2" charset="-122"/>
              </a:rPr>
              <a:t>IEC 61326-2-4:2012 </a:t>
            </a:r>
            <a:r>
              <a:rPr lang="zh-CN" altLang="zh-CN" dirty="0">
                <a:latin typeface="华文仿宋" panose="02010600040101010101" pitchFamily="2" charset="-122"/>
                <a:ea typeface="华文仿宋" panose="02010600040101010101" pitchFamily="2" charset="-122"/>
              </a:rPr>
              <a:t>《测量、控制和实验室用的电设备 电磁兼容性要求 第</a:t>
            </a:r>
            <a:r>
              <a:rPr lang="en-US" altLang="zh-CN" dirty="0">
                <a:latin typeface="华文仿宋" panose="02010600040101010101" pitchFamily="2" charset="-122"/>
                <a:ea typeface="华文仿宋" panose="02010600040101010101" pitchFamily="2" charset="-122"/>
              </a:rPr>
              <a:t>24</a:t>
            </a:r>
            <a:r>
              <a:rPr lang="zh-CN" altLang="zh-CN" dirty="0">
                <a:latin typeface="华文仿宋" panose="02010600040101010101" pitchFamily="2" charset="-122"/>
                <a:ea typeface="华文仿宋" panose="02010600040101010101" pitchFamily="2" charset="-122"/>
              </a:rPr>
              <a:t>部分：特殊要求 符合</a:t>
            </a:r>
            <a:r>
              <a:rPr lang="en-US" altLang="zh-CN" dirty="0">
                <a:latin typeface="华文仿宋" panose="02010600040101010101" pitchFamily="2" charset="-122"/>
                <a:ea typeface="华文仿宋" panose="02010600040101010101" pitchFamily="2" charset="-122"/>
              </a:rPr>
              <a:t>IEC 61557-8</a:t>
            </a:r>
            <a:r>
              <a:rPr lang="zh-CN" altLang="zh-CN" dirty="0">
                <a:latin typeface="华文仿宋" panose="02010600040101010101" pitchFamily="2" charset="-122"/>
                <a:ea typeface="华文仿宋" panose="02010600040101010101" pitchFamily="2" charset="-122"/>
              </a:rPr>
              <a:t>的绝缘监控装置和符合</a:t>
            </a:r>
            <a:r>
              <a:rPr lang="en-US" altLang="zh-CN" dirty="0">
                <a:latin typeface="华文仿宋" panose="02010600040101010101" pitchFamily="2" charset="-122"/>
                <a:ea typeface="华文仿宋" panose="02010600040101010101" pitchFamily="2" charset="-122"/>
              </a:rPr>
              <a:t>IEC 61557-9</a:t>
            </a:r>
            <a:r>
              <a:rPr lang="zh-CN" altLang="zh-CN" dirty="0">
                <a:latin typeface="华文仿宋" panose="02010600040101010101" pitchFamily="2" charset="-122"/>
                <a:ea typeface="华文仿宋" panose="02010600040101010101" pitchFamily="2" charset="-122"/>
              </a:rPr>
              <a:t>的绝缘故障定位设备的试验配置、工作条件和性能判据》</a:t>
            </a:r>
            <a:endParaRPr lang="zh-CN" altLang="zh-CN" dirty="0">
              <a:latin typeface="华文仿宋" panose="02010600040101010101" pitchFamily="2" charset="-122"/>
              <a:ea typeface="华文仿宋" panose="02010600040101010101" pitchFamily="2" charset="-122"/>
            </a:endParaRPr>
          </a:p>
        </p:txBody>
      </p:sp>
      <p:sp>
        <p:nvSpPr>
          <p:cNvPr id="11" name="矩形 10"/>
          <p:cNvSpPr/>
          <p:nvPr/>
        </p:nvSpPr>
        <p:spPr>
          <a:xfrm>
            <a:off x="1187624" y="1482065"/>
            <a:ext cx="7956376" cy="762581"/>
          </a:xfrm>
          <a:prstGeom prst="rect">
            <a:avLst/>
          </a:prstGeom>
        </p:spPr>
        <p:txBody>
          <a:bodyPr wrap="square">
            <a:spAutoFit/>
          </a:bodyPr>
          <a:lstStyle/>
          <a:p>
            <a:pPr lvl="0">
              <a:lnSpc>
                <a:spcPct val="125000"/>
              </a:lnSpc>
              <a:spcAft>
                <a:spcPts val="0"/>
              </a:spcAft>
            </a:pPr>
            <a:r>
              <a:rPr lang="en-US" altLang="zh-CN" kern="100" dirty="0">
                <a:latin typeface="华文仿宋" panose="02010600040101010101" pitchFamily="2" charset="-122"/>
                <a:ea typeface="华文仿宋" panose="02010600040101010101" pitchFamily="2" charset="-122"/>
              </a:rPr>
              <a:t>IEC 61557-8-2014</a:t>
            </a:r>
            <a:r>
              <a:rPr lang="zh-CN" altLang="zh-CN" kern="100" dirty="0">
                <a:latin typeface="华文仿宋" panose="02010600040101010101" pitchFamily="2" charset="-122"/>
                <a:ea typeface="华文仿宋" panose="02010600040101010101" pitchFamily="2" charset="-122"/>
              </a:rPr>
              <a:t>《交流</a:t>
            </a:r>
            <a:r>
              <a:rPr lang="en-US" altLang="zh-CN" kern="100" dirty="0">
                <a:latin typeface="华文仿宋" panose="02010600040101010101" pitchFamily="2" charset="-122"/>
                <a:ea typeface="华文仿宋" panose="02010600040101010101" pitchFamily="2" charset="-122"/>
              </a:rPr>
              <a:t>1000V</a:t>
            </a:r>
            <a:r>
              <a:rPr lang="zh-CN" altLang="zh-CN" kern="100" dirty="0">
                <a:latin typeface="华文仿宋" panose="02010600040101010101" pitchFamily="2" charset="-122"/>
                <a:ea typeface="华文仿宋" panose="02010600040101010101" pitchFamily="2" charset="-122"/>
              </a:rPr>
              <a:t>和直流</a:t>
            </a:r>
            <a:r>
              <a:rPr lang="en-US" altLang="zh-CN" kern="100" dirty="0">
                <a:latin typeface="华文仿宋" panose="02010600040101010101" pitchFamily="2" charset="-122"/>
                <a:ea typeface="华文仿宋" panose="02010600040101010101" pitchFamily="2" charset="-122"/>
              </a:rPr>
              <a:t>1500V</a:t>
            </a:r>
            <a:r>
              <a:rPr lang="zh-CN" altLang="zh-CN" kern="100" dirty="0">
                <a:latin typeface="华文仿宋" panose="02010600040101010101" pitchFamily="2" charset="-122"/>
                <a:ea typeface="华文仿宋" panose="02010600040101010101" pitchFamily="2" charset="-122"/>
              </a:rPr>
              <a:t>以下低压配电系统电气安全 防护检测的试验、测量或监控设备 第</a:t>
            </a:r>
            <a:r>
              <a:rPr lang="en-US" altLang="zh-CN" kern="100" dirty="0">
                <a:latin typeface="华文仿宋" panose="02010600040101010101" pitchFamily="2" charset="-122"/>
                <a:ea typeface="华文仿宋" panose="02010600040101010101" pitchFamily="2" charset="-122"/>
              </a:rPr>
              <a:t>8</a:t>
            </a:r>
            <a:r>
              <a:rPr lang="zh-CN" altLang="zh-CN" kern="100" dirty="0">
                <a:latin typeface="华文仿宋" panose="02010600040101010101" pitchFamily="2" charset="-122"/>
                <a:ea typeface="华文仿宋" panose="02010600040101010101" pitchFamily="2" charset="-122"/>
              </a:rPr>
              <a:t>部分：</a:t>
            </a:r>
            <a:r>
              <a:rPr lang="en-US" altLang="zh-CN" kern="100" dirty="0">
                <a:latin typeface="华文仿宋" panose="02010600040101010101" pitchFamily="2" charset="-122"/>
                <a:ea typeface="华文仿宋" panose="02010600040101010101" pitchFamily="2" charset="-122"/>
              </a:rPr>
              <a:t>IT</a:t>
            </a:r>
            <a:r>
              <a:rPr lang="zh-CN" altLang="zh-CN" kern="100" dirty="0">
                <a:latin typeface="华文仿宋" panose="02010600040101010101" pitchFamily="2" charset="-122"/>
                <a:ea typeface="华文仿宋" panose="02010600040101010101" pitchFamily="2" charset="-122"/>
              </a:rPr>
              <a:t>系统用绝缘监测装置》</a:t>
            </a:r>
            <a:endParaRPr lang="zh-CN" altLang="zh-CN" sz="2400" kern="100" dirty="0">
              <a:latin typeface="华文仿宋" panose="02010600040101010101" pitchFamily="2" charset="-122"/>
              <a:ea typeface="华文仿宋" panose="02010600040101010101" pitchFamily="2" charset="-122"/>
            </a:endParaRPr>
          </a:p>
        </p:txBody>
      </p:sp>
      <p:sp>
        <p:nvSpPr>
          <p:cNvPr id="17" name="矩形 16"/>
          <p:cNvSpPr/>
          <p:nvPr/>
        </p:nvSpPr>
        <p:spPr>
          <a:xfrm>
            <a:off x="1161043" y="2384931"/>
            <a:ext cx="7982957" cy="762581"/>
          </a:xfrm>
          <a:prstGeom prst="rect">
            <a:avLst/>
          </a:prstGeom>
        </p:spPr>
        <p:txBody>
          <a:bodyPr wrap="square">
            <a:spAutoFit/>
          </a:bodyPr>
          <a:lstStyle/>
          <a:p>
            <a:pPr lvl="0">
              <a:lnSpc>
                <a:spcPct val="125000"/>
              </a:lnSpc>
              <a:spcAft>
                <a:spcPts val="0"/>
              </a:spcAft>
            </a:pPr>
            <a:r>
              <a:rPr lang="en-US" altLang="zh-CN" kern="100" dirty="0">
                <a:latin typeface="华文仿宋" panose="02010600040101010101" pitchFamily="2" charset="-122"/>
                <a:ea typeface="华文仿宋" panose="02010600040101010101" pitchFamily="2" charset="-122"/>
              </a:rPr>
              <a:t>IEC 61557-9-2014</a:t>
            </a:r>
            <a:r>
              <a:rPr lang="zh-CN" altLang="zh-CN" kern="100" dirty="0">
                <a:latin typeface="华文仿宋" panose="02010600040101010101" pitchFamily="2" charset="-122"/>
                <a:ea typeface="华文仿宋" panose="02010600040101010101" pitchFamily="2" charset="-122"/>
              </a:rPr>
              <a:t>《交流</a:t>
            </a:r>
            <a:r>
              <a:rPr lang="en-US" altLang="zh-CN" kern="100" dirty="0">
                <a:latin typeface="华文仿宋" panose="02010600040101010101" pitchFamily="2" charset="-122"/>
                <a:ea typeface="华文仿宋" panose="02010600040101010101" pitchFamily="2" charset="-122"/>
              </a:rPr>
              <a:t>1000V</a:t>
            </a:r>
            <a:r>
              <a:rPr lang="zh-CN" altLang="zh-CN" kern="100" dirty="0">
                <a:latin typeface="华文仿宋" panose="02010600040101010101" pitchFamily="2" charset="-122"/>
                <a:ea typeface="华文仿宋" panose="02010600040101010101" pitchFamily="2" charset="-122"/>
              </a:rPr>
              <a:t>和直流</a:t>
            </a:r>
            <a:r>
              <a:rPr lang="en-US" altLang="zh-CN" kern="100" dirty="0">
                <a:latin typeface="华文仿宋" panose="02010600040101010101" pitchFamily="2" charset="-122"/>
                <a:ea typeface="华文仿宋" panose="02010600040101010101" pitchFamily="2" charset="-122"/>
              </a:rPr>
              <a:t>1500V</a:t>
            </a:r>
            <a:r>
              <a:rPr lang="zh-CN" altLang="zh-CN" kern="100" dirty="0">
                <a:latin typeface="华文仿宋" panose="02010600040101010101" pitchFamily="2" charset="-122"/>
                <a:ea typeface="华文仿宋" panose="02010600040101010101" pitchFamily="2" charset="-122"/>
              </a:rPr>
              <a:t>以下低压配电系统电气安全 防护检测的试验、测量或监控设备 第</a:t>
            </a:r>
            <a:r>
              <a:rPr lang="en-US" altLang="zh-CN" kern="100" dirty="0">
                <a:latin typeface="华文仿宋" panose="02010600040101010101" pitchFamily="2" charset="-122"/>
                <a:ea typeface="华文仿宋" panose="02010600040101010101" pitchFamily="2" charset="-122"/>
              </a:rPr>
              <a:t>9</a:t>
            </a:r>
            <a:r>
              <a:rPr lang="zh-CN" altLang="zh-CN" kern="100" dirty="0">
                <a:latin typeface="华文仿宋" panose="02010600040101010101" pitchFamily="2" charset="-122"/>
                <a:ea typeface="华文仿宋" panose="02010600040101010101" pitchFamily="2" charset="-122"/>
              </a:rPr>
              <a:t>部分：</a:t>
            </a:r>
            <a:r>
              <a:rPr lang="en-US" altLang="zh-CN" kern="100" dirty="0">
                <a:latin typeface="华文仿宋" panose="02010600040101010101" pitchFamily="2" charset="-122"/>
                <a:ea typeface="华文仿宋" panose="02010600040101010101" pitchFamily="2" charset="-122"/>
              </a:rPr>
              <a:t>IT</a:t>
            </a:r>
            <a:r>
              <a:rPr lang="zh-CN" altLang="zh-CN" kern="100" dirty="0">
                <a:latin typeface="华文仿宋" panose="02010600040101010101" pitchFamily="2" charset="-122"/>
                <a:ea typeface="华文仿宋" panose="02010600040101010101" pitchFamily="2" charset="-122"/>
              </a:rPr>
              <a:t>系统用绝缘故障定位装置》</a:t>
            </a:r>
            <a:endParaRPr lang="zh-CN" altLang="zh-CN" sz="2400" kern="100" dirty="0">
              <a:latin typeface="华文仿宋" panose="02010600040101010101" pitchFamily="2" charset="-122"/>
              <a:ea typeface="华文仿宋" panose="02010600040101010101" pitchFamily="2" charset="-122"/>
            </a:endParaRPr>
          </a:p>
        </p:txBody>
      </p:sp>
      <p:sp>
        <p:nvSpPr>
          <p:cNvPr id="18" name="矩形 17"/>
          <p:cNvSpPr/>
          <p:nvPr/>
        </p:nvSpPr>
        <p:spPr>
          <a:xfrm>
            <a:off x="1174048" y="918450"/>
            <a:ext cx="4248279" cy="416332"/>
          </a:xfrm>
          <a:prstGeom prst="rect">
            <a:avLst/>
          </a:prstGeom>
        </p:spPr>
        <p:txBody>
          <a:bodyPr wrap="none">
            <a:spAutoFit/>
          </a:bodyPr>
          <a:lstStyle/>
          <a:p>
            <a:pPr lvl="0">
              <a:lnSpc>
                <a:spcPct val="125000"/>
              </a:lnSpc>
              <a:spcAft>
                <a:spcPts val="0"/>
              </a:spcAft>
            </a:pPr>
            <a:r>
              <a:rPr lang="en-US" altLang="zh-CN" kern="100" dirty="0">
                <a:latin typeface="华文仿宋" panose="02010600040101010101" pitchFamily="2" charset="-122"/>
                <a:ea typeface="华文仿宋" panose="02010600040101010101" pitchFamily="2" charset="-122"/>
              </a:rPr>
              <a:t>Q/VDCL-26-2017 《IT</a:t>
            </a:r>
            <a:r>
              <a:rPr lang="zh-CN" altLang="zh-CN" kern="100" dirty="0">
                <a:latin typeface="华文仿宋" panose="02010600040101010101" pitchFamily="2" charset="-122"/>
                <a:ea typeface="华文仿宋" panose="02010600040101010101" pitchFamily="2" charset="-122"/>
              </a:rPr>
              <a:t>系统绝缘监测仪》</a:t>
            </a:r>
            <a:endParaRPr lang="zh-CN" altLang="zh-CN" sz="2400" kern="100" dirty="0">
              <a:latin typeface="华文仿宋" panose="02010600040101010101" pitchFamily="2" charset="-122"/>
              <a:ea typeface="华文仿宋" panose="02010600040101010101" pitchFamily="2"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1520" y="1635456"/>
            <a:ext cx="756823" cy="504548"/>
          </a:xfrm>
          <a:prstGeom prst="rect">
            <a:avLst/>
          </a:prstGeom>
        </p:spPr>
      </p:pic>
      <p:pic>
        <p:nvPicPr>
          <p:cNvPr id="23" name="图片 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1520" y="2515716"/>
            <a:ext cx="756823" cy="504548"/>
          </a:xfrm>
          <a:prstGeom prst="rect">
            <a:avLst/>
          </a:prstGeom>
        </p:spPr>
      </p:pic>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1520" y="3454278"/>
            <a:ext cx="756823" cy="504548"/>
          </a:xfrm>
          <a:prstGeom prst="rect">
            <a:avLst/>
          </a:prstGeom>
        </p:spPr>
      </p:pic>
      <p:pic>
        <p:nvPicPr>
          <p:cNvPr id="25" name="Picture 7" descr="F:\常用图\未标题-1.png"/>
          <p:cNvPicPr>
            <a:picLocks noChangeAspect="1" noChangeArrowheads="1"/>
          </p:cNvPicPr>
          <p:nvPr/>
        </p:nvPicPr>
        <p:blipFill>
          <a:blip r:embed="rId2" cstate="print"/>
          <a:srcRect/>
          <a:stretch>
            <a:fillRect/>
          </a:stretch>
        </p:blipFill>
        <p:spPr bwMode="auto">
          <a:xfrm>
            <a:off x="264821" y="1028698"/>
            <a:ext cx="756823" cy="277602"/>
          </a:xfrm>
          <a:prstGeom prst="rect">
            <a:avLst/>
          </a:prstGeom>
          <a:noFill/>
          <a:ln>
            <a:solidFill>
              <a:srgbClr val="0070C0"/>
            </a:solidFill>
          </a:ln>
        </p:spPr>
      </p:pic>
      <p:sp>
        <p:nvSpPr>
          <p:cNvPr id="26"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相关标准</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主要功能</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28"/>
          <p:cNvSpPr/>
          <p:nvPr/>
        </p:nvSpPr>
        <p:spPr>
          <a:xfrm>
            <a:off x="2049003" y="835861"/>
            <a:ext cx="6930134" cy="3277820"/>
          </a:xfrm>
          <a:prstGeom prst="rect">
            <a:avLst/>
          </a:prstGeom>
          <a:ln>
            <a:noFill/>
          </a:ln>
        </p:spPr>
        <p:txBody>
          <a:bodyPr wrap="square">
            <a:spAutoFit/>
          </a:bodyPr>
          <a:lstStyle/>
          <a:p>
            <a:pPr marL="0" lvl="1" indent="-182880">
              <a:lnSpc>
                <a:spcPct val="150000"/>
              </a:lnSpc>
              <a:buClr>
                <a:srgbClr val="3C3C3B"/>
              </a:buClr>
              <a:defRPr/>
            </a:pPr>
            <a:r>
              <a:rPr lang="zh-CN" altLang="en-US" b="1" dirty="0">
                <a:solidFill>
                  <a:srgbClr val="272727"/>
                </a:solidFill>
                <a:latin typeface="华文仿宋" panose="02010600040101010101" pitchFamily="2" charset="-122"/>
                <a:ea typeface="华文仿宋" panose="02010600040101010101" pitchFamily="2" charset="-122"/>
              </a:rPr>
              <a:t>主要功能</a:t>
            </a:r>
            <a:r>
              <a:rPr lang="en-US" altLang="zh-CN" b="1" dirty="0">
                <a:solidFill>
                  <a:srgbClr val="272727"/>
                </a:solidFill>
                <a:latin typeface="华文仿宋" panose="02010600040101010101" pitchFamily="2" charset="-122"/>
                <a:ea typeface="华文仿宋" panose="02010600040101010101" pitchFamily="2" charset="-122"/>
              </a:rPr>
              <a:t>:</a:t>
            </a:r>
            <a:endParaRPr lang="en-US" altLang="zh-CN" b="1" dirty="0">
              <a:solidFill>
                <a:srgbClr val="272727"/>
              </a:solidFill>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）实时监测</a:t>
            </a:r>
            <a:r>
              <a:rPr lang="en-US" altLang="zh-CN" dirty="0">
                <a:latin typeface="华文仿宋" panose="02010600040101010101" pitchFamily="2" charset="-122"/>
                <a:ea typeface="华文仿宋" panose="02010600040101010101" pitchFamily="2" charset="-122"/>
              </a:rPr>
              <a:t>IT</a:t>
            </a:r>
            <a:r>
              <a:rPr lang="zh-CN" altLang="zh-CN" dirty="0">
                <a:latin typeface="华文仿宋" panose="02010600040101010101" pitchFamily="2" charset="-122"/>
                <a:ea typeface="华文仿宋" panose="02010600040101010101" pitchFamily="2" charset="-122"/>
              </a:rPr>
              <a:t>系统的对地绝缘电阻，电阻越限时启动故障预警或报警功能；</a:t>
            </a:r>
            <a:endParaRPr lang="zh-CN" altLang="zh-CN" sz="2400"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）继电器报警输出、</a:t>
            </a:r>
            <a:r>
              <a:rPr lang="en-US" altLang="zh-CN" dirty="0">
                <a:latin typeface="华文仿宋" panose="02010600040101010101" pitchFamily="2" charset="-122"/>
                <a:ea typeface="华文仿宋" panose="02010600040101010101" pitchFamily="2" charset="-122"/>
              </a:rPr>
              <a:t>LED</a:t>
            </a:r>
            <a:r>
              <a:rPr lang="zh-CN" altLang="en-US" dirty="0">
                <a:latin typeface="华文仿宋" panose="02010600040101010101" pitchFamily="2" charset="-122"/>
                <a:ea typeface="华文仿宋" panose="02010600040101010101" pitchFamily="2" charset="-122"/>
              </a:rPr>
              <a:t>灯</a:t>
            </a:r>
            <a:r>
              <a:rPr lang="zh-CN" altLang="zh-CN" dirty="0">
                <a:latin typeface="华文仿宋" panose="02010600040101010101" pitchFamily="2" charset="-122"/>
                <a:ea typeface="华文仿宋" panose="02010600040101010101" pitchFamily="2" charset="-122"/>
              </a:rPr>
              <a:t>报警输出等多种故障指示方式；</a:t>
            </a:r>
            <a:endParaRPr lang="zh-CN" altLang="zh-CN" sz="2400"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）事件记录功能，方便操作人员查看分析故障类型和发生时间，及</a:t>
            </a:r>
            <a:r>
              <a:rPr lang="en-US" altLang="zh-CN" dirty="0">
                <a:latin typeface="华文仿宋" panose="02010600040101010101" pitchFamily="2" charset="-122"/>
                <a:ea typeface="华文仿宋" panose="02010600040101010101" pitchFamily="2" charset="-122"/>
              </a:rPr>
              <a:t>     </a:t>
            </a:r>
            <a:r>
              <a:rPr lang="zh-CN" altLang="zh-CN" dirty="0">
                <a:latin typeface="华文仿宋" panose="02010600040101010101" pitchFamily="2" charset="-122"/>
                <a:ea typeface="华文仿宋" panose="02010600040101010101" pitchFamily="2" charset="-122"/>
              </a:rPr>
              <a:t>时判别系统运行状况；</a:t>
            </a:r>
            <a:endParaRPr lang="zh-CN" altLang="zh-CN" sz="2400"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4</a:t>
            </a:r>
            <a:r>
              <a:rPr lang="zh-CN" altLang="zh-CN" dirty="0">
                <a:latin typeface="华文仿宋" panose="02010600040101010101" pitchFamily="2" charset="-122"/>
                <a:ea typeface="华文仿宋" panose="02010600040101010101" pitchFamily="2" charset="-122"/>
              </a:rPr>
              <a:t>）自检功能，可一键实现仪表硬件电路的故障自检；</a:t>
            </a:r>
            <a:endParaRPr lang="zh-CN" altLang="zh-CN" sz="2400"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5</a:t>
            </a:r>
            <a:r>
              <a:rPr lang="zh-CN" altLang="zh-CN" dirty="0">
                <a:latin typeface="华文仿宋" panose="02010600040101010101" pitchFamily="2" charset="-122"/>
                <a:ea typeface="华文仿宋" panose="02010600040101010101" pitchFamily="2" charset="-122"/>
              </a:rPr>
              <a:t>）断线监测，实时监测</a:t>
            </a:r>
            <a:r>
              <a:rPr lang="en-US" altLang="zh-CN" dirty="0">
                <a:latin typeface="华文仿宋" panose="02010600040101010101" pitchFamily="2" charset="-122"/>
                <a:ea typeface="华文仿宋" panose="02010600040101010101" pitchFamily="2" charset="-122"/>
              </a:rPr>
              <a:t>PE/KE</a:t>
            </a:r>
            <a:r>
              <a:rPr lang="zh-CN" altLang="zh-CN" dirty="0">
                <a:latin typeface="华文仿宋" panose="02010600040101010101" pitchFamily="2" charset="-122"/>
                <a:ea typeface="华文仿宋" panose="02010600040101010101" pitchFamily="2" charset="-122"/>
              </a:rPr>
              <a:t>功能接地线连线状况；</a:t>
            </a:r>
            <a:endParaRPr lang="zh-CN" altLang="zh-CN" sz="2400"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6</a:t>
            </a:r>
            <a:r>
              <a:rPr lang="zh-CN" altLang="zh-CN" dirty="0">
                <a:latin typeface="华文仿宋" panose="02010600040101010101" pitchFamily="2" charset="-122"/>
                <a:ea typeface="华文仿宋" panose="02010600040101010101" pitchFamily="2" charset="-122"/>
              </a:rPr>
              <a:t>）一路</a:t>
            </a:r>
            <a:r>
              <a:rPr lang="en-US" altLang="zh-CN" dirty="0">
                <a:latin typeface="华文仿宋" panose="02010600040101010101" pitchFamily="2" charset="-122"/>
                <a:ea typeface="华文仿宋" panose="02010600040101010101" pitchFamily="2" charset="-122"/>
              </a:rPr>
              <a:t>RS485</a:t>
            </a:r>
            <a:r>
              <a:rPr lang="zh-CN" altLang="zh-CN" dirty="0">
                <a:latin typeface="华文仿宋" panose="02010600040101010101" pitchFamily="2" charset="-122"/>
                <a:ea typeface="华文仿宋" panose="02010600040101010101" pitchFamily="2" charset="-122"/>
              </a:rPr>
              <a:t>接口，标准</a:t>
            </a:r>
            <a:r>
              <a:rPr lang="en-US" altLang="zh-CN" dirty="0">
                <a:latin typeface="华文仿宋" panose="02010600040101010101" pitchFamily="2" charset="-122"/>
                <a:ea typeface="华文仿宋" panose="02010600040101010101" pitchFamily="2" charset="-122"/>
              </a:rPr>
              <a:t>MODBUS-RTU</a:t>
            </a:r>
            <a:r>
              <a:rPr lang="zh-CN" altLang="zh-CN" dirty="0">
                <a:latin typeface="华文仿宋" panose="02010600040101010101" pitchFamily="2" charset="-122"/>
                <a:ea typeface="华文仿宋" panose="02010600040101010101" pitchFamily="2" charset="-122"/>
              </a:rPr>
              <a:t>协议；</a:t>
            </a:r>
            <a:endParaRPr lang="zh-CN" altLang="zh-CN" sz="2400"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7</a:t>
            </a:r>
            <a:r>
              <a:rPr lang="zh-CN" altLang="zh-CN" dirty="0">
                <a:latin typeface="华文仿宋" panose="02010600040101010101" pitchFamily="2" charset="-122"/>
                <a:ea typeface="华文仿宋" panose="02010600040101010101" pitchFamily="2" charset="-122"/>
              </a:rPr>
              <a:t>）支持手动</a:t>
            </a:r>
            <a:r>
              <a:rPr lang="en-US" altLang="zh-CN" dirty="0">
                <a:latin typeface="华文仿宋" panose="02010600040101010101" pitchFamily="2" charset="-122"/>
                <a:ea typeface="华文仿宋" panose="02010600040101010101" pitchFamily="2" charset="-122"/>
              </a:rPr>
              <a:t>/</a:t>
            </a:r>
            <a:r>
              <a:rPr lang="zh-CN" altLang="zh-CN" dirty="0">
                <a:latin typeface="华文仿宋" panose="02010600040101010101" pitchFamily="2" charset="-122"/>
                <a:ea typeface="华文仿宋" panose="02010600040101010101" pitchFamily="2" charset="-122"/>
              </a:rPr>
              <a:t>自动两种复位模式；</a:t>
            </a:r>
            <a:endParaRPr lang="zh-CN" altLang="zh-CN" sz="2400"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8</a:t>
            </a:r>
            <a:r>
              <a:rPr lang="zh-CN" altLang="zh-CN" dirty="0">
                <a:latin typeface="华文仿宋" panose="02010600040101010101" pitchFamily="2" charset="-122"/>
                <a:ea typeface="华文仿宋" panose="02010600040101010101" pitchFamily="2" charset="-122"/>
              </a:rPr>
              <a:t>）应用范围广，适用于交流、直流以及交直流混合</a:t>
            </a:r>
            <a:r>
              <a:rPr lang="en-US" altLang="zh-CN" dirty="0">
                <a:latin typeface="华文仿宋" panose="02010600040101010101" pitchFamily="2" charset="-122"/>
                <a:ea typeface="华文仿宋" panose="02010600040101010101" pitchFamily="2" charset="-122"/>
              </a:rPr>
              <a:t>IT</a:t>
            </a:r>
            <a:r>
              <a:rPr lang="zh-CN" altLang="zh-CN" dirty="0">
                <a:latin typeface="华文仿宋" panose="02010600040101010101" pitchFamily="2" charset="-122"/>
                <a:ea typeface="华文仿宋" panose="02010600040101010101" pitchFamily="2" charset="-122"/>
              </a:rPr>
              <a:t>系统。</a:t>
            </a:r>
            <a:endParaRPr lang="zh-CN" altLang="en-US" dirty="0">
              <a:latin typeface="华文仿宋" panose="02010600040101010101" pitchFamily="2" charset="-122"/>
              <a:ea typeface="华文仿宋" panose="02010600040101010101" pitchFamily="2" charset="-122"/>
            </a:endParaRPr>
          </a:p>
        </p:txBody>
      </p:sp>
      <p:sp>
        <p:nvSpPr>
          <p:cNvPr id="7" name="文本框 6"/>
          <p:cNvSpPr txBox="1"/>
          <p:nvPr/>
        </p:nvSpPr>
        <p:spPr>
          <a:xfrm>
            <a:off x="371750" y="2140244"/>
            <a:ext cx="1392567" cy="369332"/>
          </a:xfrm>
          <a:prstGeom prst="rect">
            <a:avLst/>
          </a:prstGeom>
          <a:solidFill>
            <a:srgbClr val="0091FE"/>
          </a:solidFill>
        </p:spPr>
        <p:txBody>
          <a:bodyPr wrap="square" rtlCol="0">
            <a:spAutoFit/>
          </a:bodyPr>
          <a:lstStyle/>
          <a:p>
            <a:r>
              <a:rPr lang="en-US" altLang="zh-CN" dirty="0">
                <a:solidFill>
                  <a:srgbClr val="F5F5F5"/>
                </a:solidFill>
              </a:rPr>
              <a:t>AIM-T300</a:t>
            </a:r>
            <a:endParaRPr lang="zh-CN" altLang="en-US" dirty="0">
              <a:solidFill>
                <a:srgbClr val="F5F5F5"/>
              </a:solidFill>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l="3623" t="13479" r="10235" b="6460"/>
          <a:stretch>
            <a:fillRect/>
          </a:stretch>
        </p:blipFill>
        <p:spPr>
          <a:xfrm>
            <a:off x="539552" y="1059582"/>
            <a:ext cx="1128949" cy="1056979"/>
          </a:xfrm>
          <a:prstGeom prst="rect">
            <a:avLst/>
          </a:prstGeom>
        </p:spPr>
      </p:pic>
      <p:sp>
        <p:nvSpPr>
          <p:cNvPr id="16" name="文本框 15"/>
          <p:cNvSpPr txBox="1"/>
          <p:nvPr/>
        </p:nvSpPr>
        <p:spPr>
          <a:xfrm>
            <a:off x="367432" y="3690331"/>
            <a:ext cx="1392567" cy="369332"/>
          </a:xfrm>
          <a:prstGeom prst="rect">
            <a:avLst/>
          </a:prstGeom>
          <a:solidFill>
            <a:srgbClr val="0091FE"/>
          </a:solidFill>
        </p:spPr>
        <p:txBody>
          <a:bodyPr wrap="square" rtlCol="0">
            <a:spAutoFit/>
          </a:bodyPr>
          <a:lstStyle/>
          <a:p>
            <a:r>
              <a:rPr lang="en-US" altLang="zh-CN" dirty="0">
                <a:solidFill>
                  <a:srgbClr val="F5F5F5"/>
                </a:solidFill>
              </a:rPr>
              <a:t>AIM-T500</a:t>
            </a:r>
            <a:endParaRPr lang="zh-CN" altLang="en-US" dirty="0">
              <a:solidFill>
                <a:srgbClr val="F5F5F5"/>
              </a:solidFill>
            </a:endParaRPr>
          </a:p>
        </p:txBody>
      </p:sp>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1435" t="17127" r="3917" b="20753"/>
          <a:stretch>
            <a:fillRect/>
          </a:stretch>
        </p:blipFill>
        <p:spPr>
          <a:xfrm>
            <a:off x="344000" y="2675052"/>
            <a:ext cx="1445196" cy="887536"/>
          </a:xfrm>
          <a:prstGeom prst="rect">
            <a:avLst/>
          </a:prstGeom>
        </p:spPr>
      </p:pic>
      <p:sp>
        <p:nvSpPr>
          <p:cNvPr id="14" name="矩形 13"/>
          <p:cNvSpPr/>
          <p:nvPr/>
        </p:nvSpPr>
        <p:spPr>
          <a:xfrm>
            <a:off x="371750" y="992662"/>
            <a:ext cx="1392567" cy="1147581"/>
          </a:xfrm>
          <a:prstGeom prst="rect">
            <a:avLst/>
          </a:prstGeom>
          <a:noFill/>
          <a:ln w="3175">
            <a:solidFill>
              <a:srgbClr val="209F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68586" y="2551020"/>
            <a:ext cx="1391413" cy="1147581"/>
          </a:xfrm>
          <a:prstGeom prst="rect">
            <a:avLst/>
          </a:prstGeom>
          <a:noFill/>
          <a:ln w="3175">
            <a:solidFill>
              <a:srgbClr val="209F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0" y="4803998"/>
            <a:ext cx="9144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4752528" cy="369332"/>
          </a:xfrm>
          <a:prstGeom prst="rect">
            <a:avLst/>
          </a:prstGeom>
          <a:noFill/>
          <a:ln w="9525">
            <a:noFill/>
            <a:miter lim="800000"/>
          </a:ln>
        </p:spPr>
        <p:txBody>
          <a:bodyPr wrap="square">
            <a:spAutoFit/>
          </a:bodyPr>
          <a:lstStyle/>
          <a:p>
            <a:pPr lvl="0">
              <a:defRPr/>
            </a:pPr>
            <a:r>
              <a:rPr lang="en-US" altLang="zh-CN" b="1" kern="0" dirty="0">
                <a:solidFill>
                  <a:schemeClr val="bg1"/>
                </a:solidFill>
                <a:latin typeface="微软雅黑" panose="020B0503020204020204" pitchFamily="34" charset="-122"/>
                <a:ea typeface="微软雅黑" panose="020B0503020204020204" pitchFamily="34" charset="-122"/>
              </a:rPr>
              <a:t>IT</a:t>
            </a:r>
            <a:r>
              <a:rPr lang="zh-CN" altLang="en-US" b="1" kern="0" dirty="0">
                <a:solidFill>
                  <a:schemeClr val="bg1"/>
                </a:solidFill>
                <a:latin typeface="微软雅黑" panose="020B0503020204020204" pitchFamily="34" charset="-122"/>
                <a:ea typeface="微软雅黑" panose="020B0503020204020204" pitchFamily="34" charset="-122"/>
              </a:rPr>
              <a:t>配电及电气防火限流式保护器应用及选型</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Picture 7" descr="F:\常用图\未标题-1.png"/>
          <p:cNvPicPr>
            <a:picLocks noChangeAspect="1" noChangeArrowheads="1"/>
          </p:cNvPicPr>
          <p:nvPr/>
        </p:nvPicPr>
        <p:blipFill rotWithShape="1">
          <a:blip r:embed="rId1" cstate="print"/>
          <a:srcRect b="35012"/>
          <a:stretch>
            <a:fillRect/>
          </a:stretch>
        </p:blipFill>
        <p:spPr bwMode="auto">
          <a:xfrm>
            <a:off x="7322637" y="155758"/>
            <a:ext cx="1597025" cy="380689"/>
          </a:xfrm>
          <a:prstGeom prst="rect">
            <a:avLst/>
          </a:prstGeom>
          <a:noFill/>
        </p:spPr>
      </p:pic>
      <p:sp>
        <p:nvSpPr>
          <p:cNvPr id="15" name="等腰三角形 14"/>
          <p:cNvSpPr/>
          <p:nvPr/>
        </p:nvSpPr>
        <p:spPr>
          <a:xfrm rot="16200000">
            <a:off x="7402959" y="833668"/>
            <a:ext cx="794170" cy="590387"/>
          </a:xfrm>
          <a:prstGeom prst="triangl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15"/>
          <p:cNvGrpSpPr/>
          <p:nvPr/>
        </p:nvGrpSpPr>
        <p:grpSpPr>
          <a:xfrm>
            <a:off x="2555777" y="2067694"/>
            <a:ext cx="5688631" cy="604202"/>
            <a:chOff x="2565345" y="1432385"/>
            <a:chExt cx="9191225" cy="825590"/>
          </a:xfrm>
        </p:grpSpPr>
        <p:sp>
          <p:nvSpPr>
            <p:cNvPr id="17"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19" name="TextBox 66"/>
            <p:cNvSpPr txBox="1"/>
            <p:nvPr/>
          </p:nvSpPr>
          <p:spPr>
            <a:xfrm>
              <a:off x="4573865" y="1583568"/>
              <a:ext cx="6203571" cy="504660"/>
            </a:xfrm>
            <a:prstGeom prst="rect">
              <a:avLst/>
            </a:prstGeom>
            <a:noFill/>
          </p:spPr>
          <p:txBody>
            <a:bodyPr wrap="none" rtlCol="0">
              <a:spAutoFit/>
            </a:bodyPr>
            <a:lstStyle/>
            <a:p>
              <a:pPr algn="ctr"/>
              <a:r>
                <a:rPr lang="zh-CN" altLang="en-US" spc="100" dirty="0">
                  <a:solidFill>
                    <a:schemeClr val="bg1">
                      <a:lumMod val="85000"/>
                    </a:schemeClr>
                  </a:solidFill>
                  <a:latin typeface="微软雅黑" panose="020B0503020204020204" pitchFamily="34" charset="-122"/>
                  <a:ea typeface="微软雅黑" panose="020B0503020204020204" pitchFamily="34" charset="-122"/>
                </a:rPr>
                <a:t>工业绝缘监测及绝缘故障定位系统</a:t>
              </a:r>
              <a:endParaRPr lang="zh-CN" altLang="en-US" spc="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2841147"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02</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8" name="组合 20"/>
          <p:cNvGrpSpPr/>
          <p:nvPr/>
        </p:nvGrpSpPr>
        <p:grpSpPr>
          <a:xfrm>
            <a:off x="467544" y="2211710"/>
            <a:ext cx="1359792" cy="1700500"/>
            <a:chOff x="4478765" y="3173164"/>
            <a:chExt cx="1614644" cy="2068163"/>
          </a:xfrm>
        </p:grpSpPr>
        <p:sp>
          <p:nvSpPr>
            <p:cNvPr id="22" name="矩形 21"/>
            <p:cNvSpPr/>
            <p:nvPr/>
          </p:nvSpPr>
          <p:spPr>
            <a:xfrm rot="18900000">
              <a:off x="4478765" y="3173164"/>
              <a:ext cx="1614644" cy="1614644"/>
            </a:xfrm>
            <a:prstGeom prst="rect">
              <a:avLst/>
            </a:prstGeom>
            <a:solidFill>
              <a:srgbClr val="73B4DE"/>
            </a:solidFill>
            <a:ln>
              <a:solidFill>
                <a:srgbClr val="73B4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3B4DE"/>
                </a:solidFill>
              </a:endParaRPr>
            </a:p>
          </p:txBody>
        </p:sp>
        <p:sp>
          <p:nvSpPr>
            <p:cNvPr id="23" name="TextBox 65"/>
            <p:cNvSpPr txBox="1"/>
            <p:nvPr/>
          </p:nvSpPr>
          <p:spPr>
            <a:xfrm>
              <a:off x="4488432" y="3487001"/>
              <a:ext cx="1595309" cy="1754326"/>
            </a:xfrm>
            <a:prstGeom prst="rect">
              <a:avLst/>
            </a:prstGeom>
            <a:noFill/>
          </p:spPr>
          <p:txBody>
            <a:bodyPr wrap="none" rtlCol="0">
              <a:spAutoFit/>
            </a:bodyPr>
            <a:lstStyle/>
            <a:p>
              <a:pPr algn="ctr"/>
              <a:r>
                <a:rPr lang="zh-CN" altLang="en-US" sz="5400" spc="100" dirty="0">
                  <a:solidFill>
                    <a:schemeClr val="bg1"/>
                  </a:solidFill>
                  <a:latin typeface="微软雅黑" panose="020B0503020204020204" pitchFamily="34" charset="-122"/>
                  <a:ea typeface="微软雅黑" panose="020B0503020204020204" pitchFamily="34" charset="-122"/>
                </a:rPr>
                <a:t>目录</a:t>
              </a:r>
              <a:endParaRPr lang="en-US" altLang="zh-CN" sz="5400" spc="100" dirty="0">
                <a:solidFill>
                  <a:schemeClr val="bg1"/>
                </a:solidFill>
                <a:latin typeface="微软雅黑" panose="020B0503020204020204" pitchFamily="34" charset="-122"/>
                <a:ea typeface="微软雅黑" panose="020B0503020204020204" pitchFamily="34" charset="-122"/>
              </a:endParaRPr>
            </a:p>
            <a:p>
              <a:pPr algn="ctr"/>
              <a:endParaRPr lang="zh-CN" altLang="en-US" sz="5400" dirty="0">
                <a:solidFill>
                  <a:schemeClr val="accent1"/>
                </a:solidFill>
                <a:latin typeface="AvantGarde LT Book" panose="02000603030000020004" pitchFamily="2" charset="0"/>
                <a:ea typeface="微软雅黑" panose="020B0503020204020204" pitchFamily="34" charset="-122"/>
                <a:cs typeface="Arial" panose="020B0604020202020204" pitchFamily="34" charset="0"/>
              </a:endParaRPr>
            </a:p>
          </p:txBody>
        </p:sp>
      </p:grpSp>
      <p:grpSp>
        <p:nvGrpSpPr>
          <p:cNvPr id="9" name="组合 92"/>
          <p:cNvGrpSpPr/>
          <p:nvPr/>
        </p:nvGrpSpPr>
        <p:grpSpPr>
          <a:xfrm>
            <a:off x="2483769" y="1131590"/>
            <a:ext cx="5688631" cy="576064"/>
            <a:chOff x="2565345" y="1432385"/>
            <a:chExt cx="9191225" cy="825590"/>
          </a:xfrm>
        </p:grpSpPr>
        <p:sp>
          <p:nvSpPr>
            <p:cNvPr id="25"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6" name="TextBox 66"/>
            <p:cNvSpPr txBox="1"/>
            <p:nvPr/>
          </p:nvSpPr>
          <p:spPr>
            <a:xfrm>
              <a:off x="4421059" y="1583569"/>
              <a:ext cx="6509191" cy="529311"/>
            </a:xfrm>
            <a:prstGeom prst="rect">
              <a:avLst/>
            </a:prstGeom>
            <a:noFill/>
          </p:spPr>
          <p:txBody>
            <a:bodyPr wrap="none" rtlCol="0">
              <a:spAutoFit/>
            </a:bodyPr>
            <a:lstStyle/>
            <a:p>
              <a:pPr algn="ctr"/>
              <a:r>
                <a:rPr lang="en-US" altLang="zh-CN" b="1" spc="100" dirty="0">
                  <a:solidFill>
                    <a:srgbClr val="FF0000"/>
                  </a:solidFill>
                  <a:latin typeface="微软雅黑" panose="020B0503020204020204" pitchFamily="34" charset="-122"/>
                  <a:ea typeface="微软雅黑" panose="020B0503020204020204" pitchFamily="34" charset="-122"/>
                </a:rPr>
                <a:t>ASCP200-1</a:t>
              </a:r>
              <a:r>
                <a:rPr lang="zh-CN" altLang="en-US" b="1" spc="100" dirty="0">
                  <a:solidFill>
                    <a:srgbClr val="FF0000"/>
                  </a:solidFill>
                  <a:latin typeface="微软雅黑" panose="020B0503020204020204" pitchFamily="34" charset="-122"/>
                  <a:ea typeface="微软雅黑" panose="020B0503020204020204" pitchFamily="34" charset="-122"/>
                </a:rPr>
                <a:t>电气防火限流式保护器</a:t>
              </a:r>
              <a:endParaRPr lang="zh-CN" altLang="en-US" b="1" spc="100" dirty="0">
                <a:solidFill>
                  <a:srgbClr val="FF0000"/>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2866314"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01</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10" name="组合 96"/>
          <p:cNvGrpSpPr/>
          <p:nvPr/>
        </p:nvGrpSpPr>
        <p:grpSpPr>
          <a:xfrm>
            <a:off x="2483769" y="4083918"/>
            <a:ext cx="5760640" cy="604202"/>
            <a:chOff x="2565345" y="1432385"/>
            <a:chExt cx="9191225" cy="825590"/>
          </a:xfrm>
        </p:grpSpPr>
        <p:sp>
          <p:nvSpPr>
            <p:cNvPr id="36"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7" name="TextBox 66"/>
            <p:cNvSpPr txBox="1"/>
            <p:nvPr/>
          </p:nvSpPr>
          <p:spPr>
            <a:xfrm>
              <a:off x="5051271" y="1583568"/>
              <a:ext cx="5248760" cy="504660"/>
            </a:xfrm>
            <a:prstGeom prst="rect">
              <a:avLst/>
            </a:prstGeom>
            <a:noFill/>
          </p:spPr>
          <p:txBody>
            <a:bodyPr wrap="none" rtlCol="0">
              <a:spAutoFit/>
            </a:bodyPr>
            <a:lstStyle/>
            <a:p>
              <a:pPr algn="ctr"/>
              <a:r>
                <a:rPr lang="en-US" altLang="zh-CN" spc="100" dirty="0">
                  <a:solidFill>
                    <a:schemeClr val="bg1">
                      <a:lumMod val="85000"/>
                    </a:schemeClr>
                  </a:solidFill>
                  <a:latin typeface="微软雅黑" panose="020B0503020204020204" pitchFamily="34" charset="-122"/>
                  <a:ea typeface="微软雅黑" panose="020B0503020204020204" pitchFamily="34" charset="-122"/>
                </a:rPr>
                <a:t>ASJ</a:t>
              </a:r>
              <a:r>
                <a:rPr lang="zh-CN" altLang="en-US" spc="100" dirty="0">
                  <a:solidFill>
                    <a:schemeClr val="bg1">
                      <a:lumMod val="85000"/>
                    </a:schemeClr>
                  </a:solidFill>
                  <a:latin typeface="微软雅黑" panose="020B0503020204020204" pitchFamily="34" charset="-122"/>
                  <a:ea typeface="微软雅黑" panose="020B0503020204020204" pitchFamily="34" charset="-122"/>
                </a:rPr>
                <a:t>系列剩余电流动作继电器</a:t>
              </a:r>
              <a:endParaRPr lang="zh-CN" altLang="en-US" spc="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891481"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04</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11" name="组合 100"/>
          <p:cNvGrpSpPr/>
          <p:nvPr/>
        </p:nvGrpSpPr>
        <p:grpSpPr>
          <a:xfrm>
            <a:off x="2483769" y="3003798"/>
            <a:ext cx="5760639" cy="648072"/>
            <a:chOff x="2565345" y="1432385"/>
            <a:chExt cx="9191225" cy="825590"/>
          </a:xfrm>
        </p:grpSpPr>
        <p:sp>
          <p:nvSpPr>
            <p:cNvPr id="40"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41" name="TextBox 66"/>
            <p:cNvSpPr txBox="1"/>
            <p:nvPr/>
          </p:nvSpPr>
          <p:spPr>
            <a:xfrm>
              <a:off x="4432327" y="1583568"/>
              <a:ext cx="6486653" cy="470498"/>
            </a:xfrm>
            <a:prstGeom prst="rect">
              <a:avLst/>
            </a:prstGeom>
            <a:noFill/>
          </p:spPr>
          <p:txBody>
            <a:bodyPr wrap="none" rtlCol="0">
              <a:spAutoFit/>
            </a:bodyPr>
            <a:lstStyle/>
            <a:p>
              <a:pPr algn="ctr"/>
              <a:r>
                <a:rPr lang="zh-CN" altLang="en-US" spc="100" dirty="0">
                  <a:solidFill>
                    <a:schemeClr val="bg1">
                      <a:lumMod val="85000"/>
                    </a:schemeClr>
                  </a:solidFill>
                  <a:latin typeface="微软雅黑" panose="020B0503020204020204" pitchFamily="34" charset="-122"/>
                  <a:ea typeface="微软雅黑" panose="020B0503020204020204" pitchFamily="34" charset="-122"/>
                </a:rPr>
                <a:t>医疗</a:t>
              </a:r>
              <a:r>
                <a:rPr lang="en-US" altLang="zh-CN" spc="100" dirty="0">
                  <a:solidFill>
                    <a:schemeClr val="bg1">
                      <a:lumMod val="85000"/>
                    </a:schemeClr>
                  </a:solidFill>
                  <a:latin typeface="微软雅黑" panose="020B0503020204020204" pitchFamily="34" charset="-122"/>
                  <a:ea typeface="微软雅黑" panose="020B0503020204020204" pitchFamily="34" charset="-122"/>
                </a:rPr>
                <a:t>IT</a:t>
              </a:r>
              <a:r>
                <a:rPr lang="zh-CN" altLang="en-US" spc="100" dirty="0">
                  <a:solidFill>
                    <a:schemeClr val="bg1">
                      <a:lumMod val="85000"/>
                    </a:schemeClr>
                  </a:solidFill>
                  <a:latin typeface="微软雅黑" panose="020B0503020204020204" pitchFamily="34" charset="-122"/>
                  <a:ea typeface="微软雅黑" panose="020B0503020204020204" pitchFamily="34" charset="-122"/>
                </a:rPr>
                <a:t>绝缘监测仪绝缘故障定位系统</a:t>
              </a:r>
              <a:endParaRPr lang="zh-CN" altLang="en-US" spc="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2" name="圆角矩形 41"/>
            <p:cNvSpPr/>
            <p:nvPr/>
          </p:nvSpPr>
          <p:spPr>
            <a:xfrm>
              <a:off x="2857925"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03</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1" cstate="print">
            <a:extLst>
              <a:ext uri="{28A0092B-C50C-407E-A947-70E740481C1C}">
                <a14:useLocalDpi xmlns:a14="http://schemas.microsoft.com/office/drawing/2010/main" val="0"/>
              </a:ext>
            </a:extLst>
          </a:blip>
          <a:srcRect l="1435" t="17127" r="3917" b="20753"/>
          <a:stretch>
            <a:fillRect/>
          </a:stretch>
        </p:blipFill>
        <p:spPr>
          <a:xfrm>
            <a:off x="330234" y="791572"/>
            <a:ext cx="1445196" cy="887536"/>
          </a:xfrm>
          <a:prstGeom prst="rect">
            <a:avLst/>
          </a:prstGeom>
        </p:spPr>
      </p:pic>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28"/>
          <p:cNvSpPr/>
          <p:nvPr/>
        </p:nvSpPr>
        <p:spPr>
          <a:xfrm>
            <a:off x="2034354" y="699542"/>
            <a:ext cx="6930134" cy="3970318"/>
          </a:xfrm>
          <a:prstGeom prst="rect">
            <a:avLst/>
          </a:prstGeom>
          <a:ln>
            <a:noFill/>
          </a:ln>
        </p:spPr>
        <p:txBody>
          <a:bodyPr wrap="square">
            <a:spAutoFit/>
          </a:bodyPr>
          <a:lstStyle/>
          <a:p>
            <a:pPr marL="0" lvl="1" indent="-182880">
              <a:buClr>
                <a:srgbClr val="3C3C3B"/>
              </a:buClr>
              <a:defRPr/>
            </a:pPr>
            <a:r>
              <a:rPr lang="zh-CN" altLang="en-US" b="1" dirty="0">
                <a:solidFill>
                  <a:srgbClr val="272727"/>
                </a:solidFill>
                <a:latin typeface="华文仿宋" panose="02010600040101010101" pitchFamily="2" charset="-122"/>
                <a:ea typeface="华文仿宋" panose="02010600040101010101" pitchFamily="2" charset="-122"/>
              </a:rPr>
              <a:t>主要功能</a:t>
            </a:r>
            <a:r>
              <a:rPr lang="en-US" altLang="zh-CN" b="1" dirty="0">
                <a:solidFill>
                  <a:srgbClr val="272727"/>
                </a:solidFill>
                <a:latin typeface="华文仿宋" panose="02010600040101010101" pitchFamily="2" charset="-122"/>
                <a:ea typeface="华文仿宋" panose="02010600040101010101" pitchFamily="2" charset="-122"/>
              </a:rPr>
              <a:t>:</a:t>
            </a:r>
            <a:endParaRPr lang="en-US" altLang="zh-CN" b="1" dirty="0">
              <a:solidFill>
                <a:srgbClr val="272727"/>
              </a:solidFill>
              <a:latin typeface="华文仿宋" panose="02010600040101010101" pitchFamily="2" charset="-122"/>
              <a:ea typeface="华文仿宋" panose="02010600040101010101" pitchFamily="2" charset="-122"/>
            </a:endParaRPr>
          </a:p>
          <a:p>
            <a:pPr marL="0" lvl="1" indent="-182880">
              <a:buClr>
                <a:srgbClr val="3C3C3B"/>
              </a:buClr>
              <a:defRPr/>
            </a:pPr>
            <a:r>
              <a:rPr lang="en-US" altLang="zh-CN" b="1" dirty="0">
                <a:solidFill>
                  <a:srgbClr val="272727"/>
                </a:solidFill>
                <a:latin typeface="华文仿宋" panose="02010600040101010101" pitchFamily="2" charset="-122"/>
                <a:ea typeface="华文仿宋" panose="02010600040101010101" pitchFamily="2" charset="-122"/>
              </a:rPr>
              <a:t>AIM</a:t>
            </a:r>
            <a:r>
              <a:rPr lang="zh-CN" altLang="en-US" b="1" dirty="0">
                <a:solidFill>
                  <a:srgbClr val="272727"/>
                </a:solidFill>
                <a:latin typeface="华文仿宋" panose="02010600040101010101" pitchFamily="2" charset="-122"/>
                <a:ea typeface="华文仿宋" panose="02010600040101010101" pitchFamily="2" charset="-122"/>
              </a:rPr>
              <a:t>绝缘检测仪</a:t>
            </a:r>
            <a:endParaRPr lang="en-US" altLang="zh-CN" b="1" dirty="0">
              <a:solidFill>
                <a:srgbClr val="272727"/>
              </a:solidFill>
              <a:latin typeface="华文仿宋" panose="02010600040101010101" pitchFamily="2" charset="-122"/>
              <a:ea typeface="华文仿宋" panose="02010600040101010101" pitchFamily="2" charset="-122"/>
            </a:endParaRPr>
          </a:p>
          <a:p>
            <a:pPr marL="0" lvl="1" indent="-182880">
              <a:buClr>
                <a:srgbClr val="3C3C3B"/>
              </a:buClr>
              <a:defRPr/>
            </a:pPr>
            <a:r>
              <a:rPr lang="en-US" altLang="zh-CN" dirty="0">
                <a:solidFill>
                  <a:srgbClr val="272727"/>
                </a:solidFill>
                <a:latin typeface="华文仿宋" panose="02010600040101010101" pitchFamily="2" charset="-122"/>
                <a:ea typeface="华文仿宋" panose="02010600040101010101" pitchFamily="2" charset="-122"/>
              </a:rPr>
              <a:t>1</a:t>
            </a:r>
            <a:r>
              <a:rPr lang="zh-CN" altLang="en-US" dirty="0">
                <a:solidFill>
                  <a:srgbClr val="272727"/>
                </a:solidFill>
                <a:latin typeface="华文仿宋" panose="02010600040101010101" pitchFamily="2" charset="-122"/>
                <a:ea typeface="华文仿宋" panose="02010600040101010101" pitchFamily="2" charset="-122"/>
              </a:rPr>
              <a:t>）</a:t>
            </a:r>
            <a:r>
              <a:rPr lang="en-US" altLang="zh-CN" dirty="0">
                <a:solidFill>
                  <a:srgbClr val="272727"/>
                </a:solidFill>
                <a:latin typeface="华文仿宋" panose="02010600040101010101" pitchFamily="2" charset="-122"/>
                <a:ea typeface="华文仿宋" panose="02010600040101010101" pitchFamily="2" charset="-122"/>
              </a:rPr>
              <a:t>AIM-T500</a:t>
            </a:r>
            <a:r>
              <a:rPr lang="zh-CN" altLang="en-US" dirty="0">
                <a:solidFill>
                  <a:srgbClr val="272727"/>
                </a:solidFill>
                <a:latin typeface="华文仿宋" panose="02010600040101010101" pitchFamily="2" charset="-122"/>
                <a:ea typeface="华文仿宋" panose="02010600040101010101" pitchFamily="2" charset="-122"/>
              </a:rPr>
              <a:t>的基础上增加</a:t>
            </a:r>
            <a:r>
              <a:rPr lang="zh-CN" altLang="zh-CN" dirty="0">
                <a:latin typeface="华文仿宋" panose="02010600040101010101" pitchFamily="2" charset="-122"/>
                <a:ea typeface="华文仿宋" panose="02010600040101010101" pitchFamily="2" charset="-122"/>
              </a:rPr>
              <a:t>一路</a:t>
            </a:r>
            <a:r>
              <a:rPr lang="en-US" altLang="zh-CN" dirty="0">
                <a:latin typeface="华文仿宋" panose="02010600040101010101" pitchFamily="2" charset="-122"/>
                <a:ea typeface="华文仿宋" panose="02010600040101010101" pitchFamily="2" charset="-122"/>
              </a:rPr>
              <a:t>CAN</a:t>
            </a:r>
            <a:r>
              <a:rPr lang="zh-CN" altLang="zh-CN" dirty="0">
                <a:latin typeface="华文仿宋" panose="02010600040101010101" pitchFamily="2" charset="-122"/>
                <a:ea typeface="华文仿宋" panose="02010600040101010101" pitchFamily="2" charset="-122"/>
              </a:rPr>
              <a:t>通讯，自定义协议，用于和信号发生器、故障定位仪交换信息；</a:t>
            </a:r>
            <a:endParaRPr lang="en-US" altLang="zh-CN" dirty="0">
              <a:solidFill>
                <a:srgbClr val="272727"/>
              </a:solidFill>
              <a:latin typeface="华文仿宋" panose="02010600040101010101" pitchFamily="2" charset="-122"/>
              <a:ea typeface="华文仿宋" panose="02010600040101010101" pitchFamily="2" charset="-122"/>
            </a:endParaRPr>
          </a:p>
          <a:p>
            <a:pPr marL="0" lvl="1" indent="-182880">
              <a:buClr>
                <a:srgbClr val="3C3C3B"/>
              </a:buClr>
              <a:defRPr/>
            </a:pPr>
            <a:r>
              <a:rPr lang="en-US" altLang="zh-CN" b="1" dirty="0">
                <a:solidFill>
                  <a:srgbClr val="272727"/>
                </a:solidFill>
                <a:latin typeface="华文仿宋" panose="02010600040101010101" pitchFamily="2" charset="-122"/>
                <a:ea typeface="华文仿宋" panose="02010600040101010101" pitchFamily="2" charset="-122"/>
              </a:rPr>
              <a:t>ASG</a:t>
            </a:r>
            <a:r>
              <a:rPr lang="zh-CN" altLang="en-US" b="1" dirty="0">
                <a:solidFill>
                  <a:srgbClr val="272727"/>
                </a:solidFill>
                <a:latin typeface="华文仿宋" panose="02010600040101010101" pitchFamily="2" charset="-122"/>
                <a:ea typeface="华文仿宋" panose="02010600040101010101" pitchFamily="2" charset="-122"/>
              </a:rPr>
              <a:t>信号发生器</a:t>
            </a:r>
            <a:endParaRPr lang="en-US" altLang="zh-CN" b="1" dirty="0">
              <a:solidFill>
                <a:srgbClr val="272727"/>
              </a:solidFill>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a:t>
            </a:r>
            <a:r>
              <a:rPr lang="zh-CN" altLang="en-US" dirty="0">
                <a:latin typeface="华文仿宋" panose="02010600040101010101" pitchFamily="2" charset="-122"/>
                <a:ea typeface="华文仿宋" panose="02010600040101010101" pitchFamily="2" charset="-122"/>
              </a:rPr>
              <a:t>绝缘监测仪检测到绝缘故障时</a:t>
            </a:r>
            <a:r>
              <a:rPr lang="zh-CN" altLang="zh-CN" dirty="0">
                <a:latin typeface="华文仿宋" panose="02010600040101010101" pitchFamily="2" charset="-122"/>
                <a:ea typeface="华文仿宋" panose="02010600040101010101" pitchFamily="2" charset="-122"/>
              </a:rPr>
              <a:t>产生定位信号并注入不接地系统；</a:t>
            </a:r>
            <a:endParaRPr lang="zh-CN" altLang="zh-CN" dirty="0">
              <a:latin typeface="华文仿宋" panose="02010600040101010101" pitchFamily="2" charset="-122"/>
              <a:ea typeface="华文仿宋" panose="02010600040101010101" pitchFamily="2" charset="-122"/>
            </a:endParaRPr>
          </a:p>
          <a:p>
            <a:r>
              <a:rPr lang="zh-CN" altLang="en-US" dirty="0">
                <a:latin typeface="华文仿宋" panose="02010600040101010101" pitchFamily="2" charset="-122"/>
                <a:ea typeface="华文仿宋" panose="02010600040101010101" pitchFamily="2" charset="-122"/>
              </a:rPr>
              <a:t>并且</a:t>
            </a:r>
            <a:r>
              <a:rPr lang="zh-CN" altLang="zh-CN" dirty="0">
                <a:latin typeface="华文仿宋" panose="02010600040101010101" pitchFamily="2" charset="-122"/>
                <a:ea typeface="华文仿宋" panose="02010600040101010101" pitchFamily="2" charset="-122"/>
              </a:rPr>
              <a:t>指示故障所在相线；</a:t>
            </a:r>
            <a:endParaRPr lang="zh-CN" altLang="zh-CN"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）采用</a:t>
            </a:r>
            <a:r>
              <a:rPr lang="en-US" altLang="zh-CN" dirty="0">
                <a:latin typeface="华文仿宋" panose="02010600040101010101" pitchFamily="2" charset="-122"/>
                <a:ea typeface="华文仿宋" panose="02010600040101010101" pitchFamily="2" charset="-122"/>
              </a:rPr>
              <a:t>CAN</a:t>
            </a:r>
            <a:r>
              <a:rPr lang="zh-CN" altLang="zh-CN" dirty="0">
                <a:latin typeface="华文仿宋" panose="02010600040101010101" pitchFamily="2" charset="-122"/>
                <a:ea typeface="华文仿宋" panose="02010600040101010101" pitchFamily="2" charset="-122"/>
              </a:rPr>
              <a:t>总线技术，方便与系统内其它设备进行数据交互。</a:t>
            </a:r>
            <a:endParaRPr lang="en-US" altLang="zh-CN"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）支持手动启动定位；</a:t>
            </a:r>
            <a:endParaRPr lang="zh-CN" altLang="zh-CN" dirty="0">
              <a:latin typeface="华文仿宋" panose="02010600040101010101" pitchFamily="2" charset="-122"/>
              <a:ea typeface="华文仿宋" panose="02010600040101010101" pitchFamily="2" charset="-122"/>
            </a:endParaRPr>
          </a:p>
          <a:p>
            <a:pPr marL="0" lvl="1" indent="-182880">
              <a:buClr>
                <a:srgbClr val="3C3C3B"/>
              </a:buClr>
              <a:defRPr/>
            </a:pPr>
            <a:r>
              <a:rPr lang="en-US" altLang="zh-CN" b="1" dirty="0">
                <a:solidFill>
                  <a:srgbClr val="272727"/>
                </a:solidFill>
                <a:latin typeface="华文仿宋" panose="02010600040101010101" pitchFamily="2" charset="-122"/>
                <a:ea typeface="华文仿宋" panose="02010600040101010101" pitchFamily="2" charset="-122"/>
              </a:rPr>
              <a:t>AIL200-12</a:t>
            </a:r>
            <a:r>
              <a:rPr lang="zh-CN" altLang="en-US" b="1" dirty="0">
                <a:solidFill>
                  <a:srgbClr val="272727"/>
                </a:solidFill>
                <a:latin typeface="华文仿宋" panose="02010600040101010101" pitchFamily="2" charset="-122"/>
                <a:ea typeface="华文仿宋" panose="02010600040101010101" pitchFamily="2" charset="-122"/>
              </a:rPr>
              <a:t>故障定位仪</a:t>
            </a:r>
            <a:endParaRPr lang="en-US" altLang="zh-CN" b="1" dirty="0">
              <a:solidFill>
                <a:srgbClr val="272727"/>
              </a:solidFill>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a:t>
            </a:r>
            <a:r>
              <a:rPr lang="zh-CN" altLang="en-US" dirty="0">
                <a:latin typeface="华文仿宋" panose="02010600040101010101" pitchFamily="2" charset="-122"/>
                <a:ea typeface="华文仿宋" panose="02010600040101010101" pitchFamily="2" charset="-122"/>
              </a:rPr>
              <a:t>绝缘监测仪检测到绝缘故障时启动</a:t>
            </a:r>
            <a:r>
              <a:rPr lang="zh-CN" altLang="zh-CN" dirty="0">
                <a:latin typeface="华文仿宋" panose="02010600040101010101" pitchFamily="2" charset="-122"/>
                <a:ea typeface="华文仿宋" panose="02010600040101010101" pitchFamily="2" charset="-122"/>
              </a:rPr>
              <a:t>定位并指示故障所在支路；</a:t>
            </a:r>
            <a:endParaRPr lang="en-US" altLang="zh-CN"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2</a:t>
            </a:r>
            <a:r>
              <a:rPr lang="zh-CN" altLang="zh-CN" dirty="0">
                <a:latin typeface="华文仿宋" panose="02010600040101010101" pitchFamily="2" charset="-122"/>
                <a:ea typeface="华文仿宋" panose="02010600040101010101" pitchFamily="2" charset="-122"/>
              </a:rPr>
              <a:t>）采用</a:t>
            </a:r>
            <a:r>
              <a:rPr lang="en-US" altLang="zh-CN" dirty="0">
                <a:latin typeface="华文仿宋" panose="02010600040101010101" pitchFamily="2" charset="-122"/>
                <a:ea typeface="华文仿宋" panose="02010600040101010101" pitchFamily="2" charset="-122"/>
              </a:rPr>
              <a:t>CAN</a:t>
            </a:r>
            <a:r>
              <a:rPr lang="zh-CN" altLang="zh-CN" dirty="0">
                <a:latin typeface="华文仿宋" panose="02010600040101010101" pitchFamily="2" charset="-122"/>
                <a:ea typeface="华文仿宋" panose="02010600040101010101" pitchFamily="2" charset="-122"/>
              </a:rPr>
              <a:t>总线技术，方便与系统内其它设备进行数据交互。</a:t>
            </a:r>
            <a:endParaRPr lang="zh-CN" altLang="zh-CN"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）单个</a:t>
            </a:r>
            <a:r>
              <a:rPr lang="en-US" altLang="zh-CN" dirty="0">
                <a:latin typeface="华文仿宋" panose="02010600040101010101" pitchFamily="2" charset="-122"/>
                <a:ea typeface="华文仿宋" panose="02010600040101010101" pitchFamily="2" charset="-122"/>
              </a:rPr>
              <a:t>AIL200-12</a:t>
            </a:r>
            <a:r>
              <a:rPr lang="zh-CN" altLang="zh-CN" dirty="0">
                <a:latin typeface="华文仿宋" panose="02010600040101010101" pitchFamily="2" charset="-122"/>
                <a:ea typeface="华文仿宋" panose="02010600040101010101" pitchFamily="2" charset="-122"/>
              </a:rPr>
              <a:t>可定位</a:t>
            </a:r>
            <a:r>
              <a:rPr lang="en-US" altLang="zh-CN" dirty="0">
                <a:latin typeface="华文仿宋" panose="02010600040101010101" pitchFamily="2" charset="-122"/>
                <a:ea typeface="华文仿宋" panose="02010600040101010101" pitchFamily="2" charset="-122"/>
              </a:rPr>
              <a:t>12</a:t>
            </a:r>
            <a:r>
              <a:rPr lang="zh-CN" altLang="zh-CN" dirty="0">
                <a:latin typeface="华文仿宋" panose="02010600040101010101" pitchFamily="2" charset="-122"/>
                <a:ea typeface="华文仿宋" panose="02010600040101010101" pitchFamily="2" charset="-122"/>
              </a:rPr>
              <a:t>回路；每个</a:t>
            </a:r>
            <a:r>
              <a:rPr lang="en-US" altLang="zh-CN" dirty="0">
                <a:latin typeface="华文仿宋" panose="02010600040101010101" pitchFamily="2" charset="-122"/>
                <a:ea typeface="华文仿宋" panose="02010600040101010101" pitchFamily="2" charset="-122"/>
              </a:rPr>
              <a:t>IT</a:t>
            </a:r>
            <a:r>
              <a:rPr lang="zh-CN" altLang="zh-CN" dirty="0">
                <a:latin typeface="华文仿宋" panose="02010600040101010101" pitchFamily="2" charset="-122"/>
                <a:ea typeface="华文仿宋" panose="02010600040101010101" pitchFamily="2" charset="-122"/>
              </a:rPr>
              <a:t>系统</a:t>
            </a:r>
            <a:r>
              <a:rPr lang="zh-CN" altLang="en-US" dirty="0">
                <a:latin typeface="华文仿宋" panose="02010600040101010101" pitchFamily="2" charset="-122"/>
                <a:ea typeface="华文仿宋" panose="02010600040101010101" pitchFamily="2" charset="-122"/>
              </a:rPr>
              <a:t>最多</a:t>
            </a:r>
            <a:r>
              <a:rPr lang="zh-CN" altLang="zh-CN" dirty="0">
                <a:latin typeface="华文仿宋" panose="02010600040101010101" pitchFamily="2" charset="-122"/>
                <a:ea typeface="华文仿宋" panose="02010600040101010101" pitchFamily="2" charset="-122"/>
              </a:rPr>
              <a:t>可接</a:t>
            </a:r>
            <a:r>
              <a:rPr lang="en-US" altLang="zh-CN" dirty="0">
                <a:latin typeface="华文仿宋" panose="02010600040101010101" pitchFamily="2" charset="-122"/>
                <a:ea typeface="华文仿宋" panose="02010600040101010101" pitchFamily="2" charset="-122"/>
              </a:rPr>
              <a:t>90</a:t>
            </a:r>
            <a:r>
              <a:rPr lang="zh-CN" altLang="zh-CN" dirty="0">
                <a:latin typeface="华文仿宋" panose="02010600040101010101" pitchFamily="2" charset="-122"/>
                <a:ea typeface="华文仿宋" panose="02010600040101010101" pitchFamily="2" charset="-122"/>
              </a:rPr>
              <a:t>只定位仪，总计定位</a:t>
            </a:r>
            <a:r>
              <a:rPr lang="en-US" altLang="zh-CN" dirty="0">
                <a:latin typeface="华文仿宋" panose="02010600040101010101" pitchFamily="2" charset="-122"/>
                <a:ea typeface="华文仿宋" panose="02010600040101010101" pitchFamily="2" charset="-122"/>
              </a:rPr>
              <a:t>1080</a:t>
            </a:r>
            <a:r>
              <a:rPr lang="zh-CN" altLang="zh-CN" dirty="0">
                <a:latin typeface="华文仿宋" panose="02010600040101010101" pitchFamily="2" charset="-122"/>
                <a:ea typeface="华文仿宋" panose="02010600040101010101" pitchFamily="2" charset="-122"/>
              </a:rPr>
              <a:t>回路；</a:t>
            </a:r>
            <a:endParaRPr lang="en-US" altLang="zh-CN" dirty="0">
              <a:solidFill>
                <a:srgbClr val="272727"/>
              </a:solidFill>
              <a:latin typeface="华文仿宋" panose="02010600040101010101" pitchFamily="2" charset="-122"/>
              <a:ea typeface="华文仿宋" panose="02010600040101010101" pitchFamily="2" charset="-122"/>
            </a:endParaRPr>
          </a:p>
        </p:txBody>
      </p:sp>
      <p:sp>
        <p:nvSpPr>
          <p:cNvPr id="7" name="文本框 6"/>
          <p:cNvSpPr txBox="1"/>
          <p:nvPr/>
        </p:nvSpPr>
        <p:spPr>
          <a:xfrm>
            <a:off x="360132" y="1698362"/>
            <a:ext cx="1392567" cy="369332"/>
          </a:xfrm>
          <a:prstGeom prst="rect">
            <a:avLst/>
          </a:prstGeom>
          <a:solidFill>
            <a:srgbClr val="0091FE"/>
          </a:solidFill>
        </p:spPr>
        <p:txBody>
          <a:bodyPr wrap="square" rtlCol="0">
            <a:spAutoFit/>
          </a:bodyPr>
          <a:lstStyle/>
          <a:p>
            <a:r>
              <a:rPr lang="en-US" altLang="zh-CN" dirty="0">
                <a:solidFill>
                  <a:srgbClr val="F5F5F5"/>
                </a:solidFill>
              </a:rPr>
              <a:t>AIM-T500L</a:t>
            </a:r>
            <a:endParaRPr lang="zh-CN" altLang="en-US" dirty="0">
              <a:solidFill>
                <a:srgbClr val="F5F5F5"/>
              </a:solidFill>
            </a:endParaRPr>
          </a:p>
        </p:txBody>
      </p:sp>
      <p:sp>
        <p:nvSpPr>
          <p:cNvPr id="14" name="文本框 13"/>
          <p:cNvSpPr txBox="1"/>
          <p:nvPr/>
        </p:nvSpPr>
        <p:spPr>
          <a:xfrm>
            <a:off x="358143" y="2931790"/>
            <a:ext cx="1392567" cy="369332"/>
          </a:xfrm>
          <a:prstGeom prst="rect">
            <a:avLst/>
          </a:prstGeom>
          <a:solidFill>
            <a:srgbClr val="0091FE"/>
          </a:solidFill>
        </p:spPr>
        <p:txBody>
          <a:bodyPr wrap="square" rtlCol="0">
            <a:spAutoFit/>
          </a:bodyPr>
          <a:lstStyle/>
          <a:p>
            <a:r>
              <a:rPr lang="en-US" altLang="zh-CN" dirty="0">
                <a:solidFill>
                  <a:srgbClr val="F5F5F5"/>
                </a:solidFill>
              </a:rPr>
              <a:t>ASG200</a:t>
            </a:r>
            <a:endParaRPr lang="zh-CN" altLang="en-US" dirty="0">
              <a:solidFill>
                <a:srgbClr val="F5F5F5"/>
              </a:solidFill>
            </a:endParaRPr>
          </a:p>
        </p:txBody>
      </p:sp>
      <p:sp>
        <p:nvSpPr>
          <p:cNvPr id="15" name="文本框 14"/>
          <p:cNvSpPr txBox="1"/>
          <p:nvPr/>
        </p:nvSpPr>
        <p:spPr>
          <a:xfrm>
            <a:off x="360132" y="4227934"/>
            <a:ext cx="1392567" cy="369332"/>
          </a:xfrm>
          <a:prstGeom prst="rect">
            <a:avLst/>
          </a:prstGeom>
          <a:solidFill>
            <a:srgbClr val="0091FE"/>
          </a:solidFill>
        </p:spPr>
        <p:txBody>
          <a:bodyPr wrap="square" rtlCol="0">
            <a:spAutoFit/>
          </a:bodyPr>
          <a:lstStyle/>
          <a:p>
            <a:r>
              <a:rPr lang="en-US" altLang="zh-CN" dirty="0">
                <a:solidFill>
                  <a:srgbClr val="F5F5F5"/>
                </a:solidFill>
              </a:rPr>
              <a:t>AIL200-12</a:t>
            </a:r>
            <a:endParaRPr lang="zh-CN" altLang="en-US" dirty="0">
              <a:solidFill>
                <a:srgbClr val="F5F5F5"/>
              </a:solidFill>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20" y="3383225"/>
            <a:ext cx="1165699" cy="844709"/>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4771" y="2148187"/>
            <a:ext cx="783603" cy="783603"/>
          </a:xfrm>
          <a:prstGeom prst="rect">
            <a:avLst/>
          </a:prstGeom>
        </p:spPr>
      </p:pic>
      <p:sp>
        <p:nvSpPr>
          <p:cNvPr id="24"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主要功能</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360132" y="761681"/>
            <a:ext cx="1391413" cy="945981"/>
          </a:xfrm>
          <a:prstGeom prst="rect">
            <a:avLst/>
          </a:prstGeom>
          <a:noFill/>
          <a:ln w="3175">
            <a:solidFill>
              <a:srgbClr val="209F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58719" y="2086948"/>
            <a:ext cx="1391413" cy="848753"/>
          </a:xfrm>
          <a:prstGeom prst="rect">
            <a:avLst/>
          </a:prstGeom>
          <a:noFill/>
          <a:ln w="3175">
            <a:solidFill>
              <a:srgbClr val="209F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57125" y="3329391"/>
            <a:ext cx="1391413" cy="887536"/>
          </a:xfrm>
          <a:prstGeom prst="rect">
            <a:avLst/>
          </a:prstGeom>
          <a:noFill/>
          <a:ln w="3175">
            <a:solidFill>
              <a:srgbClr val="209F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0" y="4803998"/>
            <a:ext cx="9144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主要功能</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28"/>
          <p:cNvSpPr/>
          <p:nvPr/>
        </p:nvSpPr>
        <p:spPr>
          <a:xfrm>
            <a:off x="2049003" y="835861"/>
            <a:ext cx="5259301" cy="3416320"/>
          </a:xfrm>
          <a:prstGeom prst="rect">
            <a:avLst/>
          </a:prstGeom>
          <a:ln>
            <a:noFill/>
          </a:ln>
        </p:spPr>
        <p:txBody>
          <a:bodyPr wrap="square">
            <a:spAutoFit/>
          </a:bodyPr>
          <a:lstStyle/>
          <a:p>
            <a:pPr marL="0" lvl="1" indent="-182880">
              <a:lnSpc>
                <a:spcPct val="150000"/>
              </a:lnSpc>
              <a:buClr>
                <a:srgbClr val="3C3C3B"/>
              </a:buClr>
              <a:defRPr/>
            </a:pPr>
            <a:r>
              <a:rPr lang="zh-CN" altLang="en-US" b="1" dirty="0">
                <a:solidFill>
                  <a:srgbClr val="272727"/>
                </a:solidFill>
                <a:latin typeface="华文仿宋" panose="02010600040101010101" pitchFamily="2" charset="-122"/>
                <a:ea typeface="华文仿宋" panose="02010600040101010101" pitchFamily="2" charset="-122"/>
              </a:rPr>
              <a:t>主要功能</a:t>
            </a:r>
            <a:r>
              <a:rPr lang="en-US" altLang="zh-CN" b="1" dirty="0">
                <a:solidFill>
                  <a:srgbClr val="272727"/>
                </a:solidFill>
                <a:latin typeface="华文仿宋" panose="02010600040101010101" pitchFamily="2" charset="-122"/>
                <a:ea typeface="华文仿宋" panose="02010600040101010101" pitchFamily="2" charset="-122"/>
              </a:rPr>
              <a:t>:</a:t>
            </a:r>
            <a:endParaRPr lang="en-US" altLang="zh-CN" b="1" dirty="0">
              <a:solidFill>
                <a:srgbClr val="272727"/>
              </a:solidFill>
              <a:latin typeface="华文仿宋" panose="02010600040101010101" pitchFamily="2" charset="-122"/>
              <a:ea typeface="华文仿宋" panose="02010600040101010101" pitchFamily="2" charset="-122"/>
            </a:endParaRPr>
          </a:p>
          <a:p>
            <a:pPr marL="0" lvl="1" indent="-182880">
              <a:lnSpc>
                <a:spcPct val="150000"/>
              </a:lnSpc>
              <a:buClr>
                <a:srgbClr val="3C3C3B"/>
              </a:buClr>
              <a:defRPr/>
            </a:pPr>
            <a:r>
              <a:rPr lang="zh-CN" altLang="en-US" b="1" dirty="0">
                <a:solidFill>
                  <a:srgbClr val="272727"/>
                </a:solidFill>
                <a:latin typeface="华文仿宋" panose="02010600040101010101" pitchFamily="2" charset="-122"/>
                <a:ea typeface="华文仿宋" panose="02010600040101010101" pitchFamily="2" charset="-122"/>
              </a:rPr>
              <a:t>绝缘监测用耦合仪</a:t>
            </a:r>
            <a:r>
              <a:rPr lang="en-US" altLang="zh-CN" b="1" dirty="0">
                <a:solidFill>
                  <a:srgbClr val="272727"/>
                </a:solidFill>
                <a:latin typeface="华文仿宋" panose="02010600040101010101" pitchFamily="2" charset="-122"/>
                <a:ea typeface="华文仿宋" panose="02010600040101010101" pitchFamily="2" charset="-122"/>
              </a:rPr>
              <a:t>ACPD100</a:t>
            </a:r>
            <a:endParaRPr lang="en-US" altLang="zh-CN" b="1" dirty="0">
              <a:solidFill>
                <a:srgbClr val="272727"/>
              </a:solidFill>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a:t>
            </a:r>
            <a:r>
              <a:rPr lang="zh-CN" altLang="en-US" dirty="0">
                <a:latin typeface="华文仿宋" panose="02010600040101010101" pitchFamily="2" charset="-122"/>
                <a:ea typeface="华文仿宋" panose="02010600040101010101" pitchFamily="2" charset="-122"/>
              </a:rPr>
              <a:t>用于扩展绝缘监测产品使用的系统电压；</a:t>
            </a:r>
            <a:endParaRPr lang="en-US" altLang="zh-CN"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2</a:t>
            </a:r>
            <a:r>
              <a:rPr lang="zh-CN" altLang="en-US" dirty="0">
                <a:latin typeface="华文仿宋" panose="02010600040101010101" pitchFamily="2" charset="-122"/>
                <a:ea typeface="华文仿宋" panose="02010600040101010101" pitchFamily="2" charset="-122"/>
              </a:rPr>
              <a:t>）内部直流阻抗≥</a:t>
            </a:r>
            <a:r>
              <a:rPr lang="en-US" altLang="zh-CN" dirty="0">
                <a:latin typeface="华文仿宋" panose="02010600040101010101" pitchFamily="2" charset="-122"/>
                <a:ea typeface="华文仿宋" panose="02010600040101010101" pitchFamily="2" charset="-122"/>
              </a:rPr>
              <a:t>160kΩ</a:t>
            </a:r>
            <a:r>
              <a:rPr lang="zh-CN" altLang="en-US" dirty="0">
                <a:latin typeface="华文仿宋" panose="02010600040101010101" pitchFamily="2" charset="-122"/>
                <a:ea typeface="华文仿宋" panose="02010600040101010101" pitchFamily="2" charset="-122"/>
              </a:rPr>
              <a:t>；</a:t>
            </a:r>
            <a:endParaRPr lang="en-US" altLang="zh-CN"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a:t>
            </a:r>
            <a:r>
              <a:rPr lang="zh-CN" altLang="en-US" dirty="0">
                <a:latin typeface="华文仿宋" panose="02010600040101010101" pitchFamily="2" charset="-122"/>
                <a:ea typeface="华文仿宋" panose="02010600040101010101" pitchFamily="2" charset="-122"/>
              </a:rPr>
              <a:t>适用系统：单相交流系统</a:t>
            </a:r>
            <a:r>
              <a:rPr lang="en-US" altLang="zh-CN" dirty="0">
                <a:latin typeface="华文仿宋" panose="02010600040101010101" pitchFamily="2" charset="-122"/>
                <a:ea typeface="华文仿宋" panose="02010600040101010101" pitchFamily="2" charset="-122"/>
              </a:rPr>
              <a:t>0~1150V</a:t>
            </a:r>
            <a:r>
              <a:rPr lang="zh-CN" altLang="en-US" dirty="0">
                <a:latin typeface="华文仿宋" panose="02010600040101010101" pitchFamily="2" charset="-122"/>
                <a:ea typeface="华文仿宋" panose="02010600040101010101" pitchFamily="2" charset="-122"/>
              </a:rPr>
              <a:t>，直流系统</a:t>
            </a:r>
            <a:r>
              <a:rPr lang="en-US" altLang="zh-CN" dirty="0">
                <a:latin typeface="华文仿宋" panose="02010600040101010101" pitchFamily="2" charset="-122"/>
                <a:ea typeface="华文仿宋" panose="02010600040101010101" pitchFamily="2" charset="-122"/>
              </a:rPr>
              <a:t>0~1760V</a:t>
            </a:r>
            <a:r>
              <a:rPr lang="zh-CN" altLang="en-US" dirty="0">
                <a:latin typeface="华文仿宋" panose="02010600040101010101" pitchFamily="2" charset="-122"/>
                <a:ea typeface="华文仿宋" panose="02010600040101010101" pitchFamily="2" charset="-122"/>
              </a:rPr>
              <a:t>。</a:t>
            </a:r>
            <a:endParaRPr lang="en-US" altLang="zh-CN" dirty="0">
              <a:latin typeface="华文仿宋" panose="02010600040101010101" pitchFamily="2" charset="-122"/>
              <a:ea typeface="华文仿宋" panose="02010600040101010101" pitchFamily="2" charset="-122"/>
            </a:endParaRPr>
          </a:p>
          <a:p>
            <a:r>
              <a:rPr lang="zh-CN" altLang="en-US" b="1" dirty="0">
                <a:solidFill>
                  <a:srgbClr val="272727"/>
                </a:solidFill>
                <a:latin typeface="华文仿宋" panose="02010600040101010101" pitchFamily="2" charset="-122"/>
                <a:ea typeface="华文仿宋" panose="02010600040101010101" pitchFamily="2" charset="-122"/>
              </a:rPr>
              <a:t>绝缘监测用耦合仪</a:t>
            </a:r>
            <a:r>
              <a:rPr lang="en-US" altLang="zh-CN" b="1" dirty="0">
                <a:solidFill>
                  <a:srgbClr val="272727"/>
                </a:solidFill>
                <a:latin typeface="华文仿宋" panose="02010600040101010101" pitchFamily="2" charset="-122"/>
                <a:ea typeface="华文仿宋" panose="02010600040101010101" pitchFamily="2" charset="-122"/>
              </a:rPr>
              <a:t>ACPD200</a:t>
            </a:r>
            <a:endParaRPr lang="zh-CN" altLang="zh-CN" sz="2400"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1</a:t>
            </a:r>
            <a:r>
              <a:rPr lang="zh-CN" altLang="zh-CN" dirty="0">
                <a:latin typeface="华文仿宋" panose="02010600040101010101" pitchFamily="2" charset="-122"/>
                <a:ea typeface="华文仿宋" panose="02010600040101010101" pitchFamily="2" charset="-122"/>
              </a:rPr>
              <a:t>）</a:t>
            </a:r>
            <a:r>
              <a:rPr lang="zh-CN" altLang="en-US" dirty="0">
                <a:latin typeface="华文仿宋" panose="02010600040101010101" pitchFamily="2" charset="-122"/>
                <a:ea typeface="华文仿宋" panose="02010600040101010101" pitchFamily="2" charset="-122"/>
              </a:rPr>
              <a:t>用于扩展绝缘监测产品使用的系统电压；</a:t>
            </a:r>
            <a:endParaRPr lang="en-US" altLang="zh-CN"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2</a:t>
            </a:r>
            <a:r>
              <a:rPr lang="zh-CN" altLang="en-US" dirty="0">
                <a:latin typeface="华文仿宋" panose="02010600040101010101" pitchFamily="2" charset="-122"/>
                <a:ea typeface="华文仿宋" panose="02010600040101010101" pitchFamily="2" charset="-122"/>
              </a:rPr>
              <a:t>）内部直流阻抗</a:t>
            </a:r>
            <a:r>
              <a:rPr lang="en-US" altLang="zh-CN" dirty="0">
                <a:latin typeface="华文仿宋" panose="02010600040101010101" pitchFamily="2" charset="-122"/>
                <a:ea typeface="华文仿宋" panose="02010600040101010101" pitchFamily="2" charset="-122"/>
              </a:rPr>
              <a:t>AK1</a:t>
            </a:r>
            <a:r>
              <a:rPr lang="zh-CN" altLang="en-US" dirty="0">
                <a:latin typeface="华文仿宋" panose="02010600040101010101" pitchFamily="2" charset="-122"/>
                <a:ea typeface="华文仿宋" panose="02010600040101010101" pitchFamily="2" charset="-122"/>
              </a:rPr>
              <a:t> ≥ </a:t>
            </a:r>
            <a:r>
              <a:rPr lang="en-US" altLang="zh-CN" dirty="0">
                <a:latin typeface="华文仿宋" panose="02010600040101010101" pitchFamily="2" charset="-122"/>
                <a:ea typeface="华文仿宋" panose="02010600040101010101" pitchFamily="2" charset="-122"/>
              </a:rPr>
              <a:t>80kΩ</a:t>
            </a:r>
            <a:r>
              <a:rPr lang="zh-CN" altLang="en-US" dirty="0">
                <a:latin typeface="华文仿宋" panose="02010600040101010101" pitchFamily="2" charset="-122"/>
                <a:ea typeface="华文仿宋" panose="02010600040101010101" pitchFamily="2" charset="-122"/>
              </a:rPr>
              <a:t>，</a:t>
            </a:r>
            <a:r>
              <a:rPr lang="en-US" altLang="zh-CN" dirty="0">
                <a:latin typeface="华文仿宋" panose="02010600040101010101" pitchFamily="2" charset="-122"/>
                <a:ea typeface="华文仿宋" panose="02010600040101010101" pitchFamily="2" charset="-122"/>
              </a:rPr>
              <a:t>AK2</a:t>
            </a:r>
            <a:r>
              <a:rPr lang="zh-CN" altLang="en-US" dirty="0">
                <a:latin typeface="华文仿宋" panose="02010600040101010101" pitchFamily="2" charset="-122"/>
                <a:ea typeface="华文仿宋" panose="02010600040101010101" pitchFamily="2" charset="-122"/>
              </a:rPr>
              <a:t> ≥ </a:t>
            </a:r>
            <a:r>
              <a:rPr lang="en-US" altLang="zh-CN" dirty="0">
                <a:latin typeface="华文仿宋" panose="02010600040101010101" pitchFamily="2" charset="-122"/>
                <a:ea typeface="华文仿宋" panose="02010600040101010101" pitchFamily="2" charset="-122"/>
              </a:rPr>
              <a:t>160kΩ</a:t>
            </a:r>
            <a:r>
              <a:rPr lang="zh-CN" altLang="en-US" dirty="0">
                <a:latin typeface="华文仿宋" panose="02010600040101010101" pitchFamily="2" charset="-122"/>
                <a:ea typeface="华文仿宋" panose="02010600040101010101" pitchFamily="2" charset="-122"/>
              </a:rPr>
              <a:t>；</a:t>
            </a:r>
            <a:endParaRPr lang="zh-CN" altLang="zh-CN" sz="2400" dirty="0">
              <a:latin typeface="华文仿宋" panose="02010600040101010101" pitchFamily="2" charset="-122"/>
              <a:ea typeface="华文仿宋" panose="02010600040101010101" pitchFamily="2" charset="-122"/>
            </a:endParaRPr>
          </a:p>
          <a:p>
            <a:r>
              <a:rPr lang="en-US" altLang="zh-CN" dirty="0">
                <a:latin typeface="华文仿宋" panose="02010600040101010101" pitchFamily="2" charset="-122"/>
                <a:ea typeface="华文仿宋" panose="02010600040101010101" pitchFamily="2" charset="-122"/>
              </a:rPr>
              <a:t>3</a:t>
            </a:r>
            <a:r>
              <a:rPr lang="zh-CN" altLang="zh-CN" dirty="0">
                <a:latin typeface="华文仿宋" panose="02010600040101010101" pitchFamily="2" charset="-122"/>
                <a:ea typeface="华文仿宋" panose="02010600040101010101" pitchFamily="2" charset="-122"/>
              </a:rPr>
              <a:t>）</a:t>
            </a:r>
            <a:r>
              <a:rPr lang="zh-CN" altLang="en-US" dirty="0">
                <a:latin typeface="华文仿宋" panose="02010600040101010101" pitchFamily="2" charset="-122"/>
                <a:ea typeface="华文仿宋" panose="02010600040101010101" pitchFamily="2" charset="-122"/>
              </a:rPr>
              <a:t>适用系统：三相交流系统</a:t>
            </a:r>
            <a:r>
              <a:rPr lang="en-US" altLang="zh-CN" dirty="0">
                <a:latin typeface="华文仿宋" panose="02010600040101010101" pitchFamily="2" charset="-122"/>
                <a:ea typeface="华文仿宋" panose="02010600040101010101" pitchFamily="2" charset="-122"/>
              </a:rPr>
              <a:t>0~1650V</a:t>
            </a:r>
            <a:r>
              <a:rPr lang="zh-CN" altLang="en-US" dirty="0">
                <a:latin typeface="华文仿宋" panose="02010600040101010101" pitchFamily="2" charset="-122"/>
                <a:ea typeface="华文仿宋" panose="02010600040101010101" pitchFamily="2" charset="-122"/>
              </a:rPr>
              <a:t>，带整流系统</a:t>
            </a:r>
            <a:r>
              <a:rPr lang="en-US" altLang="zh-CN" dirty="0">
                <a:latin typeface="华文仿宋" panose="02010600040101010101" pitchFamily="2" charset="-122"/>
                <a:ea typeface="华文仿宋" panose="02010600040101010101" pitchFamily="2" charset="-122"/>
              </a:rPr>
              <a:t>0~1760V</a:t>
            </a:r>
            <a:r>
              <a:rPr lang="zh-CN" altLang="en-US" dirty="0">
                <a:latin typeface="华文仿宋" panose="02010600040101010101" pitchFamily="2" charset="-122"/>
                <a:ea typeface="华文仿宋" panose="02010600040101010101" pitchFamily="2" charset="-122"/>
              </a:rPr>
              <a:t>。</a:t>
            </a:r>
            <a:endParaRPr lang="en-US" altLang="zh-CN" dirty="0">
              <a:latin typeface="华文仿宋" panose="02010600040101010101" pitchFamily="2" charset="-122"/>
              <a:ea typeface="华文仿宋" panose="02010600040101010101" pitchFamily="2" charset="-122"/>
            </a:endParaRPr>
          </a:p>
        </p:txBody>
      </p:sp>
      <p:sp>
        <p:nvSpPr>
          <p:cNvPr id="7" name="文本框 6"/>
          <p:cNvSpPr txBox="1"/>
          <p:nvPr/>
        </p:nvSpPr>
        <p:spPr>
          <a:xfrm>
            <a:off x="371750" y="2140244"/>
            <a:ext cx="1392567" cy="369332"/>
          </a:xfrm>
          <a:prstGeom prst="rect">
            <a:avLst/>
          </a:prstGeom>
          <a:solidFill>
            <a:srgbClr val="0091FE"/>
          </a:solidFill>
        </p:spPr>
        <p:txBody>
          <a:bodyPr wrap="square" rtlCol="0">
            <a:spAutoFit/>
          </a:bodyPr>
          <a:lstStyle/>
          <a:p>
            <a:pPr algn="ctr"/>
            <a:r>
              <a:rPr lang="en-US" altLang="zh-CN" dirty="0">
                <a:solidFill>
                  <a:srgbClr val="F5F5F5"/>
                </a:solidFill>
              </a:rPr>
              <a:t>ACPD100</a:t>
            </a:r>
            <a:endParaRPr lang="zh-CN" altLang="en-US" dirty="0">
              <a:solidFill>
                <a:srgbClr val="F5F5F5"/>
              </a:solidFill>
            </a:endParaRPr>
          </a:p>
        </p:txBody>
      </p:sp>
      <p:sp>
        <p:nvSpPr>
          <p:cNvPr id="16" name="文本框 15"/>
          <p:cNvSpPr txBox="1"/>
          <p:nvPr/>
        </p:nvSpPr>
        <p:spPr>
          <a:xfrm>
            <a:off x="367432" y="3690331"/>
            <a:ext cx="1392567" cy="369332"/>
          </a:xfrm>
          <a:prstGeom prst="rect">
            <a:avLst/>
          </a:prstGeom>
          <a:solidFill>
            <a:srgbClr val="0091FE"/>
          </a:solidFill>
        </p:spPr>
        <p:txBody>
          <a:bodyPr wrap="square" rtlCol="0">
            <a:spAutoFit/>
          </a:bodyPr>
          <a:lstStyle/>
          <a:p>
            <a:pPr algn="ctr"/>
            <a:r>
              <a:rPr lang="en-US" altLang="zh-CN" dirty="0">
                <a:solidFill>
                  <a:srgbClr val="F5F5F5"/>
                </a:solidFill>
              </a:rPr>
              <a:t>ACPD200</a:t>
            </a:r>
            <a:endParaRPr lang="zh-CN" altLang="en-US" dirty="0">
              <a:solidFill>
                <a:srgbClr val="F5F5F5"/>
              </a:solidFill>
            </a:endParaRPr>
          </a:p>
        </p:txBody>
      </p:sp>
      <p:sp>
        <p:nvSpPr>
          <p:cNvPr id="14" name="矩形 13"/>
          <p:cNvSpPr/>
          <p:nvPr/>
        </p:nvSpPr>
        <p:spPr>
          <a:xfrm>
            <a:off x="371750" y="992662"/>
            <a:ext cx="1392567" cy="1147581"/>
          </a:xfrm>
          <a:prstGeom prst="rect">
            <a:avLst/>
          </a:prstGeom>
          <a:noFill/>
          <a:ln w="3175">
            <a:solidFill>
              <a:srgbClr val="209F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68586" y="2551020"/>
            <a:ext cx="1391413" cy="1147581"/>
          </a:xfrm>
          <a:prstGeom prst="rect">
            <a:avLst/>
          </a:prstGeom>
          <a:noFill/>
          <a:ln w="3175">
            <a:solidFill>
              <a:srgbClr val="209F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0" y="4803998"/>
            <a:ext cx="9144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BEBA8EAE-BF5A-486C-A8C5-ECC9F3942E4B}">
                <a14:imgProps xmlns:a14="http://schemas.microsoft.com/office/drawing/2010/main">
                  <a14:imgLayer r:embed="rId2">
                    <a14:imgEffect>
                      <a14:backgroundRemoval t="0" b="100000" l="0" r="100000">
                        <a14:foregroundMark x1="7167" y1="19271" x2="23549" y2="30208"/>
                        <a14:foregroundMark x1="3754" y1="10417" x2="7509" y2="20833"/>
                        <a14:foregroundMark x1="19795" y1="7813" x2="28328" y2="7813"/>
                        <a14:backgroundMark x1="9898" y1="85417" x2="14676" y2="91146"/>
                        <a14:backgroundMark x1="83276" y1="94271" x2="89078" y2="90625"/>
                        <a14:backgroundMark x1="7850" y1="2083" x2="10922" y2="3125"/>
                        <a14:backgroundMark x1="84642" y1="1563" x2="91468" y2="2604"/>
                      </a14:backgroundRemoval>
                    </a14:imgEffect>
                  </a14:imgLayer>
                </a14:imgProps>
              </a:ext>
            </a:extLst>
          </a:blip>
          <a:stretch>
            <a:fillRect/>
          </a:stretch>
        </p:blipFill>
        <p:spPr>
          <a:xfrm>
            <a:off x="424367" y="1216838"/>
            <a:ext cx="1315561" cy="862074"/>
          </a:xfrm>
          <a:prstGeom prst="rect">
            <a:avLst/>
          </a:prstGeom>
        </p:spPr>
      </p:pic>
      <p:pic>
        <p:nvPicPr>
          <p:cNvPr id="18" name="图片 17"/>
          <p:cNvPicPr>
            <a:picLocks noChangeAspect="1"/>
          </p:cNvPicPr>
          <p:nvPr/>
        </p:nvPicPr>
        <p:blipFill>
          <a:blip r:embed="rId1" cstate="print">
            <a:extLst>
              <a:ext uri="{BEBA8EAE-BF5A-486C-A8C5-ECC9F3942E4B}">
                <a14:imgProps xmlns:a14="http://schemas.microsoft.com/office/drawing/2010/main">
                  <a14:imgLayer r:embed="rId2">
                    <a14:imgEffect>
                      <a14:backgroundRemoval t="0" b="100000" l="0" r="100000">
                        <a14:foregroundMark x1="7167" y1="19271" x2="23549" y2="30208"/>
                        <a14:foregroundMark x1="3754" y1="10417" x2="7509" y2="20833"/>
                        <a14:foregroundMark x1="19795" y1="7813" x2="28328" y2="7813"/>
                        <a14:backgroundMark x1="9898" y1="85417" x2="14676" y2="91146"/>
                        <a14:backgroundMark x1="83276" y1="94271" x2="89078" y2="90625"/>
                        <a14:backgroundMark x1="7850" y1="2083" x2="10922" y2="3125"/>
                        <a14:backgroundMark x1="84642" y1="1563" x2="91468" y2="2604"/>
                      </a14:backgroundRemoval>
                    </a14:imgEffect>
                  </a14:imgLayer>
                </a14:imgProps>
              </a:ext>
            </a:extLst>
          </a:blip>
          <a:stretch>
            <a:fillRect/>
          </a:stretch>
        </p:blipFill>
        <p:spPr>
          <a:xfrm>
            <a:off x="439729" y="2792701"/>
            <a:ext cx="1315561" cy="86207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196221" y="832464"/>
            <a:ext cx="1446230" cy="276999"/>
          </a:xfrm>
          <a:prstGeom prst="rect">
            <a:avLst/>
          </a:prstGeom>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AIM-T300</a:t>
            </a:r>
            <a:r>
              <a:rPr lang="zh-CN" altLang="en-US" sz="1200" b="1" dirty="0">
                <a:solidFill>
                  <a:srgbClr val="272727"/>
                </a:solidFill>
                <a:latin typeface="华文仿宋" panose="02010600040101010101" pitchFamily="2" charset="-122"/>
                <a:ea typeface="华文仿宋" panose="02010600040101010101" pitchFamily="2" charset="-122"/>
              </a:rPr>
              <a:t>技术参数</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graphicFrame>
        <p:nvGraphicFramePr>
          <p:cNvPr id="11" name="表格 10"/>
          <p:cNvGraphicFramePr>
            <a:graphicFrameLocks noGrp="1"/>
          </p:cNvGraphicFramePr>
          <p:nvPr/>
        </p:nvGraphicFramePr>
        <p:xfrm>
          <a:off x="272193" y="1110079"/>
          <a:ext cx="4248471" cy="3549902"/>
        </p:xfrm>
        <a:graphic>
          <a:graphicData uri="http://schemas.openxmlformats.org/drawingml/2006/table">
            <a:tbl>
              <a:tblPr firstCol="1">
                <a:tableStyleId>{5C22544A-7EE6-4342-B048-85BDC9FD1C3A}</a:tableStyleId>
              </a:tblPr>
              <a:tblGrid>
                <a:gridCol w="745876"/>
                <a:gridCol w="745876"/>
                <a:gridCol w="690440"/>
                <a:gridCol w="690440"/>
                <a:gridCol w="583752"/>
                <a:gridCol w="792087"/>
              </a:tblGrid>
              <a:tr h="600432">
                <a:tc rowSpan="2">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辅助电源</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电压</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AC85</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265V</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50/60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Hz</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indent="0" algn="ctr">
                        <a:lnSpc>
                          <a:spcPct val="120000"/>
                        </a:lnSpc>
                        <a:spcAft>
                          <a:spcPts val="0"/>
                        </a:spcAft>
                        <a:buFont typeface="Arial" panose="020B0604020202020204" pitchFamily="34" charset="0"/>
                        <a:buNone/>
                      </a:pPr>
                      <a:r>
                        <a:rPr lang="zh-CN" alt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被监测系统</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系统电压</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AC 0</a:t>
                      </a:r>
                      <a:r>
                        <a:rPr lang="en-US" alt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~450</a:t>
                      </a:r>
                      <a:r>
                        <a:rPr lang="en-US"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V</a:t>
                      </a:r>
                      <a:endParaRPr 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en-US" sz="900" b="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DC 0</a:t>
                      </a:r>
                      <a:r>
                        <a:rPr lang="en-US" altLang="zh-CN" sz="900" b="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b="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450V</a:t>
                      </a:r>
                      <a:endParaRPr lang="zh-CN" sz="900" b="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4280">
                <a:tc vMerge="1">
                  <a:tcPr/>
                </a:tc>
                <a:tc>
                  <a:txBody>
                    <a:bodyPr/>
                    <a:lstStyle/>
                    <a:p>
                      <a:pPr marL="0" indent="0" algn="ctr">
                        <a:lnSpc>
                          <a:spcPct val="120000"/>
                        </a:lnSpc>
                        <a:spcAft>
                          <a:spcPts val="0"/>
                        </a:spcAft>
                        <a:buFont typeface="Arial" panose="020B0604020202020204" pitchFamily="34" charset="0"/>
                        <a:buNone/>
                      </a:pP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功耗</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&lt;8VA</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频率范围</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420Hz</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1201">
                <a:tc rowSpan="4">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绝缘</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监测</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电阻测量</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1k</a:t>
                      </a:r>
                      <a:r>
                        <a:rPr lang="en-US" alt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5M</a:t>
                      </a:r>
                      <a:r>
                        <a:rPr 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Ω</a:t>
                      </a:r>
                      <a:endParaRPr 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输出</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继电器输出</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ctr">
                        <a:lnSpc>
                          <a:spcPct val="120000"/>
                        </a:lnSpc>
                        <a:spcAft>
                          <a:spcPts val="0"/>
                        </a:spcAft>
                        <a:buFont typeface="Arial" panose="020B0604020202020204" pitchFamily="34" charset="0"/>
                        <a:buChar char="•"/>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出错、预警、报警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3675">
                <a:tc vMerge="1">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预警、报警值范围</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10k</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10M</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Ω</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环境</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工作温度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-15</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+55</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4768">
                <a:tc vMerge="1">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电容</a:t>
                      </a: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监测</a:t>
                      </a:r>
                      <a:endPar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&lt;150uF</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存储温度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+70℃</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5125">
                <a:tc vMerge="1">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响应时间</a:t>
                      </a:r>
                      <a:r>
                        <a:rPr lang="en-US"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(Ce=1uF)</a:t>
                      </a:r>
                      <a:endPar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&lt;6s</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相对湿度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90%</a:t>
                      </a:r>
                      <a:endPar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不结露</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7347">
                <a:tc rowSpan="3">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内部参数</a:t>
                      </a:r>
                      <a:endParaRPr lang="zh-CN" alt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171450" indent="-171450" algn="ctr">
                        <a:lnSpc>
                          <a:spcPct val="120000"/>
                        </a:lnSpc>
                        <a:spcAft>
                          <a:spcPts val="0"/>
                        </a:spcAft>
                        <a:buFont typeface="Arial" panose="020B0604020202020204" pitchFamily="34" charset="0"/>
                        <a:buChar char="•"/>
                      </a:pPr>
                      <a:endParaRPr 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测量电压</a:t>
                      </a:r>
                      <a:endParaRPr lang="zh-CN" alt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171450" indent="-171450" algn="ctr">
                        <a:lnSpc>
                          <a:spcPct val="120000"/>
                        </a:lnSpc>
                        <a:spcAft>
                          <a:spcPts val="0"/>
                        </a:spcAft>
                        <a:buFont typeface="Arial" panose="020B0604020202020204" pitchFamily="34" charset="0"/>
                        <a:buChar char="•"/>
                      </a:pPr>
                      <a:endParaRPr 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mn-ea"/>
                          <a:cs typeface="Times New Roman" panose="02020603050405020304" pitchFamily="18" charset="0"/>
                        </a:rPr>
                        <a:t>±24V </a:t>
                      </a:r>
                      <a:endParaRPr lang="zh-CN" altLang="zh-CN" sz="900" kern="100" dirty="0">
                        <a:solidFill>
                          <a:schemeClr val="tx1"/>
                        </a:solidFill>
                        <a:effectLst/>
                        <a:latin typeface="Times New Roman" panose="02020603050405020304" pitchFamily="18" charset="0"/>
                        <a:ea typeface="+mn-ea"/>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海拔高度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2500m</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9399">
                <a:tc vMerge="1">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测量电流</a:t>
                      </a:r>
                      <a:endParaRPr 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&lt;170uA</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indent="0" algn="ctr">
                        <a:lnSpc>
                          <a:spcPct val="120000"/>
                        </a:lnSpc>
                        <a:spcAft>
                          <a:spcPts val="0"/>
                        </a:spcAft>
                        <a:buFont typeface="Arial" panose="020B0604020202020204" pitchFamily="34" charset="0"/>
                        <a:buNone/>
                      </a:pPr>
                      <a:r>
                        <a:rPr lang="zh-CN" alt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通讯</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RS485</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接口，</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Modbus-RTU</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3675">
                <a:tc vMerge="1">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内部直流阻抗</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120k</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Ω</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额定冲击电压</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污染等级</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kV/</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Ⅲ</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5" name="表格 14"/>
          <p:cNvGraphicFramePr>
            <a:graphicFrameLocks noGrp="1"/>
          </p:cNvGraphicFramePr>
          <p:nvPr/>
        </p:nvGraphicFramePr>
        <p:xfrm>
          <a:off x="4687751" y="1109463"/>
          <a:ext cx="4248471" cy="3549900"/>
        </p:xfrm>
        <a:graphic>
          <a:graphicData uri="http://schemas.openxmlformats.org/drawingml/2006/table">
            <a:tbl>
              <a:tblPr firstCol="1">
                <a:tableStyleId>{5C22544A-7EE6-4342-B048-85BDC9FD1C3A}</a:tableStyleId>
              </a:tblPr>
              <a:tblGrid>
                <a:gridCol w="745876"/>
                <a:gridCol w="745876"/>
                <a:gridCol w="690440"/>
                <a:gridCol w="690440"/>
                <a:gridCol w="583752"/>
                <a:gridCol w="792087"/>
              </a:tblGrid>
              <a:tr h="600431">
                <a:tc rowSpan="2">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辅助电源</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电压</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AC85</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265V</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50/60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Hz</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indent="0" algn="ctr">
                        <a:lnSpc>
                          <a:spcPct val="120000"/>
                        </a:lnSpc>
                        <a:spcAft>
                          <a:spcPts val="0"/>
                        </a:spcAft>
                        <a:buFont typeface="Arial" panose="020B0604020202020204" pitchFamily="34" charset="0"/>
                        <a:buNone/>
                      </a:pPr>
                      <a:r>
                        <a:rPr lang="zh-CN" alt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被监测系统</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系统电压</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AC 0</a:t>
                      </a:r>
                      <a:r>
                        <a:rPr lang="en-US" alt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690V</a:t>
                      </a:r>
                      <a:endParaRPr 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en-US"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DC 0</a:t>
                      </a:r>
                      <a:r>
                        <a:rPr lang="en-US" alt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800V</a:t>
                      </a:r>
                      <a:endParaRPr 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4280">
                <a:tc vMerge="1">
                  <a:tcPr/>
                </a:tc>
                <a:tc>
                  <a:txBody>
                    <a:bodyPr/>
                    <a:lstStyle/>
                    <a:p>
                      <a:pPr marL="0" indent="0" algn="ctr">
                        <a:lnSpc>
                          <a:spcPct val="120000"/>
                        </a:lnSpc>
                        <a:spcAft>
                          <a:spcPts val="0"/>
                        </a:spcAft>
                        <a:buFont typeface="Arial" panose="020B0604020202020204" pitchFamily="34" charset="0"/>
                        <a:buNone/>
                      </a:pP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功耗</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&lt;8VA</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频率范围</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420Hz</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1201">
                <a:tc rowSpan="4">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绝缘</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监测</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电阻测量</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1k</a:t>
                      </a:r>
                      <a:r>
                        <a:rPr lang="en-US" alt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~10</a:t>
                      </a:r>
                      <a:r>
                        <a:rPr lang="en-US"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M</a:t>
                      </a:r>
                      <a:r>
                        <a:rPr 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Ω</a:t>
                      </a:r>
                      <a:endParaRPr 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输出</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继电器输出</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ctr">
                        <a:lnSpc>
                          <a:spcPct val="120000"/>
                        </a:lnSpc>
                        <a:spcAft>
                          <a:spcPts val="0"/>
                        </a:spcAft>
                        <a:buFont typeface="Arial" panose="020B0604020202020204" pitchFamily="34" charset="0"/>
                        <a:buChar char="•"/>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出错、预警、报警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3675">
                <a:tc vMerge="1">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预警、报警值范围</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10k</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10M</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Ω</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环境</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工作温度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-15</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+55</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4768">
                <a:tc vMerge="1">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电容</a:t>
                      </a: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监测</a:t>
                      </a:r>
                      <a:endPar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&lt;500uF</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存储温度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+70℃</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5125">
                <a:tc vMerge="1">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响应时间</a:t>
                      </a:r>
                      <a:r>
                        <a:rPr lang="en-US"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(Ce=1uF)</a:t>
                      </a:r>
                      <a:endPar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&lt;5s</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相对湿度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90%</a:t>
                      </a:r>
                      <a:endPar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不结露</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7347">
                <a:tc rowSpan="3">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内部参数</a:t>
                      </a:r>
                      <a:endParaRPr lang="zh-CN" alt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171450" indent="-171450" algn="ctr">
                        <a:lnSpc>
                          <a:spcPct val="120000"/>
                        </a:lnSpc>
                        <a:spcAft>
                          <a:spcPts val="0"/>
                        </a:spcAft>
                        <a:buFont typeface="Arial" panose="020B0604020202020204" pitchFamily="34" charset="0"/>
                        <a:buChar char="•"/>
                      </a:pPr>
                      <a:endParaRPr 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测量电压</a:t>
                      </a:r>
                      <a:endParaRPr lang="zh-CN" alt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171450" indent="-171450" algn="ctr">
                        <a:lnSpc>
                          <a:spcPct val="120000"/>
                        </a:lnSpc>
                        <a:spcAft>
                          <a:spcPts val="0"/>
                        </a:spcAft>
                        <a:buFont typeface="Arial" panose="020B0604020202020204" pitchFamily="34" charset="0"/>
                        <a:buChar char="•"/>
                      </a:pPr>
                      <a:endParaRPr 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mn-ea"/>
                          <a:cs typeface="Times New Roman" panose="02020603050405020304" pitchFamily="18" charset="0"/>
                        </a:rPr>
                        <a:t>±48V </a:t>
                      </a:r>
                      <a:endParaRPr lang="zh-CN" altLang="zh-CN" sz="900" kern="100" dirty="0">
                        <a:solidFill>
                          <a:schemeClr val="tx1"/>
                        </a:solidFill>
                        <a:effectLst/>
                        <a:latin typeface="Times New Roman" panose="02020603050405020304" pitchFamily="18" charset="0"/>
                        <a:ea typeface="+mn-ea"/>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海拔高度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2500m</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9398">
                <a:tc vMerge="1">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测量电流</a:t>
                      </a:r>
                      <a:endParaRPr 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&lt;270uA</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indent="0" algn="ctr">
                        <a:lnSpc>
                          <a:spcPct val="120000"/>
                        </a:lnSpc>
                        <a:spcAft>
                          <a:spcPts val="0"/>
                        </a:spcAft>
                        <a:buFont typeface="Arial" panose="020B0604020202020204" pitchFamily="34" charset="0"/>
                        <a:buNone/>
                      </a:pPr>
                      <a:r>
                        <a:rPr lang="zh-CN" alt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通讯</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RS485</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接口，</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Modbus-RTU</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3675">
                <a:tc vMerge="1">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内部直流阻抗</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180k</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Ω</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额定冲击电压</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污染等级</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kV/</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Ⅲ</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6" name="矩形 15"/>
          <p:cNvSpPr/>
          <p:nvPr/>
        </p:nvSpPr>
        <p:spPr>
          <a:xfrm>
            <a:off x="4599725" y="832464"/>
            <a:ext cx="1446230" cy="276999"/>
          </a:xfrm>
          <a:prstGeom prst="rect">
            <a:avLst/>
          </a:prstGeom>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AIM-T500</a:t>
            </a:r>
            <a:r>
              <a:rPr lang="zh-CN" altLang="en-US" sz="1200" b="1" dirty="0">
                <a:solidFill>
                  <a:srgbClr val="272727"/>
                </a:solidFill>
                <a:latin typeface="华文仿宋" panose="02010600040101010101" pitchFamily="2" charset="-122"/>
                <a:ea typeface="华文仿宋" panose="02010600040101010101" pitchFamily="2" charset="-122"/>
              </a:rPr>
              <a:t>技术参数</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sp>
        <p:nvSpPr>
          <p:cNvPr id="17"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技术参数</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0" y="4803998"/>
            <a:ext cx="9144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196221" y="832464"/>
            <a:ext cx="1534394" cy="276999"/>
          </a:xfrm>
          <a:prstGeom prst="rect">
            <a:avLst/>
          </a:prstGeom>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AIM-T500L</a:t>
            </a:r>
            <a:r>
              <a:rPr lang="zh-CN" altLang="en-US" sz="1200" b="1" dirty="0">
                <a:solidFill>
                  <a:srgbClr val="272727"/>
                </a:solidFill>
                <a:latin typeface="华文仿宋" panose="02010600040101010101" pitchFamily="2" charset="-122"/>
                <a:ea typeface="华文仿宋" panose="02010600040101010101" pitchFamily="2" charset="-122"/>
              </a:rPr>
              <a:t>技术参数</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sp>
        <p:nvSpPr>
          <p:cNvPr id="16" name="矩形 15"/>
          <p:cNvSpPr/>
          <p:nvPr/>
        </p:nvSpPr>
        <p:spPr>
          <a:xfrm>
            <a:off x="4599725" y="832464"/>
            <a:ext cx="1313180" cy="276999"/>
          </a:xfrm>
          <a:prstGeom prst="rect">
            <a:avLst/>
          </a:prstGeom>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ASG200</a:t>
            </a:r>
            <a:r>
              <a:rPr lang="zh-CN" altLang="en-US" sz="1200" b="1" dirty="0">
                <a:solidFill>
                  <a:srgbClr val="272727"/>
                </a:solidFill>
                <a:latin typeface="华文仿宋" panose="02010600040101010101" pitchFamily="2" charset="-122"/>
                <a:ea typeface="华文仿宋" panose="02010600040101010101" pitchFamily="2" charset="-122"/>
              </a:rPr>
              <a:t>技术参数</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graphicFrame>
        <p:nvGraphicFramePr>
          <p:cNvPr id="18" name="表格 17"/>
          <p:cNvGraphicFramePr>
            <a:graphicFrameLocks noGrp="1"/>
          </p:cNvGraphicFramePr>
          <p:nvPr/>
        </p:nvGraphicFramePr>
        <p:xfrm>
          <a:off x="283831" y="1117642"/>
          <a:ext cx="4248471" cy="3608693"/>
        </p:xfrm>
        <a:graphic>
          <a:graphicData uri="http://schemas.openxmlformats.org/drawingml/2006/table">
            <a:tbl>
              <a:tblPr firstCol="1">
                <a:tableStyleId>{5C22544A-7EE6-4342-B048-85BDC9FD1C3A}</a:tableStyleId>
              </a:tblPr>
              <a:tblGrid>
                <a:gridCol w="745876"/>
                <a:gridCol w="694283"/>
                <a:gridCol w="742033"/>
                <a:gridCol w="690440"/>
                <a:gridCol w="583752"/>
                <a:gridCol w="792087"/>
              </a:tblGrid>
              <a:tr h="607568">
                <a:tc rowSpan="2">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辅助电源</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电压</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AC85</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265V</a:t>
                      </a:r>
                      <a:r>
                        <a:rPr lang="zh-CN" alt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DC120~370</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50/60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Hz</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indent="0" algn="ctr">
                        <a:lnSpc>
                          <a:spcPct val="120000"/>
                        </a:lnSpc>
                        <a:spcAft>
                          <a:spcPts val="0"/>
                        </a:spcAft>
                        <a:buFont typeface="Arial" panose="020B0604020202020204" pitchFamily="34" charset="0"/>
                        <a:buNone/>
                      </a:pPr>
                      <a:r>
                        <a:rPr lang="zh-CN" alt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被监测系统</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系统电压</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AC 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690V</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DC 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800V</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9045">
                <a:tc vMerge="1">
                  <a:tcPr/>
                </a:tc>
                <a:tc>
                  <a:txBody>
                    <a:bodyPr/>
                    <a:lstStyle/>
                    <a:p>
                      <a:pPr marL="0" indent="0" algn="ctr">
                        <a:lnSpc>
                          <a:spcPct val="120000"/>
                        </a:lnSpc>
                        <a:spcAft>
                          <a:spcPts val="0"/>
                        </a:spcAft>
                        <a:buFont typeface="Arial" panose="020B0604020202020204" pitchFamily="34" charset="0"/>
                        <a:buNone/>
                      </a:pP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功耗</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&lt;8VA</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频率范围</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420Hz</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5257">
                <a:tc rowSpan="4">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绝缘</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监测</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电阻测量</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1k</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Ω</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输出</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继电器输出</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ctr">
                        <a:lnSpc>
                          <a:spcPct val="120000"/>
                        </a:lnSpc>
                        <a:spcAft>
                          <a:spcPts val="0"/>
                        </a:spcAft>
                        <a:buFont typeface="Arial" panose="020B0604020202020204" pitchFamily="34" charset="0"/>
                        <a:buChar char="•"/>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出错、预警、报警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885">
                <a:tc vMerge="1">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预警、报警值范围</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10k</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10M</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Ω</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环境</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工作温度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-15</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+55</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8866">
                <a:tc vMerge="1">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电容</a:t>
                      </a: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监测</a:t>
                      </a:r>
                      <a:endPar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&lt;500uF</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相对湿度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90%</a:t>
                      </a:r>
                      <a:endPar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不结露</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3363">
                <a:tc vMerge="1">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响应时间</a:t>
                      </a:r>
                      <a:r>
                        <a:rPr lang="en-US"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(Ce=1uF)</a:t>
                      </a:r>
                      <a:endPar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&lt;5s</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海拔高度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2500m</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05429">
                <a:tc rowSpan="3">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内部参数</a:t>
                      </a:r>
                      <a:endParaRPr lang="zh-CN" alt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171450" indent="-171450" algn="ctr">
                        <a:lnSpc>
                          <a:spcPct val="120000"/>
                        </a:lnSpc>
                        <a:spcAft>
                          <a:spcPts val="0"/>
                        </a:spcAft>
                        <a:buFont typeface="Arial" panose="020B0604020202020204" pitchFamily="34" charset="0"/>
                        <a:buChar char="•"/>
                      </a:pPr>
                      <a:endParaRPr 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测量电压</a:t>
                      </a:r>
                      <a:endParaRPr lang="zh-CN" alt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171450" indent="-171450" algn="ctr">
                        <a:lnSpc>
                          <a:spcPct val="120000"/>
                        </a:lnSpc>
                        <a:spcAft>
                          <a:spcPts val="0"/>
                        </a:spcAft>
                        <a:buFont typeface="Arial" panose="020B0604020202020204" pitchFamily="34" charset="0"/>
                        <a:buChar char="•"/>
                      </a:pPr>
                      <a:endParaRPr 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mn-ea"/>
                          <a:cs typeface="Times New Roman" panose="02020603050405020304" pitchFamily="18" charset="0"/>
                        </a:rPr>
                        <a:t>±48V </a:t>
                      </a:r>
                      <a:endParaRPr lang="zh-CN" altLang="zh-CN" sz="900" kern="100" dirty="0">
                        <a:solidFill>
                          <a:schemeClr val="tx1"/>
                        </a:solidFill>
                        <a:effectLst/>
                        <a:latin typeface="Times New Roman" panose="02020603050405020304" pitchFamily="18" charset="0"/>
                        <a:ea typeface="+mn-ea"/>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90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通讯</a:t>
                      </a:r>
                      <a:endParaRPr lang="zh-CN" altLang="zh-CN" sz="90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mn-ea"/>
                          <a:cs typeface="Times New Roman" panose="02020603050405020304" pitchFamily="18" charset="0"/>
                        </a:rPr>
                        <a:t>RS485</a:t>
                      </a:r>
                      <a:r>
                        <a:rPr lang="zh-CN" altLang="zh-CN" sz="900" kern="100" dirty="0">
                          <a:solidFill>
                            <a:schemeClr val="tx1"/>
                          </a:solidFill>
                          <a:effectLst/>
                          <a:latin typeface="Times New Roman" panose="02020603050405020304" pitchFamily="18" charset="0"/>
                          <a:ea typeface="+mn-ea"/>
                          <a:cs typeface="Times New Roman" panose="02020603050405020304" pitchFamily="18" charset="0"/>
                        </a:rPr>
                        <a:t>接口，</a:t>
                      </a:r>
                      <a:r>
                        <a:rPr lang="en-US" altLang="zh-CN" sz="900" kern="100" dirty="0">
                          <a:solidFill>
                            <a:schemeClr val="tx1"/>
                          </a:solidFill>
                          <a:effectLst/>
                          <a:latin typeface="Times New Roman" panose="02020603050405020304" pitchFamily="18" charset="0"/>
                          <a:ea typeface="+mn-ea"/>
                          <a:cs typeface="Times New Roman" panose="02020603050405020304" pitchFamily="18" charset="0"/>
                        </a:rPr>
                        <a:t>Modbus-RTU</a:t>
                      </a:r>
                      <a:endParaRPr lang="en-US" altLang="zh-CN" sz="900" kern="100" dirty="0">
                        <a:solidFill>
                          <a:schemeClr val="tx1"/>
                        </a:solidFill>
                        <a:effectLst/>
                        <a:latin typeface="Times New Roman" panose="02020603050405020304" pitchFamily="18" charset="0"/>
                        <a:ea typeface="+mn-ea"/>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en-US" alt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zh-CN" altLang="en-US"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接口，自定义</a:t>
                      </a:r>
                      <a:endParaRPr 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4384">
                <a:tc vMerge="1">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测量电流</a:t>
                      </a:r>
                      <a:endParaRPr lang="zh-CN" sz="900" b="0"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&lt;270uA</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2">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hMerge="1">
                  <a:tcPr/>
                </a:tc>
                <a:tc vMerge="1">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885">
                <a:tc vMerge="1">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内部直流阻抗</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180k</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Ω</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额定冲击电压</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污染等级</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kV/</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Ⅲ</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9" name="表格 18"/>
          <p:cNvGraphicFramePr>
            <a:graphicFrameLocks noGrp="1"/>
          </p:cNvGraphicFramePr>
          <p:nvPr/>
        </p:nvGraphicFramePr>
        <p:xfrm>
          <a:off x="4695995" y="1117359"/>
          <a:ext cx="4248471" cy="1717360"/>
        </p:xfrm>
        <a:graphic>
          <a:graphicData uri="http://schemas.openxmlformats.org/drawingml/2006/table">
            <a:tbl>
              <a:tblPr firstCol="1">
                <a:tableStyleId>{5C22544A-7EE6-4342-B048-85BDC9FD1C3A}</a:tableStyleId>
              </a:tblPr>
              <a:tblGrid>
                <a:gridCol w="745876"/>
                <a:gridCol w="694283"/>
                <a:gridCol w="742033"/>
                <a:gridCol w="690440"/>
                <a:gridCol w="583752"/>
                <a:gridCol w="792087"/>
              </a:tblGrid>
              <a:tr h="402459">
                <a:tc rowSpan="2">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辅助电源</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电压</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AC85</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265V</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indent="0" algn="ctr">
                        <a:lnSpc>
                          <a:spcPct val="120000"/>
                        </a:lnSpc>
                        <a:spcAft>
                          <a:spcPts val="0"/>
                        </a:spcAft>
                        <a:buFont typeface="Arial" panose="020B0604020202020204" pitchFamily="34" charset="0"/>
                        <a:buNone/>
                      </a:pPr>
                      <a:r>
                        <a:rPr lang="zh-CN" alt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被监测系统</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系统电压</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AC 220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V</a:t>
                      </a:r>
                      <a:endPar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3AC 0~690V</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DC 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800V</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9471">
                <a:tc vMerge="1">
                  <a:tcPr/>
                </a:tc>
                <a:tc>
                  <a:txBody>
                    <a:bodyPr/>
                    <a:lstStyle/>
                    <a:p>
                      <a:pPr marL="0" indent="0" algn="ctr">
                        <a:lnSpc>
                          <a:spcPct val="120000"/>
                        </a:lnSpc>
                        <a:spcAft>
                          <a:spcPts val="0"/>
                        </a:spcAft>
                        <a:buFont typeface="Arial" panose="020B0604020202020204" pitchFamily="34" charset="0"/>
                        <a:buNone/>
                      </a:pP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功耗</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&lt;7VA</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频率范围</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420Hz</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1427">
                <a:tc rowSpan="3">
                  <a:txBody>
                    <a:bodyPr/>
                    <a:lstStyle/>
                    <a:p>
                      <a:pPr marL="0" indent="0" algn="ctr">
                        <a:lnSpc>
                          <a:spcPct val="120000"/>
                        </a:lnSpc>
                        <a:spcAft>
                          <a:spcPts val="0"/>
                        </a:spcAft>
                        <a:buFont typeface="Arial" panose="020B0604020202020204" pitchFamily="34" charset="0"/>
                        <a:buNone/>
                      </a:pP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故障定位</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定位电压</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20</a:t>
                      </a:r>
                      <a:r>
                        <a:rPr lang="en-US" altLang="zh-CN" sz="900" kern="100"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rPr>
                        <a:t>V/5Hz</a:t>
                      </a:r>
                      <a:endParaRPr lang="zh-CN" sz="900" kern="100"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环境</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工作温度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-15</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+55</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0299">
                <a:tc vMerge="1">
                  <a:tcPr/>
                </a:tc>
                <a:tc>
                  <a:txBody>
                    <a:bodyPr/>
                    <a:lstStyle/>
                    <a:p>
                      <a:pPr marL="0" indent="0" algn="ctr">
                        <a:lnSpc>
                          <a:spcPct val="120000"/>
                        </a:lnSpc>
                        <a:spcAft>
                          <a:spcPts val="0"/>
                        </a:spcAft>
                        <a:buFont typeface="Arial" panose="020B0604020202020204" pitchFamily="34" charset="0"/>
                        <a:buNone/>
                      </a:pP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定位电流</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~20mA</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相对湿度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90%</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不结露</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3532">
                <a:tc vMerge="1">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响应时间</a:t>
                      </a:r>
                      <a:endPar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&lt;5s</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海拔高度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2500m</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3117">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输出</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继电器输出</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alt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无</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900" kern="100" dirty="0">
                          <a:solidFill>
                            <a:schemeClr val="tx1"/>
                          </a:solidFill>
                          <a:effectLst/>
                          <a:latin typeface="Times New Roman" panose="02020603050405020304" pitchFamily="18" charset="0"/>
                          <a:ea typeface="+mn-ea"/>
                          <a:cs typeface="Times New Roman" panose="02020603050405020304" pitchFamily="18" charset="0"/>
                        </a:rPr>
                        <a:t>通讯</a:t>
                      </a:r>
                      <a:endParaRPr lang="zh-CN" altLang="zh-CN" sz="900" kern="1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800" kern="100" dirty="0">
                          <a:solidFill>
                            <a:schemeClr val="tx1"/>
                          </a:solidFill>
                          <a:effectLst/>
                          <a:latin typeface="Times New Roman" panose="02020603050405020304" pitchFamily="18" charset="0"/>
                          <a:ea typeface="+mn-ea"/>
                          <a:cs typeface="Times New Roman" panose="02020603050405020304" pitchFamily="18" charset="0"/>
                        </a:rPr>
                        <a:t>CAN</a:t>
                      </a:r>
                      <a:r>
                        <a:rPr lang="zh-CN" altLang="en-US" sz="800" kern="100" dirty="0">
                          <a:solidFill>
                            <a:schemeClr val="tx1"/>
                          </a:solidFill>
                          <a:effectLst/>
                          <a:latin typeface="Times New Roman" panose="02020603050405020304" pitchFamily="18" charset="0"/>
                          <a:ea typeface="+mn-ea"/>
                          <a:cs typeface="Times New Roman" panose="02020603050405020304" pitchFamily="18" charset="0"/>
                        </a:rPr>
                        <a:t>接口自定义</a:t>
                      </a:r>
                      <a:endParaRPr lang="zh-CN" altLang="zh-CN" sz="800" kern="1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0" name="矩形 19"/>
          <p:cNvSpPr/>
          <p:nvPr/>
        </p:nvSpPr>
        <p:spPr>
          <a:xfrm>
            <a:off x="4611700" y="2821144"/>
            <a:ext cx="1313180" cy="276999"/>
          </a:xfrm>
          <a:prstGeom prst="rect">
            <a:avLst/>
          </a:prstGeom>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ASG200</a:t>
            </a:r>
            <a:r>
              <a:rPr lang="zh-CN" altLang="en-US" sz="1200" b="1" dirty="0">
                <a:solidFill>
                  <a:srgbClr val="272727"/>
                </a:solidFill>
                <a:latin typeface="华文仿宋" panose="02010600040101010101" pitchFamily="2" charset="-122"/>
                <a:ea typeface="华文仿宋" panose="02010600040101010101" pitchFamily="2" charset="-122"/>
              </a:rPr>
              <a:t>技术参数</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graphicFrame>
        <p:nvGraphicFramePr>
          <p:cNvPr id="21" name="表格 20"/>
          <p:cNvGraphicFramePr>
            <a:graphicFrameLocks noGrp="1"/>
          </p:cNvGraphicFramePr>
          <p:nvPr/>
        </p:nvGraphicFramePr>
        <p:xfrm>
          <a:off x="4704075" y="3101989"/>
          <a:ext cx="4277421" cy="1701756"/>
        </p:xfrm>
        <a:graphic>
          <a:graphicData uri="http://schemas.openxmlformats.org/drawingml/2006/table">
            <a:tbl>
              <a:tblPr firstCol="1">
                <a:tableStyleId>{5C22544A-7EE6-4342-B048-85BDC9FD1C3A}</a:tableStyleId>
              </a:tblPr>
              <a:tblGrid>
                <a:gridCol w="750958"/>
                <a:gridCol w="699014"/>
                <a:gridCol w="747089"/>
                <a:gridCol w="695145"/>
                <a:gridCol w="587730"/>
                <a:gridCol w="797485"/>
              </a:tblGrid>
              <a:tr h="378963">
                <a:tc rowSpan="2">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辅助电源</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电压</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AC85</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265V</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indent="0" algn="ctr">
                        <a:lnSpc>
                          <a:spcPct val="120000"/>
                        </a:lnSpc>
                        <a:spcAft>
                          <a:spcPts val="0"/>
                        </a:spcAft>
                        <a:buFont typeface="Arial" panose="020B0604020202020204" pitchFamily="34" charset="0"/>
                        <a:buNone/>
                      </a:pPr>
                      <a:r>
                        <a:rPr lang="zh-CN" alt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被监测系统</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系统电压</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AC 220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V</a:t>
                      </a:r>
                      <a:endPar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3AC 0~690V</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DC 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800V</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8409">
                <a:tc vMerge="1">
                  <a:tcPr/>
                </a:tc>
                <a:tc>
                  <a:txBody>
                    <a:bodyPr/>
                    <a:lstStyle/>
                    <a:p>
                      <a:pPr marL="0" indent="0" algn="ctr">
                        <a:lnSpc>
                          <a:spcPct val="120000"/>
                        </a:lnSpc>
                        <a:spcAft>
                          <a:spcPts val="0"/>
                        </a:spcAft>
                        <a:buFont typeface="Arial" panose="020B0604020202020204" pitchFamily="34" charset="0"/>
                        <a:buNone/>
                      </a:pP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功耗</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&lt;5VA</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频率范围</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30</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420Hz</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8409">
                <a:tc rowSpan="3">
                  <a:txBody>
                    <a:bodyPr/>
                    <a:lstStyle/>
                    <a:p>
                      <a:pPr marL="0" indent="0" algn="ctr">
                        <a:lnSpc>
                          <a:spcPct val="120000"/>
                        </a:lnSpc>
                        <a:spcAft>
                          <a:spcPts val="0"/>
                        </a:spcAft>
                        <a:buFont typeface="Arial" panose="020B0604020202020204" pitchFamily="34" charset="0"/>
                        <a:buNone/>
                      </a:pP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故障定位</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传感器</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alt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AKH-0.66L</a:t>
                      </a:r>
                      <a:endParaRPr lang="zh-CN" sz="900"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环境</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工作温度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-15</a:t>
                      </a: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+55</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0380">
                <a:tc vMerge="1">
                  <a:tcPr/>
                </a:tc>
                <a:tc>
                  <a:txBody>
                    <a:bodyPr/>
                    <a:lstStyle/>
                    <a:p>
                      <a:pPr marL="0" indent="0" algn="ctr">
                        <a:lnSpc>
                          <a:spcPct val="120000"/>
                        </a:lnSpc>
                        <a:spcAft>
                          <a:spcPts val="0"/>
                        </a:spcAft>
                        <a:buFont typeface="Arial" panose="020B0604020202020204" pitchFamily="34" charset="0"/>
                        <a:buNone/>
                      </a:pP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灵敏度</a:t>
                      </a:r>
                      <a:endParaRPr 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&gt;1mA</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相对湿度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90%</a:t>
                      </a: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不结露</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8409">
                <a:tc vMerge="1">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响应时间</a:t>
                      </a:r>
                      <a:endParaRPr lang="zh-CN" altLang="zh-CN" sz="900" b="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&lt;5s</a:t>
                      </a:r>
                      <a:endParaRPr lang="zh-CN" alt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5463" marR="75463" marT="37732" marB="377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海拔高度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2500m</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7756">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输出</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继电器输出</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20000"/>
                        </a:lnSpc>
                        <a:spcAft>
                          <a:spcPts val="0"/>
                        </a:spcAft>
                        <a:buFont typeface="Arial" panose="020B0604020202020204" pitchFamily="34" charset="0"/>
                        <a:buNone/>
                      </a:pPr>
                      <a:r>
                        <a:rPr lang="zh-CN" altLang="en-US"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一路告警</a:t>
                      </a:r>
                      <a:endParaRPr lang="zh-CN" sz="9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zh-CN" altLang="en-US" sz="900" kern="100" dirty="0">
                          <a:solidFill>
                            <a:schemeClr val="tx1"/>
                          </a:solidFill>
                          <a:effectLst/>
                          <a:latin typeface="Times New Roman" panose="02020603050405020304" pitchFamily="18" charset="0"/>
                          <a:ea typeface="+mn-ea"/>
                          <a:cs typeface="Times New Roman" panose="02020603050405020304" pitchFamily="18" charset="0"/>
                        </a:rPr>
                        <a:t>通讯</a:t>
                      </a:r>
                      <a:endParaRPr lang="zh-CN" altLang="zh-CN" sz="900" kern="1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a:pPr>
                      <a:r>
                        <a:rPr lang="en-US" altLang="zh-CN" sz="800" kern="100" dirty="0">
                          <a:solidFill>
                            <a:schemeClr val="tx1"/>
                          </a:solidFill>
                          <a:effectLst/>
                          <a:latin typeface="Times New Roman" panose="02020603050405020304" pitchFamily="18" charset="0"/>
                          <a:ea typeface="+mn-ea"/>
                          <a:cs typeface="Times New Roman" panose="02020603050405020304" pitchFamily="18" charset="0"/>
                        </a:rPr>
                        <a:t>CAN</a:t>
                      </a:r>
                      <a:r>
                        <a:rPr lang="zh-CN" altLang="zh-CN" sz="800" kern="100" dirty="0">
                          <a:solidFill>
                            <a:schemeClr val="tx1"/>
                          </a:solidFill>
                          <a:effectLst/>
                          <a:latin typeface="Times New Roman" panose="02020603050405020304" pitchFamily="18" charset="0"/>
                          <a:ea typeface="+mn-ea"/>
                          <a:cs typeface="Times New Roman" panose="02020603050405020304" pitchFamily="18" charset="0"/>
                        </a:rPr>
                        <a:t>接口</a:t>
                      </a:r>
                      <a:r>
                        <a:rPr lang="zh-CN" altLang="en-US" sz="800" kern="100" dirty="0">
                          <a:solidFill>
                            <a:schemeClr val="tx1"/>
                          </a:solidFill>
                          <a:effectLst/>
                          <a:latin typeface="Times New Roman" panose="02020603050405020304" pitchFamily="18" charset="0"/>
                          <a:ea typeface="+mn-ea"/>
                          <a:cs typeface="Times New Roman" panose="02020603050405020304" pitchFamily="18" charset="0"/>
                        </a:rPr>
                        <a:t>自定义</a:t>
                      </a:r>
                      <a:endParaRPr lang="zh-CN" altLang="zh-CN" sz="800" kern="1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2"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技术参数</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0" y="4803998"/>
            <a:ext cx="9144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外观尺寸</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9633" y="3165538"/>
            <a:ext cx="1454529" cy="1445767"/>
          </a:xfrm>
          <a:prstGeom prst="rect">
            <a:avLst/>
          </a:prstGeom>
        </p:spPr>
      </p:pic>
      <p:sp>
        <p:nvSpPr>
          <p:cNvPr id="19" name="矩形 18"/>
          <p:cNvSpPr/>
          <p:nvPr/>
        </p:nvSpPr>
        <p:spPr>
          <a:xfrm>
            <a:off x="196221" y="832464"/>
            <a:ext cx="830677" cy="276999"/>
          </a:xfrm>
          <a:prstGeom prst="rect">
            <a:avLst/>
          </a:prstGeom>
          <a:noFill/>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AIM-T300</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sp>
        <p:nvSpPr>
          <p:cNvPr id="21" name="矩形 20"/>
          <p:cNvSpPr/>
          <p:nvPr/>
        </p:nvSpPr>
        <p:spPr>
          <a:xfrm>
            <a:off x="4440869" y="963529"/>
            <a:ext cx="830677" cy="276999"/>
          </a:xfrm>
          <a:prstGeom prst="rect">
            <a:avLst/>
          </a:prstGeom>
          <a:noFill/>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AIM-T500</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pic>
        <p:nvPicPr>
          <p:cNvPr id="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52741" y="1275606"/>
            <a:ext cx="2200703" cy="1393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3522" y="3268060"/>
            <a:ext cx="1795590" cy="102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p:cNvPicPr/>
          <p:nvPr/>
        </p:nvPicPr>
        <p:blipFill rotWithShape="1">
          <a:blip r:embed="rId4" cstate="print">
            <a:extLst>
              <a:ext uri="{28A0092B-C50C-407E-A947-70E740481C1C}">
                <a14:useLocalDpi xmlns:a14="http://schemas.microsoft.com/office/drawing/2010/main" val="0"/>
              </a:ext>
            </a:extLst>
          </a:blip>
          <a:srcRect l="26592" t="13003" r="51670" b="33679"/>
          <a:stretch>
            <a:fillRect/>
          </a:stretch>
        </p:blipFill>
        <p:spPr bwMode="auto">
          <a:xfrm>
            <a:off x="170981" y="960622"/>
            <a:ext cx="1806234" cy="1921442"/>
          </a:xfrm>
          <a:prstGeom prst="rect">
            <a:avLst/>
          </a:prstGeom>
          <a:noFill/>
          <a:ln>
            <a:noFill/>
          </a:ln>
        </p:spPr>
      </p:pic>
      <p:pic>
        <p:nvPicPr>
          <p:cNvPr id="26" name="图片 25"/>
          <p:cNvPicPr/>
          <p:nvPr/>
        </p:nvPicPr>
        <p:blipFill rotWithShape="1">
          <a:blip r:embed="rId5" cstate="print">
            <a:extLst>
              <a:ext uri="{28A0092B-C50C-407E-A947-70E740481C1C}">
                <a14:useLocalDpi xmlns:a14="http://schemas.microsoft.com/office/drawing/2010/main" val="0"/>
              </a:ext>
            </a:extLst>
          </a:blip>
          <a:srcRect l="54563" t="14145" r="19797" b="32736"/>
          <a:stretch>
            <a:fillRect/>
          </a:stretch>
        </p:blipFill>
        <p:spPr bwMode="auto">
          <a:xfrm>
            <a:off x="1898213" y="901655"/>
            <a:ext cx="2166524" cy="2039376"/>
          </a:xfrm>
          <a:prstGeom prst="rect">
            <a:avLst/>
          </a:prstGeom>
          <a:noFill/>
          <a:ln>
            <a:noFill/>
          </a:ln>
        </p:spPr>
      </p:pic>
      <p:pic>
        <p:nvPicPr>
          <p:cNvPr id="27" name="图片 26"/>
          <p:cNvPicPr/>
          <p:nvPr/>
        </p:nvPicPr>
        <p:blipFill rotWithShape="1">
          <a:blip r:embed="rId6" cstate="print">
            <a:extLst>
              <a:ext uri="{28A0092B-C50C-407E-A947-70E740481C1C}">
                <a14:useLocalDpi xmlns:a14="http://schemas.microsoft.com/office/drawing/2010/main" val="0"/>
              </a:ext>
            </a:extLst>
          </a:blip>
          <a:srcRect l="56052" t="35983" r="28098" b="27039"/>
          <a:stretch>
            <a:fillRect/>
          </a:stretch>
        </p:blipFill>
        <p:spPr bwMode="auto">
          <a:xfrm>
            <a:off x="2269207" y="2995320"/>
            <a:ext cx="1866194" cy="1808186"/>
          </a:xfrm>
          <a:prstGeom prst="rect">
            <a:avLst/>
          </a:prstGeom>
          <a:noFill/>
          <a:ln>
            <a:noFill/>
          </a:ln>
        </p:spPr>
      </p:pic>
      <p:pic>
        <p:nvPicPr>
          <p:cNvPr id="28" name="图片 27"/>
          <p:cNvPicPr/>
          <p:nvPr/>
        </p:nvPicPr>
        <p:blipFill rotWithShape="1">
          <a:blip r:embed="rId7" cstate="print">
            <a:extLst>
              <a:ext uri="{28A0092B-C50C-407E-A947-70E740481C1C}">
                <a14:useLocalDpi xmlns:a14="http://schemas.microsoft.com/office/drawing/2010/main" val="0"/>
              </a:ext>
            </a:extLst>
          </a:blip>
          <a:srcRect l="38492" t="22830" r="29799" b="30744"/>
          <a:stretch>
            <a:fillRect/>
          </a:stretch>
        </p:blipFill>
        <p:spPr bwMode="auto">
          <a:xfrm>
            <a:off x="6588224" y="3074758"/>
            <a:ext cx="2061855" cy="1296141"/>
          </a:xfrm>
          <a:prstGeom prst="rect">
            <a:avLst/>
          </a:prstGeom>
          <a:noFill/>
          <a:ln>
            <a:noFill/>
          </a:ln>
        </p:spPr>
      </p:pic>
      <p:pic>
        <p:nvPicPr>
          <p:cNvPr id="29" name="图片 28"/>
          <p:cNvPicPr/>
          <p:nvPr/>
        </p:nvPicPr>
        <p:blipFill rotWithShape="1">
          <a:blip r:embed="rId8" cstate="print">
            <a:extLst>
              <a:ext uri="{28A0092B-C50C-407E-A947-70E740481C1C}">
                <a14:useLocalDpi xmlns:a14="http://schemas.microsoft.com/office/drawing/2010/main" val="0"/>
              </a:ext>
            </a:extLst>
          </a:blip>
          <a:srcRect l="36805" t="21590" r="37877" b="31254"/>
          <a:stretch>
            <a:fillRect/>
          </a:stretch>
        </p:blipFill>
        <p:spPr bwMode="auto">
          <a:xfrm>
            <a:off x="6732240" y="1240528"/>
            <a:ext cx="2059305" cy="1537968"/>
          </a:xfrm>
          <a:prstGeom prst="rect">
            <a:avLst/>
          </a:prstGeom>
          <a:noFill/>
          <a:ln>
            <a:noFill/>
          </a:ln>
        </p:spPr>
      </p:pic>
      <p:sp>
        <p:nvSpPr>
          <p:cNvPr id="30" name="矩形 29"/>
          <p:cNvSpPr/>
          <p:nvPr/>
        </p:nvSpPr>
        <p:spPr>
          <a:xfrm>
            <a:off x="2850284" y="2710445"/>
            <a:ext cx="704039" cy="230832"/>
          </a:xfrm>
          <a:prstGeom prst="rect">
            <a:avLst/>
          </a:prstGeom>
          <a:noFill/>
        </p:spPr>
        <p:txBody>
          <a:bodyPr wrap="none">
            <a:spAutoFit/>
          </a:bodyPr>
          <a:lstStyle/>
          <a:p>
            <a:pPr marL="0" lvl="1" indent="-182880">
              <a:buClr>
                <a:srgbClr val="3C3C3B"/>
              </a:buClr>
              <a:defRPr/>
            </a:pPr>
            <a:r>
              <a:rPr lang="zh-CN" altLang="en-US" sz="900" b="1" dirty="0">
                <a:solidFill>
                  <a:srgbClr val="FF0000"/>
                </a:solidFill>
                <a:latin typeface="华文仿宋" panose="02010600040101010101" pitchFamily="2" charset="-122"/>
                <a:ea typeface="华文仿宋" panose="02010600040101010101" pitchFamily="2" charset="-122"/>
              </a:rPr>
              <a:t>进深</a:t>
            </a:r>
            <a:r>
              <a:rPr lang="en-US" altLang="zh-CN" sz="900" b="1" dirty="0">
                <a:solidFill>
                  <a:srgbClr val="FF0000"/>
                </a:solidFill>
                <a:latin typeface="华文仿宋" panose="02010600040101010101" pitchFamily="2" charset="-122"/>
                <a:ea typeface="华文仿宋" panose="02010600040101010101" pitchFamily="2" charset="-122"/>
              </a:rPr>
              <a:t>56mm</a:t>
            </a:r>
            <a:endParaRPr lang="en-US" altLang="zh-CN" sz="900" b="1" dirty="0">
              <a:solidFill>
                <a:srgbClr val="FF0000"/>
              </a:solidFill>
              <a:latin typeface="华文仿宋" panose="02010600040101010101" pitchFamily="2" charset="-122"/>
              <a:ea typeface="华文仿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外观尺寸</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5496" y="1045842"/>
            <a:ext cx="2200703" cy="1393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直接连接符 14"/>
          <p:cNvCxnSpPr/>
          <p:nvPr/>
        </p:nvCxnSpPr>
        <p:spPr>
          <a:xfrm>
            <a:off x="0" y="4803998"/>
            <a:ext cx="9144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9223"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6383" y="3105474"/>
            <a:ext cx="1853553" cy="106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20"/>
          <p:cNvSpPr/>
          <p:nvPr/>
        </p:nvSpPr>
        <p:spPr>
          <a:xfrm>
            <a:off x="196221" y="832464"/>
            <a:ext cx="918841" cy="276999"/>
          </a:xfrm>
          <a:prstGeom prst="rect">
            <a:avLst/>
          </a:prstGeom>
          <a:noFill/>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AIM-T500L</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sp>
        <p:nvSpPr>
          <p:cNvPr id="22" name="矩形 21"/>
          <p:cNvSpPr/>
          <p:nvPr/>
        </p:nvSpPr>
        <p:spPr>
          <a:xfrm>
            <a:off x="5022551" y="884559"/>
            <a:ext cx="697627" cy="276999"/>
          </a:xfrm>
          <a:prstGeom prst="rect">
            <a:avLst/>
          </a:prstGeom>
          <a:noFill/>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ASG200</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sp>
        <p:nvSpPr>
          <p:cNvPr id="23" name="矩形 22"/>
          <p:cNvSpPr/>
          <p:nvPr/>
        </p:nvSpPr>
        <p:spPr>
          <a:xfrm>
            <a:off x="4954329" y="2675141"/>
            <a:ext cx="647934" cy="276999"/>
          </a:xfrm>
          <a:prstGeom prst="rect">
            <a:avLst/>
          </a:prstGeom>
          <a:noFill/>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AIL200</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pic>
        <p:nvPicPr>
          <p:cNvPr id="9227" name="图片 66"/>
          <p:cNvPicPr>
            <a:picLocks noChangeAspect="1" noChangeArrowheads="1"/>
          </p:cNvPicPr>
          <p:nvPr/>
        </p:nvPicPr>
        <p:blipFill>
          <a:blip r:embed="rId3" cstate="print">
            <a:extLst>
              <a:ext uri="{28A0092B-C50C-407E-A947-70E740481C1C}">
                <a14:useLocalDpi xmlns:a14="http://schemas.microsoft.com/office/drawing/2010/main" val="0"/>
              </a:ext>
            </a:extLst>
          </a:blip>
          <a:srcRect l="79361" t="24422" r="4092" b="17880"/>
          <a:stretch>
            <a:fillRect/>
          </a:stretch>
        </p:blipFill>
        <p:spPr bwMode="auto">
          <a:xfrm>
            <a:off x="3634877" y="2964753"/>
            <a:ext cx="1201127" cy="169733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3662771" y="2680025"/>
            <a:ext cx="1098378" cy="276999"/>
          </a:xfrm>
          <a:prstGeom prst="rect">
            <a:avLst/>
          </a:prstGeom>
          <a:noFill/>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AKH-0.66L-45</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grpSp>
        <p:nvGrpSpPr>
          <p:cNvPr id="17" name="组合 16"/>
          <p:cNvGrpSpPr/>
          <p:nvPr/>
        </p:nvGrpSpPr>
        <p:grpSpPr>
          <a:xfrm>
            <a:off x="4813747" y="1038337"/>
            <a:ext cx="1342429" cy="1478633"/>
            <a:chOff x="4813747" y="1038337"/>
            <a:chExt cx="1342429" cy="1478633"/>
          </a:xfrm>
        </p:grpSpPr>
        <p:pic>
          <p:nvPicPr>
            <p:cNvPr id="922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20687" y="1123410"/>
              <a:ext cx="1235489" cy="1393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组合 15"/>
            <p:cNvGrpSpPr/>
            <p:nvPr/>
          </p:nvGrpSpPr>
          <p:grpSpPr>
            <a:xfrm>
              <a:off x="5415686" y="1107985"/>
              <a:ext cx="428487" cy="130805"/>
              <a:chOff x="6474052" y="1318970"/>
              <a:chExt cx="428487" cy="130805"/>
            </a:xfrm>
          </p:grpSpPr>
          <p:cxnSp>
            <p:nvCxnSpPr>
              <p:cNvPr id="8" name="直接连接符 7"/>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p:cNvSpPr/>
            <p:nvPr/>
          </p:nvSpPr>
          <p:spPr>
            <a:xfrm>
              <a:off x="5463971" y="1038337"/>
              <a:ext cx="316112"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72</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grpSp>
          <p:nvGrpSpPr>
            <p:cNvPr id="49" name="组合 48"/>
            <p:cNvGrpSpPr/>
            <p:nvPr/>
          </p:nvGrpSpPr>
          <p:grpSpPr>
            <a:xfrm rot="16200000">
              <a:off x="4756366" y="1848112"/>
              <a:ext cx="428487" cy="130805"/>
              <a:chOff x="6474052" y="1318970"/>
              <a:chExt cx="428487" cy="130805"/>
            </a:xfrm>
          </p:grpSpPr>
          <p:cxnSp>
            <p:nvCxnSpPr>
              <p:cNvPr id="50" name="直接连接符 49"/>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a:off x="4813747" y="1772366"/>
              <a:ext cx="316112"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85</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grpSp>
      <p:grpSp>
        <p:nvGrpSpPr>
          <p:cNvPr id="9216" name="组合 9215"/>
          <p:cNvGrpSpPr/>
          <p:nvPr/>
        </p:nvGrpSpPr>
        <p:grpSpPr>
          <a:xfrm>
            <a:off x="7134001" y="2786469"/>
            <a:ext cx="1807567" cy="1669647"/>
            <a:chOff x="7134001" y="2786469"/>
            <a:chExt cx="1807567" cy="1669647"/>
          </a:xfrm>
        </p:grpSpPr>
        <p:pic>
          <p:nvPicPr>
            <p:cNvPr id="73"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34001" y="2872755"/>
              <a:ext cx="1698071" cy="1583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4" name="组合 73"/>
            <p:cNvGrpSpPr/>
            <p:nvPr/>
          </p:nvGrpSpPr>
          <p:grpSpPr>
            <a:xfrm>
              <a:off x="7637729" y="2870465"/>
              <a:ext cx="428487" cy="130805"/>
              <a:chOff x="6474052" y="1318970"/>
              <a:chExt cx="428487" cy="130805"/>
            </a:xfrm>
          </p:grpSpPr>
          <p:cxnSp>
            <p:nvCxnSpPr>
              <p:cNvPr id="75" name="直接连接符 74"/>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7462718" y="2974864"/>
              <a:ext cx="428487" cy="130805"/>
              <a:chOff x="6474052" y="1318970"/>
              <a:chExt cx="428487" cy="130805"/>
            </a:xfrm>
          </p:grpSpPr>
          <p:cxnSp>
            <p:nvCxnSpPr>
              <p:cNvPr id="78" name="直接连接符 77"/>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7354880" y="3083647"/>
              <a:ext cx="428487" cy="130805"/>
              <a:chOff x="6474052" y="1318970"/>
              <a:chExt cx="428487" cy="130805"/>
            </a:xfrm>
          </p:grpSpPr>
          <p:cxnSp>
            <p:nvCxnSpPr>
              <p:cNvPr id="81" name="直接连接符 80"/>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rot="16200000">
              <a:off x="8334698" y="3781398"/>
              <a:ext cx="428487" cy="130805"/>
              <a:chOff x="6474052" y="1318970"/>
              <a:chExt cx="428487" cy="130805"/>
            </a:xfrm>
          </p:grpSpPr>
          <p:cxnSp>
            <p:nvCxnSpPr>
              <p:cNvPr id="84" name="直接连接符 83"/>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rot="16200000">
              <a:off x="8569268" y="3781398"/>
              <a:ext cx="428487" cy="130805"/>
              <a:chOff x="6474052" y="1318970"/>
              <a:chExt cx="428487" cy="130805"/>
            </a:xfrm>
          </p:grpSpPr>
          <p:cxnSp>
            <p:nvCxnSpPr>
              <p:cNvPr id="87" name="直接连接符 86"/>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矩形 87"/>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矩形 88"/>
            <p:cNvSpPr/>
            <p:nvPr/>
          </p:nvSpPr>
          <p:spPr>
            <a:xfrm>
              <a:off x="7638058" y="2786469"/>
              <a:ext cx="412292"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74.7</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sp>
          <p:nvSpPr>
            <p:cNvPr id="90" name="矩形 89"/>
            <p:cNvSpPr/>
            <p:nvPr/>
          </p:nvSpPr>
          <p:spPr>
            <a:xfrm>
              <a:off x="7494042" y="2894650"/>
              <a:ext cx="412292"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49.8</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sp>
          <p:nvSpPr>
            <p:cNvPr id="91" name="矩形 90"/>
            <p:cNvSpPr/>
            <p:nvPr/>
          </p:nvSpPr>
          <p:spPr>
            <a:xfrm>
              <a:off x="7354576" y="3012171"/>
              <a:ext cx="412292"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34.5</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sp>
          <p:nvSpPr>
            <p:cNvPr id="92" name="矩形 91"/>
            <p:cNvSpPr/>
            <p:nvPr/>
          </p:nvSpPr>
          <p:spPr>
            <a:xfrm>
              <a:off x="8377479" y="3682399"/>
              <a:ext cx="316112"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45</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sp>
          <p:nvSpPr>
            <p:cNvPr id="93" name="矩形 92"/>
            <p:cNvSpPr/>
            <p:nvPr/>
          </p:nvSpPr>
          <p:spPr>
            <a:xfrm>
              <a:off x="8625456" y="3701451"/>
              <a:ext cx="316112"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66</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grpSp>
      <p:grpSp>
        <p:nvGrpSpPr>
          <p:cNvPr id="19" name="组合 18"/>
          <p:cNvGrpSpPr/>
          <p:nvPr/>
        </p:nvGrpSpPr>
        <p:grpSpPr>
          <a:xfrm>
            <a:off x="5022551" y="2918166"/>
            <a:ext cx="1994166" cy="1594969"/>
            <a:chOff x="5022551" y="2918166"/>
            <a:chExt cx="1994166" cy="1594969"/>
          </a:xfrm>
        </p:grpSpPr>
        <p:pic>
          <p:nvPicPr>
            <p:cNvPr id="9225"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22551" y="2986570"/>
              <a:ext cx="1879988" cy="152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7" name="组合 96"/>
            <p:cNvGrpSpPr/>
            <p:nvPr/>
          </p:nvGrpSpPr>
          <p:grpSpPr>
            <a:xfrm rot="16200000">
              <a:off x="6644417" y="3787980"/>
              <a:ext cx="428487" cy="130805"/>
              <a:chOff x="6474052" y="1318970"/>
              <a:chExt cx="428487" cy="130805"/>
            </a:xfrm>
          </p:grpSpPr>
          <p:cxnSp>
            <p:nvCxnSpPr>
              <p:cNvPr id="98" name="直接连接符 97"/>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矩形 99"/>
            <p:cNvSpPr/>
            <p:nvPr/>
          </p:nvSpPr>
          <p:spPr>
            <a:xfrm>
              <a:off x="6700605" y="3708033"/>
              <a:ext cx="316112"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85</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grpSp>
          <p:nvGrpSpPr>
            <p:cNvPr id="104" name="组合 103"/>
            <p:cNvGrpSpPr/>
            <p:nvPr/>
          </p:nvGrpSpPr>
          <p:grpSpPr>
            <a:xfrm>
              <a:off x="5633587" y="2987814"/>
              <a:ext cx="428487" cy="130805"/>
              <a:chOff x="6474052" y="1318970"/>
              <a:chExt cx="428487" cy="130805"/>
            </a:xfrm>
          </p:grpSpPr>
          <p:cxnSp>
            <p:nvCxnSpPr>
              <p:cNvPr id="105" name="直接连接符 104"/>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矩形 105"/>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矩形 106"/>
            <p:cNvSpPr/>
            <p:nvPr/>
          </p:nvSpPr>
          <p:spPr>
            <a:xfrm>
              <a:off x="5681872" y="2918166"/>
              <a:ext cx="478016"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107.3</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grpSp>
      <p:grpSp>
        <p:nvGrpSpPr>
          <p:cNvPr id="94" name="组合 93"/>
          <p:cNvGrpSpPr/>
          <p:nvPr/>
        </p:nvGrpSpPr>
        <p:grpSpPr>
          <a:xfrm>
            <a:off x="7097432" y="877565"/>
            <a:ext cx="1807567" cy="1669647"/>
            <a:chOff x="7134001" y="2786469"/>
            <a:chExt cx="1807567" cy="1669647"/>
          </a:xfrm>
        </p:grpSpPr>
        <p:pic>
          <p:nvPicPr>
            <p:cNvPr id="95"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34001" y="2872755"/>
              <a:ext cx="1698071" cy="1583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6" name="组合 95"/>
            <p:cNvGrpSpPr/>
            <p:nvPr/>
          </p:nvGrpSpPr>
          <p:grpSpPr>
            <a:xfrm>
              <a:off x="7637729" y="2870465"/>
              <a:ext cx="428487" cy="130805"/>
              <a:chOff x="6474052" y="1318970"/>
              <a:chExt cx="428487" cy="130805"/>
            </a:xfrm>
          </p:grpSpPr>
          <p:cxnSp>
            <p:nvCxnSpPr>
              <p:cNvPr id="122" name="直接连接符 121"/>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3" name="矩形 122"/>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7462718" y="2974864"/>
              <a:ext cx="428487" cy="130805"/>
              <a:chOff x="6474052" y="1318970"/>
              <a:chExt cx="428487" cy="130805"/>
            </a:xfrm>
          </p:grpSpPr>
          <p:cxnSp>
            <p:nvCxnSpPr>
              <p:cNvPr id="120" name="直接连接符 119"/>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p:cNvGrpSpPr/>
            <p:nvPr/>
          </p:nvGrpSpPr>
          <p:grpSpPr>
            <a:xfrm>
              <a:off x="7354880" y="3083647"/>
              <a:ext cx="428487" cy="130805"/>
              <a:chOff x="6474052" y="1318970"/>
              <a:chExt cx="428487" cy="130805"/>
            </a:xfrm>
          </p:grpSpPr>
          <p:cxnSp>
            <p:nvCxnSpPr>
              <p:cNvPr id="118" name="直接连接符 117"/>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9" name="矩形 118"/>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rot="16200000">
              <a:off x="8334698" y="3781398"/>
              <a:ext cx="428487" cy="130805"/>
              <a:chOff x="6474052" y="1318970"/>
              <a:chExt cx="428487" cy="130805"/>
            </a:xfrm>
          </p:grpSpPr>
          <p:cxnSp>
            <p:nvCxnSpPr>
              <p:cNvPr id="116" name="直接连接符 115"/>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rot="16200000">
              <a:off x="8569268" y="3781398"/>
              <a:ext cx="428487" cy="130805"/>
              <a:chOff x="6474052" y="1318970"/>
              <a:chExt cx="428487" cy="130805"/>
            </a:xfrm>
          </p:grpSpPr>
          <p:cxnSp>
            <p:nvCxnSpPr>
              <p:cNvPr id="114" name="直接连接符 113"/>
              <p:cNvCxnSpPr/>
              <p:nvPr/>
            </p:nvCxnSpPr>
            <p:spPr>
              <a:xfrm flipH="1">
                <a:off x="6474052" y="1384373"/>
                <a:ext cx="4284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6580458" y="1318970"/>
                <a:ext cx="208616" cy="13080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矩形 108"/>
            <p:cNvSpPr/>
            <p:nvPr/>
          </p:nvSpPr>
          <p:spPr>
            <a:xfrm>
              <a:off x="7638058" y="2786469"/>
              <a:ext cx="412292"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74.7</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sp>
          <p:nvSpPr>
            <p:cNvPr id="110" name="矩形 109"/>
            <p:cNvSpPr/>
            <p:nvPr/>
          </p:nvSpPr>
          <p:spPr>
            <a:xfrm>
              <a:off x="7494042" y="2894650"/>
              <a:ext cx="412292"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49.8</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sp>
          <p:nvSpPr>
            <p:cNvPr id="111" name="矩形 110"/>
            <p:cNvSpPr/>
            <p:nvPr/>
          </p:nvSpPr>
          <p:spPr>
            <a:xfrm>
              <a:off x="7354576" y="3012171"/>
              <a:ext cx="412292"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34.5</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sp>
          <p:nvSpPr>
            <p:cNvPr id="112" name="矩形 111"/>
            <p:cNvSpPr/>
            <p:nvPr/>
          </p:nvSpPr>
          <p:spPr>
            <a:xfrm>
              <a:off x="8377479" y="3682399"/>
              <a:ext cx="316112"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45</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sp>
          <p:nvSpPr>
            <p:cNvPr id="113" name="矩形 112"/>
            <p:cNvSpPr/>
            <p:nvPr/>
          </p:nvSpPr>
          <p:spPr>
            <a:xfrm>
              <a:off x="8625456" y="3701451"/>
              <a:ext cx="316112" cy="261610"/>
            </a:xfrm>
            <a:prstGeom prst="rect">
              <a:avLst/>
            </a:prstGeom>
            <a:noFill/>
          </p:spPr>
          <p:txBody>
            <a:bodyPr wrap="none">
              <a:spAutoFit/>
            </a:bodyPr>
            <a:lstStyle/>
            <a:p>
              <a:pPr marL="0" lvl="1" indent="-182880">
                <a:buClr>
                  <a:srgbClr val="3C3C3B"/>
                </a:buClr>
                <a:defRPr/>
              </a:pPr>
              <a:r>
                <a:rPr lang="en-US" altLang="zh-CN" sz="1100" b="1" dirty="0">
                  <a:solidFill>
                    <a:srgbClr val="FF0000"/>
                  </a:solidFill>
                  <a:latin typeface="华文仿宋" panose="02010600040101010101" pitchFamily="2" charset="-122"/>
                  <a:ea typeface="华文仿宋" panose="02010600040101010101" pitchFamily="2" charset="-122"/>
                </a:rPr>
                <a:t>66</a:t>
              </a:r>
              <a:endParaRPr lang="en-US" altLang="zh-CN" sz="1100" b="1" dirty="0">
                <a:solidFill>
                  <a:srgbClr val="FF0000"/>
                </a:solidFill>
                <a:latin typeface="华文仿宋" panose="02010600040101010101" pitchFamily="2" charset="-122"/>
                <a:ea typeface="华文仿宋" panose="02010600040101010101" pitchFamily="2" charset="-122"/>
              </a:endParaRPr>
            </a:p>
          </p:txBody>
        </p:sp>
      </p:grpSp>
      <p:pic>
        <p:nvPicPr>
          <p:cNvPr id="124" name="图片 123"/>
          <p:cNvPicPr/>
          <p:nvPr/>
        </p:nvPicPr>
        <p:blipFill rotWithShape="1">
          <a:blip r:embed="rId7" cstate="print">
            <a:extLst>
              <a:ext uri="{28A0092B-C50C-407E-A947-70E740481C1C}">
                <a14:useLocalDpi xmlns:a14="http://schemas.microsoft.com/office/drawing/2010/main" val="0"/>
              </a:ext>
            </a:extLst>
          </a:blip>
          <a:srcRect l="36805" t="21590" r="37877" b="31254"/>
          <a:stretch>
            <a:fillRect/>
          </a:stretch>
        </p:blipFill>
        <p:spPr bwMode="auto">
          <a:xfrm>
            <a:off x="2513780" y="1010707"/>
            <a:ext cx="2059305" cy="1537968"/>
          </a:xfrm>
          <a:prstGeom prst="rect">
            <a:avLst/>
          </a:prstGeom>
          <a:noFill/>
          <a:ln>
            <a:noFill/>
          </a:ln>
        </p:spPr>
      </p:pic>
      <p:sp>
        <p:nvSpPr>
          <p:cNvPr id="7" name="矩形 6"/>
          <p:cNvSpPr/>
          <p:nvPr/>
        </p:nvSpPr>
        <p:spPr>
          <a:xfrm>
            <a:off x="236712" y="4834453"/>
            <a:ext cx="6484467" cy="280270"/>
          </a:xfrm>
          <a:prstGeom prst="rect">
            <a:avLst/>
          </a:prstGeom>
        </p:spPr>
        <p:txBody>
          <a:bodyPr wrap="none">
            <a:spAutoFit/>
          </a:bodyPr>
          <a:lstStyle/>
          <a:p>
            <a:pPr marL="0" lvl="1" indent="-182880">
              <a:lnSpc>
                <a:spcPct val="150000"/>
              </a:lnSpc>
              <a:buClr>
                <a:srgbClr val="3C3C3B"/>
              </a:buClr>
              <a:defRPr/>
            </a:pPr>
            <a:r>
              <a:rPr lang="zh-CN" altLang="en-US" sz="900" b="1" dirty="0">
                <a:solidFill>
                  <a:srgbClr val="FF0000"/>
                </a:solidFill>
                <a:latin typeface="华文仿宋" panose="02010600040101010101" pitchFamily="2" charset="-122"/>
                <a:ea typeface="华文仿宋" panose="02010600040101010101" pitchFamily="2" charset="-122"/>
              </a:rPr>
              <a:t>补充：绝缘监测用耦合仪</a:t>
            </a:r>
            <a:r>
              <a:rPr lang="en-US" altLang="zh-CN" sz="900" b="1" dirty="0">
                <a:solidFill>
                  <a:srgbClr val="FF0000"/>
                </a:solidFill>
                <a:latin typeface="华文仿宋" panose="02010600040101010101" pitchFamily="2" charset="-122"/>
                <a:ea typeface="华文仿宋" panose="02010600040101010101" pitchFamily="2" charset="-122"/>
              </a:rPr>
              <a:t>ACPD100/200</a:t>
            </a:r>
            <a:r>
              <a:rPr lang="zh-CN" altLang="en-US" sz="900" b="1" dirty="0">
                <a:solidFill>
                  <a:srgbClr val="FF0000"/>
                </a:solidFill>
                <a:latin typeface="华文仿宋" panose="02010600040101010101" pitchFamily="2" charset="-122"/>
                <a:ea typeface="华文仿宋" panose="02010600040101010101" pitchFamily="2" charset="-122"/>
              </a:rPr>
              <a:t>采用</a:t>
            </a:r>
            <a:r>
              <a:rPr lang="en-US" altLang="zh-CN" sz="900" b="1" dirty="0">
                <a:solidFill>
                  <a:srgbClr val="FF0000"/>
                </a:solidFill>
                <a:latin typeface="华文仿宋" panose="02010600040101010101" pitchFamily="2" charset="-122"/>
                <a:ea typeface="华文仿宋" panose="02010600040101010101" pitchFamily="2" charset="-122"/>
              </a:rPr>
              <a:t>35mm</a:t>
            </a:r>
            <a:r>
              <a:rPr lang="zh-CN" altLang="en-US" sz="900" b="1" dirty="0">
                <a:solidFill>
                  <a:srgbClr val="FF0000"/>
                </a:solidFill>
                <a:latin typeface="华文仿宋" panose="02010600040101010101" pitchFamily="2" charset="-122"/>
                <a:ea typeface="华文仿宋" panose="02010600040101010101" pitchFamily="2" charset="-122"/>
              </a:rPr>
              <a:t>导轨安装或者螺丝固定，尺寸</a:t>
            </a:r>
            <a:r>
              <a:rPr lang="en-US" altLang="zh-CN" sz="900" b="1" dirty="0">
                <a:solidFill>
                  <a:srgbClr val="FF0000"/>
                </a:solidFill>
                <a:latin typeface="华文仿宋" panose="02010600040101010101" pitchFamily="2" charset="-122"/>
                <a:ea typeface="华文仿宋" panose="02010600040101010101" pitchFamily="2" charset="-122"/>
              </a:rPr>
              <a:t>110*75*120(</a:t>
            </a:r>
            <a:r>
              <a:rPr lang="zh-CN" altLang="en-US" sz="900" b="1" dirty="0">
                <a:solidFill>
                  <a:srgbClr val="FF0000"/>
                </a:solidFill>
                <a:latin typeface="华文仿宋" panose="02010600040101010101" pitchFamily="2" charset="-122"/>
                <a:ea typeface="华文仿宋" panose="02010600040101010101" pitchFamily="2" charset="-122"/>
              </a:rPr>
              <a:t>长</a:t>
            </a:r>
            <a:r>
              <a:rPr lang="en-US" altLang="zh-CN" sz="900" b="1" dirty="0">
                <a:solidFill>
                  <a:srgbClr val="FF0000"/>
                </a:solidFill>
                <a:latin typeface="华文仿宋" panose="02010600040101010101" pitchFamily="2" charset="-122"/>
                <a:ea typeface="华文仿宋" panose="02010600040101010101" pitchFamily="2" charset="-122"/>
              </a:rPr>
              <a:t>*</a:t>
            </a:r>
            <a:r>
              <a:rPr lang="zh-CN" altLang="en-US" sz="900" b="1" dirty="0">
                <a:solidFill>
                  <a:srgbClr val="FF0000"/>
                </a:solidFill>
                <a:latin typeface="华文仿宋" panose="02010600040101010101" pitchFamily="2" charset="-122"/>
                <a:ea typeface="华文仿宋" panose="02010600040101010101" pitchFamily="2" charset="-122"/>
              </a:rPr>
              <a:t>宽</a:t>
            </a:r>
            <a:r>
              <a:rPr lang="en-US" altLang="zh-CN" sz="900" b="1" dirty="0">
                <a:solidFill>
                  <a:srgbClr val="FF0000"/>
                </a:solidFill>
                <a:latin typeface="华文仿宋" panose="02010600040101010101" pitchFamily="2" charset="-122"/>
                <a:ea typeface="华文仿宋" panose="02010600040101010101" pitchFamily="2" charset="-122"/>
              </a:rPr>
              <a:t>*</a:t>
            </a:r>
            <a:r>
              <a:rPr lang="zh-CN" altLang="en-US" sz="900" b="1" dirty="0">
                <a:solidFill>
                  <a:srgbClr val="FF0000"/>
                </a:solidFill>
                <a:latin typeface="华文仿宋" panose="02010600040101010101" pitchFamily="2" charset="-122"/>
                <a:ea typeface="华文仿宋" panose="02010600040101010101" pitchFamily="2" charset="-122"/>
              </a:rPr>
              <a:t>进深</a:t>
            </a:r>
            <a:r>
              <a:rPr lang="en-US" altLang="zh-CN" sz="900" b="1" dirty="0">
                <a:solidFill>
                  <a:srgbClr val="FF0000"/>
                </a:solidFill>
                <a:latin typeface="华文仿宋" panose="02010600040101010101" pitchFamily="2" charset="-122"/>
                <a:ea typeface="华文仿宋" panose="02010600040101010101" pitchFamily="2" charset="-122"/>
              </a:rPr>
              <a:t>)</a:t>
            </a:r>
            <a:r>
              <a:rPr lang="zh-CN" altLang="en-US" sz="900" b="1" dirty="0">
                <a:solidFill>
                  <a:srgbClr val="FF0000"/>
                </a:solidFill>
                <a:latin typeface="华文仿宋" panose="02010600040101010101" pitchFamily="2" charset="-122"/>
                <a:ea typeface="华文仿宋" panose="02010600040101010101" pitchFamily="2" charset="-122"/>
              </a:rPr>
              <a:t>，接线端子见接线方法</a:t>
            </a:r>
            <a:endParaRPr lang="en-US" altLang="zh-CN" sz="900" b="1" dirty="0">
              <a:solidFill>
                <a:srgbClr val="FF0000"/>
              </a:solidFill>
              <a:latin typeface="华文仿宋" panose="02010600040101010101" pitchFamily="2" charset="-122"/>
              <a:ea typeface="华文仿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接线方法</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3870" b="14361"/>
          <a:stretch>
            <a:fillRect/>
          </a:stretch>
        </p:blipFill>
        <p:spPr>
          <a:xfrm>
            <a:off x="323528" y="1050361"/>
            <a:ext cx="8208912" cy="3392235"/>
          </a:xfrm>
          <a:prstGeom prst="rect">
            <a:avLst/>
          </a:prstGeom>
        </p:spPr>
      </p:pic>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t="86615" b="7388"/>
          <a:stretch>
            <a:fillRect/>
          </a:stretch>
        </p:blipFill>
        <p:spPr>
          <a:xfrm>
            <a:off x="899592" y="4515966"/>
            <a:ext cx="7848872" cy="237879"/>
          </a:xfrm>
          <a:prstGeom prst="rect">
            <a:avLst/>
          </a:prstGeom>
        </p:spPr>
      </p:pic>
      <p:sp>
        <p:nvSpPr>
          <p:cNvPr id="15" name="矩形 14"/>
          <p:cNvSpPr/>
          <p:nvPr/>
        </p:nvSpPr>
        <p:spPr>
          <a:xfrm>
            <a:off x="196221" y="832464"/>
            <a:ext cx="1754006" cy="276999"/>
          </a:xfrm>
          <a:prstGeom prst="rect">
            <a:avLst/>
          </a:prstGeom>
          <a:noFill/>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AIM-T300</a:t>
            </a:r>
            <a:r>
              <a:rPr lang="zh-CN" altLang="en-US" sz="1200" b="1" dirty="0">
                <a:solidFill>
                  <a:srgbClr val="272727"/>
                </a:solidFill>
                <a:latin typeface="华文仿宋" panose="02010600040101010101" pitchFamily="2" charset="-122"/>
                <a:ea typeface="华文仿宋" panose="02010600040101010101" pitchFamily="2" charset="-122"/>
              </a:rPr>
              <a:t>典型接线方法</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sp>
        <p:nvSpPr>
          <p:cNvPr id="4" name="矩形 3"/>
          <p:cNvSpPr/>
          <p:nvPr/>
        </p:nvSpPr>
        <p:spPr>
          <a:xfrm>
            <a:off x="611528" y="2963457"/>
            <a:ext cx="504088" cy="1843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7250237">
            <a:off x="3457382" y="2740490"/>
            <a:ext cx="663883" cy="1246695"/>
          </a:xfrm>
          <a:custGeom>
            <a:avLst/>
            <a:gdLst>
              <a:gd name="connsiteX0" fmla="*/ 0 w 1440160"/>
              <a:gd name="connsiteY0" fmla="*/ 719399 h 1438798"/>
              <a:gd name="connsiteX1" fmla="*/ 359700 w 1440160"/>
              <a:gd name="connsiteY1" fmla="*/ 0 h 1438798"/>
              <a:gd name="connsiteX2" fmla="*/ 1080461 w 1440160"/>
              <a:gd name="connsiteY2" fmla="*/ 0 h 1438798"/>
              <a:gd name="connsiteX3" fmla="*/ 1440160 w 1440160"/>
              <a:gd name="connsiteY3" fmla="*/ 719399 h 1438798"/>
              <a:gd name="connsiteX4" fmla="*/ 1080461 w 1440160"/>
              <a:gd name="connsiteY4" fmla="*/ 1438798 h 1438798"/>
              <a:gd name="connsiteX5" fmla="*/ 359700 w 1440160"/>
              <a:gd name="connsiteY5" fmla="*/ 1438798 h 1438798"/>
              <a:gd name="connsiteX6" fmla="*/ 0 w 1440160"/>
              <a:gd name="connsiteY6" fmla="*/ 719399 h 1438798"/>
              <a:gd name="connsiteX0-1" fmla="*/ 0 w 1440160"/>
              <a:gd name="connsiteY0-2" fmla="*/ 719399 h 1438798"/>
              <a:gd name="connsiteX1-3" fmla="*/ 359700 w 1440160"/>
              <a:gd name="connsiteY1-4" fmla="*/ 0 h 1438798"/>
              <a:gd name="connsiteX2-5" fmla="*/ 1080461 w 1440160"/>
              <a:gd name="connsiteY2-6" fmla="*/ 0 h 1438798"/>
              <a:gd name="connsiteX3-7" fmla="*/ 1440160 w 1440160"/>
              <a:gd name="connsiteY3-8" fmla="*/ 719399 h 1438798"/>
              <a:gd name="connsiteX4-9" fmla="*/ 1080461 w 1440160"/>
              <a:gd name="connsiteY4-10" fmla="*/ 1438798 h 1438798"/>
              <a:gd name="connsiteX5-11" fmla="*/ 813563 w 1440160"/>
              <a:gd name="connsiteY5-12" fmla="*/ 697934 h 1438798"/>
              <a:gd name="connsiteX6-13" fmla="*/ 0 w 1440160"/>
              <a:gd name="connsiteY6-14" fmla="*/ 719399 h 1438798"/>
              <a:gd name="connsiteX0-15" fmla="*/ 0 w 1440160"/>
              <a:gd name="connsiteY0-16" fmla="*/ 719399 h 1545589"/>
              <a:gd name="connsiteX1-17" fmla="*/ 359700 w 1440160"/>
              <a:gd name="connsiteY1-18" fmla="*/ 0 h 1545589"/>
              <a:gd name="connsiteX2-19" fmla="*/ 1080461 w 1440160"/>
              <a:gd name="connsiteY2-20" fmla="*/ 0 h 1545589"/>
              <a:gd name="connsiteX3-21" fmla="*/ 1440160 w 1440160"/>
              <a:gd name="connsiteY3-22" fmla="*/ 719399 h 1545589"/>
              <a:gd name="connsiteX4-23" fmla="*/ 126015 w 1440160"/>
              <a:gd name="connsiteY4-24" fmla="*/ 1545589 h 1545589"/>
              <a:gd name="connsiteX5-25" fmla="*/ 813563 w 1440160"/>
              <a:gd name="connsiteY5-26" fmla="*/ 697934 h 1545589"/>
              <a:gd name="connsiteX6-27" fmla="*/ 0 w 1440160"/>
              <a:gd name="connsiteY6-28" fmla="*/ 719399 h 1545589"/>
              <a:gd name="connsiteX0-29" fmla="*/ 0 w 1440160"/>
              <a:gd name="connsiteY0-30" fmla="*/ 719399 h 1545589"/>
              <a:gd name="connsiteX1-31" fmla="*/ 359700 w 1440160"/>
              <a:gd name="connsiteY1-32" fmla="*/ 0 h 1545589"/>
              <a:gd name="connsiteX2-33" fmla="*/ 453062 w 1440160"/>
              <a:gd name="connsiteY2-34" fmla="*/ 587352 h 1545589"/>
              <a:gd name="connsiteX3-35" fmla="*/ 1440160 w 1440160"/>
              <a:gd name="connsiteY3-36" fmla="*/ 719399 h 1545589"/>
              <a:gd name="connsiteX4-37" fmla="*/ 126015 w 1440160"/>
              <a:gd name="connsiteY4-38" fmla="*/ 1545589 h 1545589"/>
              <a:gd name="connsiteX5-39" fmla="*/ 813563 w 1440160"/>
              <a:gd name="connsiteY5-40" fmla="*/ 697934 h 1545589"/>
              <a:gd name="connsiteX6-41" fmla="*/ 0 w 1440160"/>
              <a:gd name="connsiteY6-42" fmla="*/ 719399 h 1545589"/>
              <a:gd name="connsiteX0-43" fmla="*/ 0 w 1246601"/>
              <a:gd name="connsiteY0-44" fmla="*/ 719399 h 1545589"/>
              <a:gd name="connsiteX1-45" fmla="*/ 359700 w 1246601"/>
              <a:gd name="connsiteY1-46" fmla="*/ 0 h 1545589"/>
              <a:gd name="connsiteX2-47" fmla="*/ 453062 w 1246601"/>
              <a:gd name="connsiteY2-48" fmla="*/ 587352 h 1545589"/>
              <a:gd name="connsiteX3-49" fmla="*/ 1246601 w 1246601"/>
              <a:gd name="connsiteY3-50" fmla="*/ 505817 h 1545589"/>
              <a:gd name="connsiteX4-51" fmla="*/ 126015 w 1246601"/>
              <a:gd name="connsiteY4-52" fmla="*/ 1545589 h 1545589"/>
              <a:gd name="connsiteX5-53" fmla="*/ 813563 w 1246601"/>
              <a:gd name="connsiteY5-54" fmla="*/ 697934 h 1545589"/>
              <a:gd name="connsiteX6-55" fmla="*/ 0 w 1246601"/>
              <a:gd name="connsiteY6-56" fmla="*/ 719399 h 1545589"/>
              <a:gd name="connsiteX0-57" fmla="*/ 0 w 1266625"/>
              <a:gd name="connsiteY0-58" fmla="*/ 719399 h 1545589"/>
              <a:gd name="connsiteX1-59" fmla="*/ 359700 w 1266625"/>
              <a:gd name="connsiteY1-60" fmla="*/ 0 h 1545589"/>
              <a:gd name="connsiteX2-61" fmla="*/ 453062 w 1266625"/>
              <a:gd name="connsiteY2-62" fmla="*/ 587352 h 1545589"/>
              <a:gd name="connsiteX3-63" fmla="*/ 1266625 w 1266625"/>
              <a:gd name="connsiteY3-64" fmla="*/ 625957 h 1545589"/>
              <a:gd name="connsiteX4-65" fmla="*/ 126015 w 1266625"/>
              <a:gd name="connsiteY4-66" fmla="*/ 1545589 h 1545589"/>
              <a:gd name="connsiteX5-67" fmla="*/ 813563 w 1266625"/>
              <a:gd name="connsiteY5-68" fmla="*/ 697934 h 1545589"/>
              <a:gd name="connsiteX6-69" fmla="*/ 0 w 1266625"/>
              <a:gd name="connsiteY6-70" fmla="*/ 719399 h 1545589"/>
              <a:gd name="connsiteX0-71" fmla="*/ 0 w 1266625"/>
              <a:gd name="connsiteY0-72" fmla="*/ 899609 h 1725799"/>
              <a:gd name="connsiteX1-73" fmla="*/ 833586 w 1266625"/>
              <a:gd name="connsiteY1-74" fmla="*/ 0 h 1725799"/>
              <a:gd name="connsiteX2-75" fmla="*/ 453062 w 1266625"/>
              <a:gd name="connsiteY2-76" fmla="*/ 767562 h 1725799"/>
              <a:gd name="connsiteX3-77" fmla="*/ 1266625 w 1266625"/>
              <a:gd name="connsiteY3-78" fmla="*/ 806167 h 1725799"/>
              <a:gd name="connsiteX4-79" fmla="*/ 126015 w 1266625"/>
              <a:gd name="connsiteY4-80" fmla="*/ 1725799 h 1725799"/>
              <a:gd name="connsiteX5-81" fmla="*/ 813563 w 1266625"/>
              <a:gd name="connsiteY5-82" fmla="*/ 878144 h 1725799"/>
              <a:gd name="connsiteX6-83" fmla="*/ 0 w 1266625"/>
              <a:gd name="connsiteY6-84" fmla="*/ 899609 h 1725799"/>
              <a:gd name="connsiteX0-85" fmla="*/ 0 w 1266625"/>
              <a:gd name="connsiteY0-86" fmla="*/ 899609 h 1725799"/>
              <a:gd name="connsiteX1-87" fmla="*/ 833586 w 1266625"/>
              <a:gd name="connsiteY1-88" fmla="*/ 0 h 1725799"/>
              <a:gd name="connsiteX2-89" fmla="*/ 619924 w 1266625"/>
              <a:gd name="connsiteY2-90" fmla="*/ 787585 h 1725799"/>
              <a:gd name="connsiteX3-91" fmla="*/ 1266625 w 1266625"/>
              <a:gd name="connsiteY3-92" fmla="*/ 806167 h 1725799"/>
              <a:gd name="connsiteX4-93" fmla="*/ 126015 w 1266625"/>
              <a:gd name="connsiteY4-94" fmla="*/ 1725799 h 1725799"/>
              <a:gd name="connsiteX5-95" fmla="*/ 813563 w 1266625"/>
              <a:gd name="connsiteY5-96" fmla="*/ 878144 h 1725799"/>
              <a:gd name="connsiteX6-97" fmla="*/ 0 w 1266625"/>
              <a:gd name="connsiteY6-98" fmla="*/ 899609 h 1725799"/>
              <a:gd name="connsiteX0-99" fmla="*/ 194359 w 1140610"/>
              <a:gd name="connsiteY0-100" fmla="*/ 899609 h 1725799"/>
              <a:gd name="connsiteX1-101" fmla="*/ 707571 w 1140610"/>
              <a:gd name="connsiteY1-102" fmla="*/ 0 h 1725799"/>
              <a:gd name="connsiteX2-103" fmla="*/ 493909 w 1140610"/>
              <a:gd name="connsiteY2-104" fmla="*/ 787585 h 1725799"/>
              <a:gd name="connsiteX3-105" fmla="*/ 1140610 w 1140610"/>
              <a:gd name="connsiteY3-106" fmla="*/ 806167 h 1725799"/>
              <a:gd name="connsiteX4-107" fmla="*/ 0 w 1140610"/>
              <a:gd name="connsiteY4-108" fmla="*/ 1725799 h 1725799"/>
              <a:gd name="connsiteX5-109" fmla="*/ 687548 w 1140610"/>
              <a:gd name="connsiteY5-110" fmla="*/ 878144 h 1725799"/>
              <a:gd name="connsiteX6-111" fmla="*/ 194359 w 1140610"/>
              <a:gd name="connsiteY6-112" fmla="*/ 899609 h 1725799"/>
              <a:gd name="connsiteX0-113" fmla="*/ 194359 w 1007121"/>
              <a:gd name="connsiteY0-114" fmla="*/ 899609 h 1725799"/>
              <a:gd name="connsiteX1-115" fmla="*/ 707571 w 1007121"/>
              <a:gd name="connsiteY1-116" fmla="*/ 0 h 1725799"/>
              <a:gd name="connsiteX2-117" fmla="*/ 493909 w 1007121"/>
              <a:gd name="connsiteY2-118" fmla="*/ 787585 h 1725799"/>
              <a:gd name="connsiteX3-119" fmla="*/ 1007121 w 1007121"/>
              <a:gd name="connsiteY3-120" fmla="*/ 812841 h 1725799"/>
              <a:gd name="connsiteX4-121" fmla="*/ 0 w 1007121"/>
              <a:gd name="connsiteY4-122" fmla="*/ 1725799 h 1725799"/>
              <a:gd name="connsiteX5-123" fmla="*/ 687548 w 1007121"/>
              <a:gd name="connsiteY5-124" fmla="*/ 878144 h 1725799"/>
              <a:gd name="connsiteX6-125" fmla="*/ 194359 w 1007121"/>
              <a:gd name="connsiteY6-126" fmla="*/ 899609 h 1725799"/>
              <a:gd name="connsiteX0-127" fmla="*/ 194359 w 1007121"/>
              <a:gd name="connsiteY0-128" fmla="*/ 899609 h 1725799"/>
              <a:gd name="connsiteX1-129" fmla="*/ 707571 w 1007121"/>
              <a:gd name="connsiteY1-130" fmla="*/ 0 h 1725799"/>
              <a:gd name="connsiteX2-131" fmla="*/ 493909 w 1007121"/>
              <a:gd name="connsiteY2-132" fmla="*/ 787585 h 1725799"/>
              <a:gd name="connsiteX3-133" fmla="*/ 1007121 w 1007121"/>
              <a:gd name="connsiteY3-134" fmla="*/ 812841 h 1725799"/>
              <a:gd name="connsiteX4-135" fmla="*/ 0 w 1007121"/>
              <a:gd name="connsiteY4-136" fmla="*/ 1725799 h 1725799"/>
              <a:gd name="connsiteX5-137" fmla="*/ 680874 w 1007121"/>
              <a:gd name="connsiteY5-138" fmla="*/ 911516 h 1725799"/>
              <a:gd name="connsiteX6-139" fmla="*/ 194359 w 1007121"/>
              <a:gd name="connsiteY6-140" fmla="*/ 899609 h 1725799"/>
              <a:gd name="connsiteX0-141" fmla="*/ 194359 w 1007121"/>
              <a:gd name="connsiteY0-142" fmla="*/ 899609 h 1725799"/>
              <a:gd name="connsiteX1-143" fmla="*/ 707571 w 1007121"/>
              <a:gd name="connsiteY1-144" fmla="*/ 0 h 1725799"/>
              <a:gd name="connsiteX2-145" fmla="*/ 453862 w 1007121"/>
              <a:gd name="connsiteY2-146" fmla="*/ 814283 h 1725799"/>
              <a:gd name="connsiteX3-147" fmla="*/ 1007121 w 1007121"/>
              <a:gd name="connsiteY3-148" fmla="*/ 812841 h 1725799"/>
              <a:gd name="connsiteX4-149" fmla="*/ 0 w 1007121"/>
              <a:gd name="connsiteY4-150" fmla="*/ 1725799 h 1725799"/>
              <a:gd name="connsiteX5-151" fmla="*/ 680874 w 1007121"/>
              <a:gd name="connsiteY5-152" fmla="*/ 911516 h 1725799"/>
              <a:gd name="connsiteX6-153" fmla="*/ 194359 w 1007121"/>
              <a:gd name="connsiteY6-154" fmla="*/ 899609 h 1725799"/>
              <a:gd name="connsiteX0-155" fmla="*/ 194359 w 1007121"/>
              <a:gd name="connsiteY0-156" fmla="*/ 899609 h 1725799"/>
              <a:gd name="connsiteX1-157" fmla="*/ 707571 w 1007121"/>
              <a:gd name="connsiteY1-158" fmla="*/ 0 h 1725799"/>
              <a:gd name="connsiteX2-159" fmla="*/ 520607 w 1007121"/>
              <a:gd name="connsiteY2-160" fmla="*/ 827632 h 1725799"/>
              <a:gd name="connsiteX3-161" fmla="*/ 1007121 w 1007121"/>
              <a:gd name="connsiteY3-162" fmla="*/ 812841 h 1725799"/>
              <a:gd name="connsiteX4-163" fmla="*/ 0 w 1007121"/>
              <a:gd name="connsiteY4-164" fmla="*/ 1725799 h 1725799"/>
              <a:gd name="connsiteX5-165" fmla="*/ 680874 w 1007121"/>
              <a:gd name="connsiteY5-166" fmla="*/ 911516 h 1725799"/>
              <a:gd name="connsiteX6-167" fmla="*/ 194359 w 1007121"/>
              <a:gd name="connsiteY6-168" fmla="*/ 899609 h 1725799"/>
              <a:gd name="connsiteX0-169" fmla="*/ 194359 w 1007121"/>
              <a:gd name="connsiteY0-170" fmla="*/ 899609 h 1725799"/>
              <a:gd name="connsiteX1-171" fmla="*/ 707571 w 1007121"/>
              <a:gd name="connsiteY1-172" fmla="*/ 0 h 1725799"/>
              <a:gd name="connsiteX2-173" fmla="*/ 520607 w 1007121"/>
              <a:gd name="connsiteY2-174" fmla="*/ 794259 h 1725799"/>
              <a:gd name="connsiteX3-175" fmla="*/ 1007121 w 1007121"/>
              <a:gd name="connsiteY3-176" fmla="*/ 812841 h 1725799"/>
              <a:gd name="connsiteX4-177" fmla="*/ 0 w 1007121"/>
              <a:gd name="connsiteY4-178" fmla="*/ 1725799 h 1725799"/>
              <a:gd name="connsiteX5-179" fmla="*/ 680874 w 1007121"/>
              <a:gd name="connsiteY5-180" fmla="*/ 911516 h 1725799"/>
              <a:gd name="connsiteX6-181" fmla="*/ 194359 w 1007121"/>
              <a:gd name="connsiteY6-182" fmla="*/ 899609 h 1725799"/>
              <a:gd name="connsiteX0-183" fmla="*/ 194359 w 1007121"/>
              <a:gd name="connsiteY0-184" fmla="*/ 899609 h 1725799"/>
              <a:gd name="connsiteX1-185" fmla="*/ 707571 w 1007121"/>
              <a:gd name="connsiteY1-186" fmla="*/ 0 h 1725799"/>
              <a:gd name="connsiteX2-187" fmla="*/ 507258 w 1007121"/>
              <a:gd name="connsiteY2-188" fmla="*/ 807608 h 1725799"/>
              <a:gd name="connsiteX3-189" fmla="*/ 1007121 w 1007121"/>
              <a:gd name="connsiteY3-190" fmla="*/ 812841 h 1725799"/>
              <a:gd name="connsiteX4-191" fmla="*/ 0 w 1007121"/>
              <a:gd name="connsiteY4-192" fmla="*/ 1725799 h 1725799"/>
              <a:gd name="connsiteX5-193" fmla="*/ 680874 w 1007121"/>
              <a:gd name="connsiteY5-194" fmla="*/ 911516 h 1725799"/>
              <a:gd name="connsiteX6-195" fmla="*/ 194359 w 1007121"/>
              <a:gd name="connsiteY6-196" fmla="*/ 899609 h 1725799"/>
              <a:gd name="connsiteX0-197" fmla="*/ 194359 w 1007121"/>
              <a:gd name="connsiteY0-198" fmla="*/ 899609 h 1725799"/>
              <a:gd name="connsiteX1-199" fmla="*/ 707571 w 1007121"/>
              <a:gd name="connsiteY1-200" fmla="*/ 0 h 1725799"/>
              <a:gd name="connsiteX2-201" fmla="*/ 507258 w 1007121"/>
              <a:gd name="connsiteY2-202" fmla="*/ 807608 h 1725799"/>
              <a:gd name="connsiteX3-203" fmla="*/ 1007121 w 1007121"/>
              <a:gd name="connsiteY3-204" fmla="*/ 812841 h 1725799"/>
              <a:gd name="connsiteX4-205" fmla="*/ 0 w 1007121"/>
              <a:gd name="connsiteY4-206" fmla="*/ 1725799 h 1725799"/>
              <a:gd name="connsiteX5-207" fmla="*/ 680874 w 1007121"/>
              <a:gd name="connsiteY5-208" fmla="*/ 911516 h 1725799"/>
              <a:gd name="connsiteX6-209" fmla="*/ 194359 w 1007121"/>
              <a:gd name="connsiteY6-210" fmla="*/ 899609 h 1725799"/>
              <a:gd name="connsiteX0-211" fmla="*/ 194359 w 1007121"/>
              <a:gd name="connsiteY0-212" fmla="*/ 899609 h 1725799"/>
              <a:gd name="connsiteX1-213" fmla="*/ 707571 w 1007121"/>
              <a:gd name="connsiteY1-214" fmla="*/ 0 h 1725799"/>
              <a:gd name="connsiteX2-215" fmla="*/ 507258 w 1007121"/>
              <a:gd name="connsiteY2-216" fmla="*/ 800933 h 1725799"/>
              <a:gd name="connsiteX3-217" fmla="*/ 1007121 w 1007121"/>
              <a:gd name="connsiteY3-218" fmla="*/ 812841 h 1725799"/>
              <a:gd name="connsiteX4-219" fmla="*/ 0 w 1007121"/>
              <a:gd name="connsiteY4-220" fmla="*/ 1725799 h 1725799"/>
              <a:gd name="connsiteX5-221" fmla="*/ 680874 w 1007121"/>
              <a:gd name="connsiteY5-222" fmla="*/ 911516 h 1725799"/>
              <a:gd name="connsiteX6-223" fmla="*/ 194359 w 1007121"/>
              <a:gd name="connsiteY6-224" fmla="*/ 899609 h 17257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7121" h="1725799">
                <a:moveTo>
                  <a:pt x="194359" y="899609"/>
                </a:moveTo>
                <a:lnTo>
                  <a:pt x="707571" y="0"/>
                </a:lnTo>
                <a:lnTo>
                  <a:pt x="507258" y="800933"/>
                </a:lnTo>
                <a:lnTo>
                  <a:pt x="1007121" y="812841"/>
                </a:lnTo>
                <a:lnTo>
                  <a:pt x="0" y="1725799"/>
                </a:lnTo>
                <a:lnTo>
                  <a:pt x="680874" y="911516"/>
                </a:lnTo>
                <a:lnTo>
                  <a:pt x="194359" y="899609"/>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78589" y="3404928"/>
            <a:ext cx="288033" cy="68821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835696" y="3201576"/>
            <a:ext cx="504088" cy="1843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09810" y="2963457"/>
            <a:ext cx="504088" cy="1843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743618" y="2963457"/>
            <a:ext cx="504088" cy="1843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516216" y="2963457"/>
            <a:ext cx="504088" cy="1843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844323" y="3335855"/>
            <a:ext cx="288033" cy="68821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7"/>
          <p:cNvSpPr/>
          <p:nvPr/>
        </p:nvSpPr>
        <p:spPr>
          <a:xfrm rot="17250237">
            <a:off x="5368518" y="2781580"/>
            <a:ext cx="663883" cy="1246695"/>
          </a:xfrm>
          <a:custGeom>
            <a:avLst/>
            <a:gdLst>
              <a:gd name="connsiteX0" fmla="*/ 0 w 1440160"/>
              <a:gd name="connsiteY0" fmla="*/ 719399 h 1438798"/>
              <a:gd name="connsiteX1" fmla="*/ 359700 w 1440160"/>
              <a:gd name="connsiteY1" fmla="*/ 0 h 1438798"/>
              <a:gd name="connsiteX2" fmla="*/ 1080461 w 1440160"/>
              <a:gd name="connsiteY2" fmla="*/ 0 h 1438798"/>
              <a:gd name="connsiteX3" fmla="*/ 1440160 w 1440160"/>
              <a:gd name="connsiteY3" fmla="*/ 719399 h 1438798"/>
              <a:gd name="connsiteX4" fmla="*/ 1080461 w 1440160"/>
              <a:gd name="connsiteY4" fmla="*/ 1438798 h 1438798"/>
              <a:gd name="connsiteX5" fmla="*/ 359700 w 1440160"/>
              <a:gd name="connsiteY5" fmla="*/ 1438798 h 1438798"/>
              <a:gd name="connsiteX6" fmla="*/ 0 w 1440160"/>
              <a:gd name="connsiteY6" fmla="*/ 719399 h 1438798"/>
              <a:gd name="connsiteX0-1" fmla="*/ 0 w 1440160"/>
              <a:gd name="connsiteY0-2" fmla="*/ 719399 h 1438798"/>
              <a:gd name="connsiteX1-3" fmla="*/ 359700 w 1440160"/>
              <a:gd name="connsiteY1-4" fmla="*/ 0 h 1438798"/>
              <a:gd name="connsiteX2-5" fmla="*/ 1080461 w 1440160"/>
              <a:gd name="connsiteY2-6" fmla="*/ 0 h 1438798"/>
              <a:gd name="connsiteX3-7" fmla="*/ 1440160 w 1440160"/>
              <a:gd name="connsiteY3-8" fmla="*/ 719399 h 1438798"/>
              <a:gd name="connsiteX4-9" fmla="*/ 1080461 w 1440160"/>
              <a:gd name="connsiteY4-10" fmla="*/ 1438798 h 1438798"/>
              <a:gd name="connsiteX5-11" fmla="*/ 813563 w 1440160"/>
              <a:gd name="connsiteY5-12" fmla="*/ 697934 h 1438798"/>
              <a:gd name="connsiteX6-13" fmla="*/ 0 w 1440160"/>
              <a:gd name="connsiteY6-14" fmla="*/ 719399 h 1438798"/>
              <a:gd name="connsiteX0-15" fmla="*/ 0 w 1440160"/>
              <a:gd name="connsiteY0-16" fmla="*/ 719399 h 1545589"/>
              <a:gd name="connsiteX1-17" fmla="*/ 359700 w 1440160"/>
              <a:gd name="connsiteY1-18" fmla="*/ 0 h 1545589"/>
              <a:gd name="connsiteX2-19" fmla="*/ 1080461 w 1440160"/>
              <a:gd name="connsiteY2-20" fmla="*/ 0 h 1545589"/>
              <a:gd name="connsiteX3-21" fmla="*/ 1440160 w 1440160"/>
              <a:gd name="connsiteY3-22" fmla="*/ 719399 h 1545589"/>
              <a:gd name="connsiteX4-23" fmla="*/ 126015 w 1440160"/>
              <a:gd name="connsiteY4-24" fmla="*/ 1545589 h 1545589"/>
              <a:gd name="connsiteX5-25" fmla="*/ 813563 w 1440160"/>
              <a:gd name="connsiteY5-26" fmla="*/ 697934 h 1545589"/>
              <a:gd name="connsiteX6-27" fmla="*/ 0 w 1440160"/>
              <a:gd name="connsiteY6-28" fmla="*/ 719399 h 1545589"/>
              <a:gd name="connsiteX0-29" fmla="*/ 0 w 1440160"/>
              <a:gd name="connsiteY0-30" fmla="*/ 719399 h 1545589"/>
              <a:gd name="connsiteX1-31" fmla="*/ 359700 w 1440160"/>
              <a:gd name="connsiteY1-32" fmla="*/ 0 h 1545589"/>
              <a:gd name="connsiteX2-33" fmla="*/ 453062 w 1440160"/>
              <a:gd name="connsiteY2-34" fmla="*/ 587352 h 1545589"/>
              <a:gd name="connsiteX3-35" fmla="*/ 1440160 w 1440160"/>
              <a:gd name="connsiteY3-36" fmla="*/ 719399 h 1545589"/>
              <a:gd name="connsiteX4-37" fmla="*/ 126015 w 1440160"/>
              <a:gd name="connsiteY4-38" fmla="*/ 1545589 h 1545589"/>
              <a:gd name="connsiteX5-39" fmla="*/ 813563 w 1440160"/>
              <a:gd name="connsiteY5-40" fmla="*/ 697934 h 1545589"/>
              <a:gd name="connsiteX6-41" fmla="*/ 0 w 1440160"/>
              <a:gd name="connsiteY6-42" fmla="*/ 719399 h 1545589"/>
              <a:gd name="connsiteX0-43" fmla="*/ 0 w 1246601"/>
              <a:gd name="connsiteY0-44" fmla="*/ 719399 h 1545589"/>
              <a:gd name="connsiteX1-45" fmla="*/ 359700 w 1246601"/>
              <a:gd name="connsiteY1-46" fmla="*/ 0 h 1545589"/>
              <a:gd name="connsiteX2-47" fmla="*/ 453062 w 1246601"/>
              <a:gd name="connsiteY2-48" fmla="*/ 587352 h 1545589"/>
              <a:gd name="connsiteX3-49" fmla="*/ 1246601 w 1246601"/>
              <a:gd name="connsiteY3-50" fmla="*/ 505817 h 1545589"/>
              <a:gd name="connsiteX4-51" fmla="*/ 126015 w 1246601"/>
              <a:gd name="connsiteY4-52" fmla="*/ 1545589 h 1545589"/>
              <a:gd name="connsiteX5-53" fmla="*/ 813563 w 1246601"/>
              <a:gd name="connsiteY5-54" fmla="*/ 697934 h 1545589"/>
              <a:gd name="connsiteX6-55" fmla="*/ 0 w 1246601"/>
              <a:gd name="connsiteY6-56" fmla="*/ 719399 h 1545589"/>
              <a:gd name="connsiteX0-57" fmla="*/ 0 w 1266625"/>
              <a:gd name="connsiteY0-58" fmla="*/ 719399 h 1545589"/>
              <a:gd name="connsiteX1-59" fmla="*/ 359700 w 1266625"/>
              <a:gd name="connsiteY1-60" fmla="*/ 0 h 1545589"/>
              <a:gd name="connsiteX2-61" fmla="*/ 453062 w 1266625"/>
              <a:gd name="connsiteY2-62" fmla="*/ 587352 h 1545589"/>
              <a:gd name="connsiteX3-63" fmla="*/ 1266625 w 1266625"/>
              <a:gd name="connsiteY3-64" fmla="*/ 625957 h 1545589"/>
              <a:gd name="connsiteX4-65" fmla="*/ 126015 w 1266625"/>
              <a:gd name="connsiteY4-66" fmla="*/ 1545589 h 1545589"/>
              <a:gd name="connsiteX5-67" fmla="*/ 813563 w 1266625"/>
              <a:gd name="connsiteY5-68" fmla="*/ 697934 h 1545589"/>
              <a:gd name="connsiteX6-69" fmla="*/ 0 w 1266625"/>
              <a:gd name="connsiteY6-70" fmla="*/ 719399 h 1545589"/>
              <a:gd name="connsiteX0-71" fmla="*/ 0 w 1266625"/>
              <a:gd name="connsiteY0-72" fmla="*/ 899609 h 1725799"/>
              <a:gd name="connsiteX1-73" fmla="*/ 833586 w 1266625"/>
              <a:gd name="connsiteY1-74" fmla="*/ 0 h 1725799"/>
              <a:gd name="connsiteX2-75" fmla="*/ 453062 w 1266625"/>
              <a:gd name="connsiteY2-76" fmla="*/ 767562 h 1725799"/>
              <a:gd name="connsiteX3-77" fmla="*/ 1266625 w 1266625"/>
              <a:gd name="connsiteY3-78" fmla="*/ 806167 h 1725799"/>
              <a:gd name="connsiteX4-79" fmla="*/ 126015 w 1266625"/>
              <a:gd name="connsiteY4-80" fmla="*/ 1725799 h 1725799"/>
              <a:gd name="connsiteX5-81" fmla="*/ 813563 w 1266625"/>
              <a:gd name="connsiteY5-82" fmla="*/ 878144 h 1725799"/>
              <a:gd name="connsiteX6-83" fmla="*/ 0 w 1266625"/>
              <a:gd name="connsiteY6-84" fmla="*/ 899609 h 1725799"/>
              <a:gd name="connsiteX0-85" fmla="*/ 0 w 1266625"/>
              <a:gd name="connsiteY0-86" fmla="*/ 899609 h 1725799"/>
              <a:gd name="connsiteX1-87" fmla="*/ 833586 w 1266625"/>
              <a:gd name="connsiteY1-88" fmla="*/ 0 h 1725799"/>
              <a:gd name="connsiteX2-89" fmla="*/ 619924 w 1266625"/>
              <a:gd name="connsiteY2-90" fmla="*/ 787585 h 1725799"/>
              <a:gd name="connsiteX3-91" fmla="*/ 1266625 w 1266625"/>
              <a:gd name="connsiteY3-92" fmla="*/ 806167 h 1725799"/>
              <a:gd name="connsiteX4-93" fmla="*/ 126015 w 1266625"/>
              <a:gd name="connsiteY4-94" fmla="*/ 1725799 h 1725799"/>
              <a:gd name="connsiteX5-95" fmla="*/ 813563 w 1266625"/>
              <a:gd name="connsiteY5-96" fmla="*/ 878144 h 1725799"/>
              <a:gd name="connsiteX6-97" fmla="*/ 0 w 1266625"/>
              <a:gd name="connsiteY6-98" fmla="*/ 899609 h 1725799"/>
              <a:gd name="connsiteX0-99" fmla="*/ 194359 w 1140610"/>
              <a:gd name="connsiteY0-100" fmla="*/ 899609 h 1725799"/>
              <a:gd name="connsiteX1-101" fmla="*/ 707571 w 1140610"/>
              <a:gd name="connsiteY1-102" fmla="*/ 0 h 1725799"/>
              <a:gd name="connsiteX2-103" fmla="*/ 493909 w 1140610"/>
              <a:gd name="connsiteY2-104" fmla="*/ 787585 h 1725799"/>
              <a:gd name="connsiteX3-105" fmla="*/ 1140610 w 1140610"/>
              <a:gd name="connsiteY3-106" fmla="*/ 806167 h 1725799"/>
              <a:gd name="connsiteX4-107" fmla="*/ 0 w 1140610"/>
              <a:gd name="connsiteY4-108" fmla="*/ 1725799 h 1725799"/>
              <a:gd name="connsiteX5-109" fmla="*/ 687548 w 1140610"/>
              <a:gd name="connsiteY5-110" fmla="*/ 878144 h 1725799"/>
              <a:gd name="connsiteX6-111" fmla="*/ 194359 w 1140610"/>
              <a:gd name="connsiteY6-112" fmla="*/ 899609 h 1725799"/>
              <a:gd name="connsiteX0-113" fmla="*/ 194359 w 1007121"/>
              <a:gd name="connsiteY0-114" fmla="*/ 899609 h 1725799"/>
              <a:gd name="connsiteX1-115" fmla="*/ 707571 w 1007121"/>
              <a:gd name="connsiteY1-116" fmla="*/ 0 h 1725799"/>
              <a:gd name="connsiteX2-117" fmla="*/ 493909 w 1007121"/>
              <a:gd name="connsiteY2-118" fmla="*/ 787585 h 1725799"/>
              <a:gd name="connsiteX3-119" fmla="*/ 1007121 w 1007121"/>
              <a:gd name="connsiteY3-120" fmla="*/ 812841 h 1725799"/>
              <a:gd name="connsiteX4-121" fmla="*/ 0 w 1007121"/>
              <a:gd name="connsiteY4-122" fmla="*/ 1725799 h 1725799"/>
              <a:gd name="connsiteX5-123" fmla="*/ 687548 w 1007121"/>
              <a:gd name="connsiteY5-124" fmla="*/ 878144 h 1725799"/>
              <a:gd name="connsiteX6-125" fmla="*/ 194359 w 1007121"/>
              <a:gd name="connsiteY6-126" fmla="*/ 899609 h 1725799"/>
              <a:gd name="connsiteX0-127" fmla="*/ 194359 w 1007121"/>
              <a:gd name="connsiteY0-128" fmla="*/ 899609 h 1725799"/>
              <a:gd name="connsiteX1-129" fmla="*/ 707571 w 1007121"/>
              <a:gd name="connsiteY1-130" fmla="*/ 0 h 1725799"/>
              <a:gd name="connsiteX2-131" fmla="*/ 493909 w 1007121"/>
              <a:gd name="connsiteY2-132" fmla="*/ 787585 h 1725799"/>
              <a:gd name="connsiteX3-133" fmla="*/ 1007121 w 1007121"/>
              <a:gd name="connsiteY3-134" fmla="*/ 812841 h 1725799"/>
              <a:gd name="connsiteX4-135" fmla="*/ 0 w 1007121"/>
              <a:gd name="connsiteY4-136" fmla="*/ 1725799 h 1725799"/>
              <a:gd name="connsiteX5-137" fmla="*/ 680874 w 1007121"/>
              <a:gd name="connsiteY5-138" fmla="*/ 911516 h 1725799"/>
              <a:gd name="connsiteX6-139" fmla="*/ 194359 w 1007121"/>
              <a:gd name="connsiteY6-140" fmla="*/ 899609 h 1725799"/>
              <a:gd name="connsiteX0-141" fmla="*/ 194359 w 1007121"/>
              <a:gd name="connsiteY0-142" fmla="*/ 899609 h 1725799"/>
              <a:gd name="connsiteX1-143" fmla="*/ 707571 w 1007121"/>
              <a:gd name="connsiteY1-144" fmla="*/ 0 h 1725799"/>
              <a:gd name="connsiteX2-145" fmla="*/ 453862 w 1007121"/>
              <a:gd name="connsiteY2-146" fmla="*/ 814283 h 1725799"/>
              <a:gd name="connsiteX3-147" fmla="*/ 1007121 w 1007121"/>
              <a:gd name="connsiteY3-148" fmla="*/ 812841 h 1725799"/>
              <a:gd name="connsiteX4-149" fmla="*/ 0 w 1007121"/>
              <a:gd name="connsiteY4-150" fmla="*/ 1725799 h 1725799"/>
              <a:gd name="connsiteX5-151" fmla="*/ 680874 w 1007121"/>
              <a:gd name="connsiteY5-152" fmla="*/ 911516 h 1725799"/>
              <a:gd name="connsiteX6-153" fmla="*/ 194359 w 1007121"/>
              <a:gd name="connsiteY6-154" fmla="*/ 899609 h 1725799"/>
              <a:gd name="connsiteX0-155" fmla="*/ 194359 w 1007121"/>
              <a:gd name="connsiteY0-156" fmla="*/ 899609 h 1725799"/>
              <a:gd name="connsiteX1-157" fmla="*/ 707571 w 1007121"/>
              <a:gd name="connsiteY1-158" fmla="*/ 0 h 1725799"/>
              <a:gd name="connsiteX2-159" fmla="*/ 520607 w 1007121"/>
              <a:gd name="connsiteY2-160" fmla="*/ 827632 h 1725799"/>
              <a:gd name="connsiteX3-161" fmla="*/ 1007121 w 1007121"/>
              <a:gd name="connsiteY3-162" fmla="*/ 812841 h 1725799"/>
              <a:gd name="connsiteX4-163" fmla="*/ 0 w 1007121"/>
              <a:gd name="connsiteY4-164" fmla="*/ 1725799 h 1725799"/>
              <a:gd name="connsiteX5-165" fmla="*/ 680874 w 1007121"/>
              <a:gd name="connsiteY5-166" fmla="*/ 911516 h 1725799"/>
              <a:gd name="connsiteX6-167" fmla="*/ 194359 w 1007121"/>
              <a:gd name="connsiteY6-168" fmla="*/ 899609 h 1725799"/>
              <a:gd name="connsiteX0-169" fmla="*/ 194359 w 1007121"/>
              <a:gd name="connsiteY0-170" fmla="*/ 899609 h 1725799"/>
              <a:gd name="connsiteX1-171" fmla="*/ 707571 w 1007121"/>
              <a:gd name="connsiteY1-172" fmla="*/ 0 h 1725799"/>
              <a:gd name="connsiteX2-173" fmla="*/ 520607 w 1007121"/>
              <a:gd name="connsiteY2-174" fmla="*/ 794259 h 1725799"/>
              <a:gd name="connsiteX3-175" fmla="*/ 1007121 w 1007121"/>
              <a:gd name="connsiteY3-176" fmla="*/ 812841 h 1725799"/>
              <a:gd name="connsiteX4-177" fmla="*/ 0 w 1007121"/>
              <a:gd name="connsiteY4-178" fmla="*/ 1725799 h 1725799"/>
              <a:gd name="connsiteX5-179" fmla="*/ 680874 w 1007121"/>
              <a:gd name="connsiteY5-180" fmla="*/ 911516 h 1725799"/>
              <a:gd name="connsiteX6-181" fmla="*/ 194359 w 1007121"/>
              <a:gd name="connsiteY6-182" fmla="*/ 899609 h 1725799"/>
              <a:gd name="connsiteX0-183" fmla="*/ 194359 w 1007121"/>
              <a:gd name="connsiteY0-184" fmla="*/ 899609 h 1725799"/>
              <a:gd name="connsiteX1-185" fmla="*/ 707571 w 1007121"/>
              <a:gd name="connsiteY1-186" fmla="*/ 0 h 1725799"/>
              <a:gd name="connsiteX2-187" fmla="*/ 507258 w 1007121"/>
              <a:gd name="connsiteY2-188" fmla="*/ 807608 h 1725799"/>
              <a:gd name="connsiteX3-189" fmla="*/ 1007121 w 1007121"/>
              <a:gd name="connsiteY3-190" fmla="*/ 812841 h 1725799"/>
              <a:gd name="connsiteX4-191" fmla="*/ 0 w 1007121"/>
              <a:gd name="connsiteY4-192" fmla="*/ 1725799 h 1725799"/>
              <a:gd name="connsiteX5-193" fmla="*/ 680874 w 1007121"/>
              <a:gd name="connsiteY5-194" fmla="*/ 911516 h 1725799"/>
              <a:gd name="connsiteX6-195" fmla="*/ 194359 w 1007121"/>
              <a:gd name="connsiteY6-196" fmla="*/ 899609 h 1725799"/>
              <a:gd name="connsiteX0-197" fmla="*/ 194359 w 1007121"/>
              <a:gd name="connsiteY0-198" fmla="*/ 899609 h 1725799"/>
              <a:gd name="connsiteX1-199" fmla="*/ 707571 w 1007121"/>
              <a:gd name="connsiteY1-200" fmla="*/ 0 h 1725799"/>
              <a:gd name="connsiteX2-201" fmla="*/ 507258 w 1007121"/>
              <a:gd name="connsiteY2-202" fmla="*/ 807608 h 1725799"/>
              <a:gd name="connsiteX3-203" fmla="*/ 1007121 w 1007121"/>
              <a:gd name="connsiteY3-204" fmla="*/ 812841 h 1725799"/>
              <a:gd name="connsiteX4-205" fmla="*/ 0 w 1007121"/>
              <a:gd name="connsiteY4-206" fmla="*/ 1725799 h 1725799"/>
              <a:gd name="connsiteX5-207" fmla="*/ 680874 w 1007121"/>
              <a:gd name="connsiteY5-208" fmla="*/ 911516 h 1725799"/>
              <a:gd name="connsiteX6-209" fmla="*/ 194359 w 1007121"/>
              <a:gd name="connsiteY6-210" fmla="*/ 899609 h 1725799"/>
              <a:gd name="connsiteX0-211" fmla="*/ 194359 w 1007121"/>
              <a:gd name="connsiteY0-212" fmla="*/ 899609 h 1725799"/>
              <a:gd name="connsiteX1-213" fmla="*/ 707571 w 1007121"/>
              <a:gd name="connsiteY1-214" fmla="*/ 0 h 1725799"/>
              <a:gd name="connsiteX2-215" fmla="*/ 507258 w 1007121"/>
              <a:gd name="connsiteY2-216" fmla="*/ 800933 h 1725799"/>
              <a:gd name="connsiteX3-217" fmla="*/ 1007121 w 1007121"/>
              <a:gd name="connsiteY3-218" fmla="*/ 812841 h 1725799"/>
              <a:gd name="connsiteX4-219" fmla="*/ 0 w 1007121"/>
              <a:gd name="connsiteY4-220" fmla="*/ 1725799 h 1725799"/>
              <a:gd name="connsiteX5-221" fmla="*/ 680874 w 1007121"/>
              <a:gd name="connsiteY5-222" fmla="*/ 911516 h 1725799"/>
              <a:gd name="connsiteX6-223" fmla="*/ 194359 w 1007121"/>
              <a:gd name="connsiteY6-224" fmla="*/ 899609 h 17257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7121" h="1725799">
                <a:moveTo>
                  <a:pt x="194359" y="899609"/>
                </a:moveTo>
                <a:lnTo>
                  <a:pt x="707571" y="0"/>
                </a:lnTo>
                <a:lnTo>
                  <a:pt x="507258" y="800933"/>
                </a:lnTo>
                <a:lnTo>
                  <a:pt x="1007121" y="812841"/>
                </a:lnTo>
                <a:lnTo>
                  <a:pt x="0" y="1725799"/>
                </a:lnTo>
                <a:lnTo>
                  <a:pt x="680874" y="911516"/>
                </a:lnTo>
                <a:lnTo>
                  <a:pt x="194359" y="899609"/>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049385" y="3385933"/>
            <a:ext cx="288033" cy="68821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7"/>
          <p:cNvSpPr/>
          <p:nvPr/>
        </p:nvSpPr>
        <p:spPr>
          <a:xfrm rot="17250237">
            <a:off x="7106155" y="2781580"/>
            <a:ext cx="663883" cy="1246695"/>
          </a:xfrm>
          <a:custGeom>
            <a:avLst/>
            <a:gdLst>
              <a:gd name="connsiteX0" fmla="*/ 0 w 1440160"/>
              <a:gd name="connsiteY0" fmla="*/ 719399 h 1438798"/>
              <a:gd name="connsiteX1" fmla="*/ 359700 w 1440160"/>
              <a:gd name="connsiteY1" fmla="*/ 0 h 1438798"/>
              <a:gd name="connsiteX2" fmla="*/ 1080461 w 1440160"/>
              <a:gd name="connsiteY2" fmla="*/ 0 h 1438798"/>
              <a:gd name="connsiteX3" fmla="*/ 1440160 w 1440160"/>
              <a:gd name="connsiteY3" fmla="*/ 719399 h 1438798"/>
              <a:gd name="connsiteX4" fmla="*/ 1080461 w 1440160"/>
              <a:gd name="connsiteY4" fmla="*/ 1438798 h 1438798"/>
              <a:gd name="connsiteX5" fmla="*/ 359700 w 1440160"/>
              <a:gd name="connsiteY5" fmla="*/ 1438798 h 1438798"/>
              <a:gd name="connsiteX6" fmla="*/ 0 w 1440160"/>
              <a:gd name="connsiteY6" fmla="*/ 719399 h 1438798"/>
              <a:gd name="connsiteX0-1" fmla="*/ 0 w 1440160"/>
              <a:gd name="connsiteY0-2" fmla="*/ 719399 h 1438798"/>
              <a:gd name="connsiteX1-3" fmla="*/ 359700 w 1440160"/>
              <a:gd name="connsiteY1-4" fmla="*/ 0 h 1438798"/>
              <a:gd name="connsiteX2-5" fmla="*/ 1080461 w 1440160"/>
              <a:gd name="connsiteY2-6" fmla="*/ 0 h 1438798"/>
              <a:gd name="connsiteX3-7" fmla="*/ 1440160 w 1440160"/>
              <a:gd name="connsiteY3-8" fmla="*/ 719399 h 1438798"/>
              <a:gd name="connsiteX4-9" fmla="*/ 1080461 w 1440160"/>
              <a:gd name="connsiteY4-10" fmla="*/ 1438798 h 1438798"/>
              <a:gd name="connsiteX5-11" fmla="*/ 813563 w 1440160"/>
              <a:gd name="connsiteY5-12" fmla="*/ 697934 h 1438798"/>
              <a:gd name="connsiteX6-13" fmla="*/ 0 w 1440160"/>
              <a:gd name="connsiteY6-14" fmla="*/ 719399 h 1438798"/>
              <a:gd name="connsiteX0-15" fmla="*/ 0 w 1440160"/>
              <a:gd name="connsiteY0-16" fmla="*/ 719399 h 1545589"/>
              <a:gd name="connsiteX1-17" fmla="*/ 359700 w 1440160"/>
              <a:gd name="connsiteY1-18" fmla="*/ 0 h 1545589"/>
              <a:gd name="connsiteX2-19" fmla="*/ 1080461 w 1440160"/>
              <a:gd name="connsiteY2-20" fmla="*/ 0 h 1545589"/>
              <a:gd name="connsiteX3-21" fmla="*/ 1440160 w 1440160"/>
              <a:gd name="connsiteY3-22" fmla="*/ 719399 h 1545589"/>
              <a:gd name="connsiteX4-23" fmla="*/ 126015 w 1440160"/>
              <a:gd name="connsiteY4-24" fmla="*/ 1545589 h 1545589"/>
              <a:gd name="connsiteX5-25" fmla="*/ 813563 w 1440160"/>
              <a:gd name="connsiteY5-26" fmla="*/ 697934 h 1545589"/>
              <a:gd name="connsiteX6-27" fmla="*/ 0 w 1440160"/>
              <a:gd name="connsiteY6-28" fmla="*/ 719399 h 1545589"/>
              <a:gd name="connsiteX0-29" fmla="*/ 0 w 1440160"/>
              <a:gd name="connsiteY0-30" fmla="*/ 719399 h 1545589"/>
              <a:gd name="connsiteX1-31" fmla="*/ 359700 w 1440160"/>
              <a:gd name="connsiteY1-32" fmla="*/ 0 h 1545589"/>
              <a:gd name="connsiteX2-33" fmla="*/ 453062 w 1440160"/>
              <a:gd name="connsiteY2-34" fmla="*/ 587352 h 1545589"/>
              <a:gd name="connsiteX3-35" fmla="*/ 1440160 w 1440160"/>
              <a:gd name="connsiteY3-36" fmla="*/ 719399 h 1545589"/>
              <a:gd name="connsiteX4-37" fmla="*/ 126015 w 1440160"/>
              <a:gd name="connsiteY4-38" fmla="*/ 1545589 h 1545589"/>
              <a:gd name="connsiteX5-39" fmla="*/ 813563 w 1440160"/>
              <a:gd name="connsiteY5-40" fmla="*/ 697934 h 1545589"/>
              <a:gd name="connsiteX6-41" fmla="*/ 0 w 1440160"/>
              <a:gd name="connsiteY6-42" fmla="*/ 719399 h 1545589"/>
              <a:gd name="connsiteX0-43" fmla="*/ 0 w 1246601"/>
              <a:gd name="connsiteY0-44" fmla="*/ 719399 h 1545589"/>
              <a:gd name="connsiteX1-45" fmla="*/ 359700 w 1246601"/>
              <a:gd name="connsiteY1-46" fmla="*/ 0 h 1545589"/>
              <a:gd name="connsiteX2-47" fmla="*/ 453062 w 1246601"/>
              <a:gd name="connsiteY2-48" fmla="*/ 587352 h 1545589"/>
              <a:gd name="connsiteX3-49" fmla="*/ 1246601 w 1246601"/>
              <a:gd name="connsiteY3-50" fmla="*/ 505817 h 1545589"/>
              <a:gd name="connsiteX4-51" fmla="*/ 126015 w 1246601"/>
              <a:gd name="connsiteY4-52" fmla="*/ 1545589 h 1545589"/>
              <a:gd name="connsiteX5-53" fmla="*/ 813563 w 1246601"/>
              <a:gd name="connsiteY5-54" fmla="*/ 697934 h 1545589"/>
              <a:gd name="connsiteX6-55" fmla="*/ 0 w 1246601"/>
              <a:gd name="connsiteY6-56" fmla="*/ 719399 h 1545589"/>
              <a:gd name="connsiteX0-57" fmla="*/ 0 w 1266625"/>
              <a:gd name="connsiteY0-58" fmla="*/ 719399 h 1545589"/>
              <a:gd name="connsiteX1-59" fmla="*/ 359700 w 1266625"/>
              <a:gd name="connsiteY1-60" fmla="*/ 0 h 1545589"/>
              <a:gd name="connsiteX2-61" fmla="*/ 453062 w 1266625"/>
              <a:gd name="connsiteY2-62" fmla="*/ 587352 h 1545589"/>
              <a:gd name="connsiteX3-63" fmla="*/ 1266625 w 1266625"/>
              <a:gd name="connsiteY3-64" fmla="*/ 625957 h 1545589"/>
              <a:gd name="connsiteX4-65" fmla="*/ 126015 w 1266625"/>
              <a:gd name="connsiteY4-66" fmla="*/ 1545589 h 1545589"/>
              <a:gd name="connsiteX5-67" fmla="*/ 813563 w 1266625"/>
              <a:gd name="connsiteY5-68" fmla="*/ 697934 h 1545589"/>
              <a:gd name="connsiteX6-69" fmla="*/ 0 w 1266625"/>
              <a:gd name="connsiteY6-70" fmla="*/ 719399 h 1545589"/>
              <a:gd name="connsiteX0-71" fmla="*/ 0 w 1266625"/>
              <a:gd name="connsiteY0-72" fmla="*/ 899609 h 1725799"/>
              <a:gd name="connsiteX1-73" fmla="*/ 833586 w 1266625"/>
              <a:gd name="connsiteY1-74" fmla="*/ 0 h 1725799"/>
              <a:gd name="connsiteX2-75" fmla="*/ 453062 w 1266625"/>
              <a:gd name="connsiteY2-76" fmla="*/ 767562 h 1725799"/>
              <a:gd name="connsiteX3-77" fmla="*/ 1266625 w 1266625"/>
              <a:gd name="connsiteY3-78" fmla="*/ 806167 h 1725799"/>
              <a:gd name="connsiteX4-79" fmla="*/ 126015 w 1266625"/>
              <a:gd name="connsiteY4-80" fmla="*/ 1725799 h 1725799"/>
              <a:gd name="connsiteX5-81" fmla="*/ 813563 w 1266625"/>
              <a:gd name="connsiteY5-82" fmla="*/ 878144 h 1725799"/>
              <a:gd name="connsiteX6-83" fmla="*/ 0 w 1266625"/>
              <a:gd name="connsiteY6-84" fmla="*/ 899609 h 1725799"/>
              <a:gd name="connsiteX0-85" fmla="*/ 0 w 1266625"/>
              <a:gd name="connsiteY0-86" fmla="*/ 899609 h 1725799"/>
              <a:gd name="connsiteX1-87" fmla="*/ 833586 w 1266625"/>
              <a:gd name="connsiteY1-88" fmla="*/ 0 h 1725799"/>
              <a:gd name="connsiteX2-89" fmla="*/ 619924 w 1266625"/>
              <a:gd name="connsiteY2-90" fmla="*/ 787585 h 1725799"/>
              <a:gd name="connsiteX3-91" fmla="*/ 1266625 w 1266625"/>
              <a:gd name="connsiteY3-92" fmla="*/ 806167 h 1725799"/>
              <a:gd name="connsiteX4-93" fmla="*/ 126015 w 1266625"/>
              <a:gd name="connsiteY4-94" fmla="*/ 1725799 h 1725799"/>
              <a:gd name="connsiteX5-95" fmla="*/ 813563 w 1266625"/>
              <a:gd name="connsiteY5-96" fmla="*/ 878144 h 1725799"/>
              <a:gd name="connsiteX6-97" fmla="*/ 0 w 1266625"/>
              <a:gd name="connsiteY6-98" fmla="*/ 899609 h 1725799"/>
              <a:gd name="connsiteX0-99" fmla="*/ 194359 w 1140610"/>
              <a:gd name="connsiteY0-100" fmla="*/ 899609 h 1725799"/>
              <a:gd name="connsiteX1-101" fmla="*/ 707571 w 1140610"/>
              <a:gd name="connsiteY1-102" fmla="*/ 0 h 1725799"/>
              <a:gd name="connsiteX2-103" fmla="*/ 493909 w 1140610"/>
              <a:gd name="connsiteY2-104" fmla="*/ 787585 h 1725799"/>
              <a:gd name="connsiteX3-105" fmla="*/ 1140610 w 1140610"/>
              <a:gd name="connsiteY3-106" fmla="*/ 806167 h 1725799"/>
              <a:gd name="connsiteX4-107" fmla="*/ 0 w 1140610"/>
              <a:gd name="connsiteY4-108" fmla="*/ 1725799 h 1725799"/>
              <a:gd name="connsiteX5-109" fmla="*/ 687548 w 1140610"/>
              <a:gd name="connsiteY5-110" fmla="*/ 878144 h 1725799"/>
              <a:gd name="connsiteX6-111" fmla="*/ 194359 w 1140610"/>
              <a:gd name="connsiteY6-112" fmla="*/ 899609 h 1725799"/>
              <a:gd name="connsiteX0-113" fmla="*/ 194359 w 1007121"/>
              <a:gd name="connsiteY0-114" fmla="*/ 899609 h 1725799"/>
              <a:gd name="connsiteX1-115" fmla="*/ 707571 w 1007121"/>
              <a:gd name="connsiteY1-116" fmla="*/ 0 h 1725799"/>
              <a:gd name="connsiteX2-117" fmla="*/ 493909 w 1007121"/>
              <a:gd name="connsiteY2-118" fmla="*/ 787585 h 1725799"/>
              <a:gd name="connsiteX3-119" fmla="*/ 1007121 w 1007121"/>
              <a:gd name="connsiteY3-120" fmla="*/ 812841 h 1725799"/>
              <a:gd name="connsiteX4-121" fmla="*/ 0 w 1007121"/>
              <a:gd name="connsiteY4-122" fmla="*/ 1725799 h 1725799"/>
              <a:gd name="connsiteX5-123" fmla="*/ 687548 w 1007121"/>
              <a:gd name="connsiteY5-124" fmla="*/ 878144 h 1725799"/>
              <a:gd name="connsiteX6-125" fmla="*/ 194359 w 1007121"/>
              <a:gd name="connsiteY6-126" fmla="*/ 899609 h 1725799"/>
              <a:gd name="connsiteX0-127" fmla="*/ 194359 w 1007121"/>
              <a:gd name="connsiteY0-128" fmla="*/ 899609 h 1725799"/>
              <a:gd name="connsiteX1-129" fmla="*/ 707571 w 1007121"/>
              <a:gd name="connsiteY1-130" fmla="*/ 0 h 1725799"/>
              <a:gd name="connsiteX2-131" fmla="*/ 493909 w 1007121"/>
              <a:gd name="connsiteY2-132" fmla="*/ 787585 h 1725799"/>
              <a:gd name="connsiteX3-133" fmla="*/ 1007121 w 1007121"/>
              <a:gd name="connsiteY3-134" fmla="*/ 812841 h 1725799"/>
              <a:gd name="connsiteX4-135" fmla="*/ 0 w 1007121"/>
              <a:gd name="connsiteY4-136" fmla="*/ 1725799 h 1725799"/>
              <a:gd name="connsiteX5-137" fmla="*/ 680874 w 1007121"/>
              <a:gd name="connsiteY5-138" fmla="*/ 911516 h 1725799"/>
              <a:gd name="connsiteX6-139" fmla="*/ 194359 w 1007121"/>
              <a:gd name="connsiteY6-140" fmla="*/ 899609 h 1725799"/>
              <a:gd name="connsiteX0-141" fmla="*/ 194359 w 1007121"/>
              <a:gd name="connsiteY0-142" fmla="*/ 899609 h 1725799"/>
              <a:gd name="connsiteX1-143" fmla="*/ 707571 w 1007121"/>
              <a:gd name="connsiteY1-144" fmla="*/ 0 h 1725799"/>
              <a:gd name="connsiteX2-145" fmla="*/ 453862 w 1007121"/>
              <a:gd name="connsiteY2-146" fmla="*/ 814283 h 1725799"/>
              <a:gd name="connsiteX3-147" fmla="*/ 1007121 w 1007121"/>
              <a:gd name="connsiteY3-148" fmla="*/ 812841 h 1725799"/>
              <a:gd name="connsiteX4-149" fmla="*/ 0 w 1007121"/>
              <a:gd name="connsiteY4-150" fmla="*/ 1725799 h 1725799"/>
              <a:gd name="connsiteX5-151" fmla="*/ 680874 w 1007121"/>
              <a:gd name="connsiteY5-152" fmla="*/ 911516 h 1725799"/>
              <a:gd name="connsiteX6-153" fmla="*/ 194359 w 1007121"/>
              <a:gd name="connsiteY6-154" fmla="*/ 899609 h 1725799"/>
              <a:gd name="connsiteX0-155" fmla="*/ 194359 w 1007121"/>
              <a:gd name="connsiteY0-156" fmla="*/ 899609 h 1725799"/>
              <a:gd name="connsiteX1-157" fmla="*/ 707571 w 1007121"/>
              <a:gd name="connsiteY1-158" fmla="*/ 0 h 1725799"/>
              <a:gd name="connsiteX2-159" fmla="*/ 520607 w 1007121"/>
              <a:gd name="connsiteY2-160" fmla="*/ 827632 h 1725799"/>
              <a:gd name="connsiteX3-161" fmla="*/ 1007121 w 1007121"/>
              <a:gd name="connsiteY3-162" fmla="*/ 812841 h 1725799"/>
              <a:gd name="connsiteX4-163" fmla="*/ 0 w 1007121"/>
              <a:gd name="connsiteY4-164" fmla="*/ 1725799 h 1725799"/>
              <a:gd name="connsiteX5-165" fmla="*/ 680874 w 1007121"/>
              <a:gd name="connsiteY5-166" fmla="*/ 911516 h 1725799"/>
              <a:gd name="connsiteX6-167" fmla="*/ 194359 w 1007121"/>
              <a:gd name="connsiteY6-168" fmla="*/ 899609 h 1725799"/>
              <a:gd name="connsiteX0-169" fmla="*/ 194359 w 1007121"/>
              <a:gd name="connsiteY0-170" fmla="*/ 899609 h 1725799"/>
              <a:gd name="connsiteX1-171" fmla="*/ 707571 w 1007121"/>
              <a:gd name="connsiteY1-172" fmla="*/ 0 h 1725799"/>
              <a:gd name="connsiteX2-173" fmla="*/ 520607 w 1007121"/>
              <a:gd name="connsiteY2-174" fmla="*/ 794259 h 1725799"/>
              <a:gd name="connsiteX3-175" fmla="*/ 1007121 w 1007121"/>
              <a:gd name="connsiteY3-176" fmla="*/ 812841 h 1725799"/>
              <a:gd name="connsiteX4-177" fmla="*/ 0 w 1007121"/>
              <a:gd name="connsiteY4-178" fmla="*/ 1725799 h 1725799"/>
              <a:gd name="connsiteX5-179" fmla="*/ 680874 w 1007121"/>
              <a:gd name="connsiteY5-180" fmla="*/ 911516 h 1725799"/>
              <a:gd name="connsiteX6-181" fmla="*/ 194359 w 1007121"/>
              <a:gd name="connsiteY6-182" fmla="*/ 899609 h 1725799"/>
              <a:gd name="connsiteX0-183" fmla="*/ 194359 w 1007121"/>
              <a:gd name="connsiteY0-184" fmla="*/ 899609 h 1725799"/>
              <a:gd name="connsiteX1-185" fmla="*/ 707571 w 1007121"/>
              <a:gd name="connsiteY1-186" fmla="*/ 0 h 1725799"/>
              <a:gd name="connsiteX2-187" fmla="*/ 507258 w 1007121"/>
              <a:gd name="connsiteY2-188" fmla="*/ 807608 h 1725799"/>
              <a:gd name="connsiteX3-189" fmla="*/ 1007121 w 1007121"/>
              <a:gd name="connsiteY3-190" fmla="*/ 812841 h 1725799"/>
              <a:gd name="connsiteX4-191" fmla="*/ 0 w 1007121"/>
              <a:gd name="connsiteY4-192" fmla="*/ 1725799 h 1725799"/>
              <a:gd name="connsiteX5-193" fmla="*/ 680874 w 1007121"/>
              <a:gd name="connsiteY5-194" fmla="*/ 911516 h 1725799"/>
              <a:gd name="connsiteX6-195" fmla="*/ 194359 w 1007121"/>
              <a:gd name="connsiteY6-196" fmla="*/ 899609 h 1725799"/>
              <a:gd name="connsiteX0-197" fmla="*/ 194359 w 1007121"/>
              <a:gd name="connsiteY0-198" fmla="*/ 899609 h 1725799"/>
              <a:gd name="connsiteX1-199" fmla="*/ 707571 w 1007121"/>
              <a:gd name="connsiteY1-200" fmla="*/ 0 h 1725799"/>
              <a:gd name="connsiteX2-201" fmla="*/ 507258 w 1007121"/>
              <a:gd name="connsiteY2-202" fmla="*/ 807608 h 1725799"/>
              <a:gd name="connsiteX3-203" fmla="*/ 1007121 w 1007121"/>
              <a:gd name="connsiteY3-204" fmla="*/ 812841 h 1725799"/>
              <a:gd name="connsiteX4-205" fmla="*/ 0 w 1007121"/>
              <a:gd name="connsiteY4-206" fmla="*/ 1725799 h 1725799"/>
              <a:gd name="connsiteX5-207" fmla="*/ 680874 w 1007121"/>
              <a:gd name="connsiteY5-208" fmla="*/ 911516 h 1725799"/>
              <a:gd name="connsiteX6-209" fmla="*/ 194359 w 1007121"/>
              <a:gd name="connsiteY6-210" fmla="*/ 899609 h 1725799"/>
              <a:gd name="connsiteX0-211" fmla="*/ 194359 w 1007121"/>
              <a:gd name="connsiteY0-212" fmla="*/ 899609 h 1725799"/>
              <a:gd name="connsiteX1-213" fmla="*/ 707571 w 1007121"/>
              <a:gd name="connsiteY1-214" fmla="*/ 0 h 1725799"/>
              <a:gd name="connsiteX2-215" fmla="*/ 507258 w 1007121"/>
              <a:gd name="connsiteY2-216" fmla="*/ 800933 h 1725799"/>
              <a:gd name="connsiteX3-217" fmla="*/ 1007121 w 1007121"/>
              <a:gd name="connsiteY3-218" fmla="*/ 812841 h 1725799"/>
              <a:gd name="connsiteX4-219" fmla="*/ 0 w 1007121"/>
              <a:gd name="connsiteY4-220" fmla="*/ 1725799 h 1725799"/>
              <a:gd name="connsiteX5-221" fmla="*/ 680874 w 1007121"/>
              <a:gd name="connsiteY5-222" fmla="*/ 911516 h 1725799"/>
              <a:gd name="connsiteX6-223" fmla="*/ 194359 w 1007121"/>
              <a:gd name="connsiteY6-224" fmla="*/ 899609 h 17257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7121" h="1725799">
                <a:moveTo>
                  <a:pt x="194359" y="899609"/>
                </a:moveTo>
                <a:lnTo>
                  <a:pt x="707571" y="0"/>
                </a:lnTo>
                <a:lnTo>
                  <a:pt x="507258" y="800933"/>
                </a:lnTo>
                <a:lnTo>
                  <a:pt x="1007121" y="812841"/>
                </a:lnTo>
                <a:lnTo>
                  <a:pt x="0" y="1725799"/>
                </a:lnTo>
                <a:lnTo>
                  <a:pt x="680874" y="911516"/>
                </a:lnTo>
                <a:lnTo>
                  <a:pt x="194359" y="899609"/>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7"/>
          <p:cNvSpPr/>
          <p:nvPr/>
        </p:nvSpPr>
        <p:spPr>
          <a:xfrm rot="15907749">
            <a:off x="1209721" y="2625776"/>
            <a:ext cx="463034" cy="1047760"/>
          </a:xfrm>
          <a:custGeom>
            <a:avLst/>
            <a:gdLst>
              <a:gd name="connsiteX0" fmla="*/ 0 w 1440160"/>
              <a:gd name="connsiteY0" fmla="*/ 719399 h 1438798"/>
              <a:gd name="connsiteX1" fmla="*/ 359700 w 1440160"/>
              <a:gd name="connsiteY1" fmla="*/ 0 h 1438798"/>
              <a:gd name="connsiteX2" fmla="*/ 1080461 w 1440160"/>
              <a:gd name="connsiteY2" fmla="*/ 0 h 1438798"/>
              <a:gd name="connsiteX3" fmla="*/ 1440160 w 1440160"/>
              <a:gd name="connsiteY3" fmla="*/ 719399 h 1438798"/>
              <a:gd name="connsiteX4" fmla="*/ 1080461 w 1440160"/>
              <a:gd name="connsiteY4" fmla="*/ 1438798 h 1438798"/>
              <a:gd name="connsiteX5" fmla="*/ 359700 w 1440160"/>
              <a:gd name="connsiteY5" fmla="*/ 1438798 h 1438798"/>
              <a:gd name="connsiteX6" fmla="*/ 0 w 1440160"/>
              <a:gd name="connsiteY6" fmla="*/ 719399 h 1438798"/>
              <a:gd name="connsiteX0-1" fmla="*/ 0 w 1440160"/>
              <a:gd name="connsiteY0-2" fmla="*/ 719399 h 1438798"/>
              <a:gd name="connsiteX1-3" fmla="*/ 359700 w 1440160"/>
              <a:gd name="connsiteY1-4" fmla="*/ 0 h 1438798"/>
              <a:gd name="connsiteX2-5" fmla="*/ 1080461 w 1440160"/>
              <a:gd name="connsiteY2-6" fmla="*/ 0 h 1438798"/>
              <a:gd name="connsiteX3-7" fmla="*/ 1440160 w 1440160"/>
              <a:gd name="connsiteY3-8" fmla="*/ 719399 h 1438798"/>
              <a:gd name="connsiteX4-9" fmla="*/ 1080461 w 1440160"/>
              <a:gd name="connsiteY4-10" fmla="*/ 1438798 h 1438798"/>
              <a:gd name="connsiteX5-11" fmla="*/ 813563 w 1440160"/>
              <a:gd name="connsiteY5-12" fmla="*/ 697934 h 1438798"/>
              <a:gd name="connsiteX6-13" fmla="*/ 0 w 1440160"/>
              <a:gd name="connsiteY6-14" fmla="*/ 719399 h 1438798"/>
              <a:gd name="connsiteX0-15" fmla="*/ 0 w 1440160"/>
              <a:gd name="connsiteY0-16" fmla="*/ 719399 h 1545589"/>
              <a:gd name="connsiteX1-17" fmla="*/ 359700 w 1440160"/>
              <a:gd name="connsiteY1-18" fmla="*/ 0 h 1545589"/>
              <a:gd name="connsiteX2-19" fmla="*/ 1080461 w 1440160"/>
              <a:gd name="connsiteY2-20" fmla="*/ 0 h 1545589"/>
              <a:gd name="connsiteX3-21" fmla="*/ 1440160 w 1440160"/>
              <a:gd name="connsiteY3-22" fmla="*/ 719399 h 1545589"/>
              <a:gd name="connsiteX4-23" fmla="*/ 126015 w 1440160"/>
              <a:gd name="connsiteY4-24" fmla="*/ 1545589 h 1545589"/>
              <a:gd name="connsiteX5-25" fmla="*/ 813563 w 1440160"/>
              <a:gd name="connsiteY5-26" fmla="*/ 697934 h 1545589"/>
              <a:gd name="connsiteX6-27" fmla="*/ 0 w 1440160"/>
              <a:gd name="connsiteY6-28" fmla="*/ 719399 h 1545589"/>
              <a:gd name="connsiteX0-29" fmla="*/ 0 w 1440160"/>
              <a:gd name="connsiteY0-30" fmla="*/ 719399 h 1545589"/>
              <a:gd name="connsiteX1-31" fmla="*/ 359700 w 1440160"/>
              <a:gd name="connsiteY1-32" fmla="*/ 0 h 1545589"/>
              <a:gd name="connsiteX2-33" fmla="*/ 453062 w 1440160"/>
              <a:gd name="connsiteY2-34" fmla="*/ 587352 h 1545589"/>
              <a:gd name="connsiteX3-35" fmla="*/ 1440160 w 1440160"/>
              <a:gd name="connsiteY3-36" fmla="*/ 719399 h 1545589"/>
              <a:gd name="connsiteX4-37" fmla="*/ 126015 w 1440160"/>
              <a:gd name="connsiteY4-38" fmla="*/ 1545589 h 1545589"/>
              <a:gd name="connsiteX5-39" fmla="*/ 813563 w 1440160"/>
              <a:gd name="connsiteY5-40" fmla="*/ 697934 h 1545589"/>
              <a:gd name="connsiteX6-41" fmla="*/ 0 w 1440160"/>
              <a:gd name="connsiteY6-42" fmla="*/ 719399 h 1545589"/>
              <a:gd name="connsiteX0-43" fmla="*/ 0 w 1246601"/>
              <a:gd name="connsiteY0-44" fmla="*/ 719399 h 1545589"/>
              <a:gd name="connsiteX1-45" fmla="*/ 359700 w 1246601"/>
              <a:gd name="connsiteY1-46" fmla="*/ 0 h 1545589"/>
              <a:gd name="connsiteX2-47" fmla="*/ 453062 w 1246601"/>
              <a:gd name="connsiteY2-48" fmla="*/ 587352 h 1545589"/>
              <a:gd name="connsiteX3-49" fmla="*/ 1246601 w 1246601"/>
              <a:gd name="connsiteY3-50" fmla="*/ 505817 h 1545589"/>
              <a:gd name="connsiteX4-51" fmla="*/ 126015 w 1246601"/>
              <a:gd name="connsiteY4-52" fmla="*/ 1545589 h 1545589"/>
              <a:gd name="connsiteX5-53" fmla="*/ 813563 w 1246601"/>
              <a:gd name="connsiteY5-54" fmla="*/ 697934 h 1545589"/>
              <a:gd name="connsiteX6-55" fmla="*/ 0 w 1246601"/>
              <a:gd name="connsiteY6-56" fmla="*/ 719399 h 1545589"/>
              <a:gd name="connsiteX0-57" fmla="*/ 0 w 1266625"/>
              <a:gd name="connsiteY0-58" fmla="*/ 719399 h 1545589"/>
              <a:gd name="connsiteX1-59" fmla="*/ 359700 w 1266625"/>
              <a:gd name="connsiteY1-60" fmla="*/ 0 h 1545589"/>
              <a:gd name="connsiteX2-61" fmla="*/ 453062 w 1266625"/>
              <a:gd name="connsiteY2-62" fmla="*/ 587352 h 1545589"/>
              <a:gd name="connsiteX3-63" fmla="*/ 1266625 w 1266625"/>
              <a:gd name="connsiteY3-64" fmla="*/ 625957 h 1545589"/>
              <a:gd name="connsiteX4-65" fmla="*/ 126015 w 1266625"/>
              <a:gd name="connsiteY4-66" fmla="*/ 1545589 h 1545589"/>
              <a:gd name="connsiteX5-67" fmla="*/ 813563 w 1266625"/>
              <a:gd name="connsiteY5-68" fmla="*/ 697934 h 1545589"/>
              <a:gd name="connsiteX6-69" fmla="*/ 0 w 1266625"/>
              <a:gd name="connsiteY6-70" fmla="*/ 719399 h 1545589"/>
              <a:gd name="connsiteX0-71" fmla="*/ 0 w 1266625"/>
              <a:gd name="connsiteY0-72" fmla="*/ 899609 h 1725799"/>
              <a:gd name="connsiteX1-73" fmla="*/ 833586 w 1266625"/>
              <a:gd name="connsiteY1-74" fmla="*/ 0 h 1725799"/>
              <a:gd name="connsiteX2-75" fmla="*/ 453062 w 1266625"/>
              <a:gd name="connsiteY2-76" fmla="*/ 767562 h 1725799"/>
              <a:gd name="connsiteX3-77" fmla="*/ 1266625 w 1266625"/>
              <a:gd name="connsiteY3-78" fmla="*/ 806167 h 1725799"/>
              <a:gd name="connsiteX4-79" fmla="*/ 126015 w 1266625"/>
              <a:gd name="connsiteY4-80" fmla="*/ 1725799 h 1725799"/>
              <a:gd name="connsiteX5-81" fmla="*/ 813563 w 1266625"/>
              <a:gd name="connsiteY5-82" fmla="*/ 878144 h 1725799"/>
              <a:gd name="connsiteX6-83" fmla="*/ 0 w 1266625"/>
              <a:gd name="connsiteY6-84" fmla="*/ 899609 h 1725799"/>
              <a:gd name="connsiteX0-85" fmla="*/ 0 w 1266625"/>
              <a:gd name="connsiteY0-86" fmla="*/ 899609 h 1725799"/>
              <a:gd name="connsiteX1-87" fmla="*/ 833586 w 1266625"/>
              <a:gd name="connsiteY1-88" fmla="*/ 0 h 1725799"/>
              <a:gd name="connsiteX2-89" fmla="*/ 619924 w 1266625"/>
              <a:gd name="connsiteY2-90" fmla="*/ 787585 h 1725799"/>
              <a:gd name="connsiteX3-91" fmla="*/ 1266625 w 1266625"/>
              <a:gd name="connsiteY3-92" fmla="*/ 806167 h 1725799"/>
              <a:gd name="connsiteX4-93" fmla="*/ 126015 w 1266625"/>
              <a:gd name="connsiteY4-94" fmla="*/ 1725799 h 1725799"/>
              <a:gd name="connsiteX5-95" fmla="*/ 813563 w 1266625"/>
              <a:gd name="connsiteY5-96" fmla="*/ 878144 h 1725799"/>
              <a:gd name="connsiteX6-97" fmla="*/ 0 w 1266625"/>
              <a:gd name="connsiteY6-98" fmla="*/ 899609 h 1725799"/>
              <a:gd name="connsiteX0-99" fmla="*/ 194359 w 1140610"/>
              <a:gd name="connsiteY0-100" fmla="*/ 899609 h 1725799"/>
              <a:gd name="connsiteX1-101" fmla="*/ 707571 w 1140610"/>
              <a:gd name="connsiteY1-102" fmla="*/ 0 h 1725799"/>
              <a:gd name="connsiteX2-103" fmla="*/ 493909 w 1140610"/>
              <a:gd name="connsiteY2-104" fmla="*/ 787585 h 1725799"/>
              <a:gd name="connsiteX3-105" fmla="*/ 1140610 w 1140610"/>
              <a:gd name="connsiteY3-106" fmla="*/ 806167 h 1725799"/>
              <a:gd name="connsiteX4-107" fmla="*/ 0 w 1140610"/>
              <a:gd name="connsiteY4-108" fmla="*/ 1725799 h 1725799"/>
              <a:gd name="connsiteX5-109" fmla="*/ 687548 w 1140610"/>
              <a:gd name="connsiteY5-110" fmla="*/ 878144 h 1725799"/>
              <a:gd name="connsiteX6-111" fmla="*/ 194359 w 1140610"/>
              <a:gd name="connsiteY6-112" fmla="*/ 899609 h 1725799"/>
              <a:gd name="connsiteX0-113" fmla="*/ 194359 w 1007121"/>
              <a:gd name="connsiteY0-114" fmla="*/ 899609 h 1725799"/>
              <a:gd name="connsiteX1-115" fmla="*/ 707571 w 1007121"/>
              <a:gd name="connsiteY1-116" fmla="*/ 0 h 1725799"/>
              <a:gd name="connsiteX2-117" fmla="*/ 493909 w 1007121"/>
              <a:gd name="connsiteY2-118" fmla="*/ 787585 h 1725799"/>
              <a:gd name="connsiteX3-119" fmla="*/ 1007121 w 1007121"/>
              <a:gd name="connsiteY3-120" fmla="*/ 812841 h 1725799"/>
              <a:gd name="connsiteX4-121" fmla="*/ 0 w 1007121"/>
              <a:gd name="connsiteY4-122" fmla="*/ 1725799 h 1725799"/>
              <a:gd name="connsiteX5-123" fmla="*/ 687548 w 1007121"/>
              <a:gd name="connsiteY5-124" fmla="*/ 878144 h 1725799"/>
              <a:gd name="connsiteX6-125" fmla="*/ 194359 w 1007121"/>
              <a:gd name="connsiteY6-126" fmla="*/ 899609 h 1725799"/>
              <a:gd name="connsiteX0-127" fmla="*/ 194359 w 1007121"/>
              <a:gd name="connsiteY0-128" fmla="*/ 899609 h 1725799"/>
              <a:gd name="connsiteX1-129" fmla="*/ 707571 w 1007121"/>
              <a:gd name="connsiteY1-130" fmla="*/ 0 h 1725799"/>
              <a:gd name="connsiteX2-131" fmla="*/ 493909 w 1007121"/>
              <a:gd name="connsiteY2-132" fmla="*/ 787585 h 1725799"/>
              <a:gd name="connsiteX3-133" fmla="*/ 1007121 w 1007121"/>
              <a:gd name="connsiteY3-134" fmla="*/ 812841 h 1725799"/>
              <a:gd name="connsiteX4-135" fmla="*/ 0 w 1007121"/>
              <a:gd name="connsiteY4-136" fmla="*/ 1725799 h 1725799"/>
              <a:gd name="connsiteX5-137" fmla="*/ 680874 w 1007121"/>
              <a:gd name="connsiteY5-138" fmla="*/ 911516 h 1725799"/>
              <a:gd name="connsiteX6-139" fmla="*/ 194359 w 1007121"/>
              <a:gd name="connsiteY6-140" fmla="*/ 899609 h 1725799"/>
              <a:gd name="connsiteX0-141" fmla="*/ 194359 w 1007121"/>
              <a:gd name="connsiteY0-142" fmla="*/ 899609 h 1725799"/>
              <a:gd name="connsiteX1-143" fmla="*/ 707571 w 1007121"/>
              <a:gd name="connsiteY1-144" fmla="*/ 0 h 1725799"/>
              <a:gd name="connsiteX2-145" fmla="*/ 453862 w 1007121"/>
              <a:gd name="connsiteY2-146" fmla="*/ 814283 h 1725799"/>
              <a:gd name="connsiteX3-147" fmla="*/ 1007121 w 1007121"/>
              <a:gd name="connsiteY3-148" fmla="*/ 812841 h 1725799"/>
              <a:gd name="connsiteX4-149" fmla="*/ 0 w 1007121"/>
              <a:gd name="connsiteY4-150" fmla="*/ 1725799 h 1725799"/>
              <a:gd name="connsiteX5-151" fmla="*/ 680874 w 1007121"/>
              <a:gd name="connsiteY5-152" fmla="*/ 911516 h 1725799"/>
              <a:gd name="connsiteX6-153" fmla="*/ 194359 w 1007121"/>
              <a:gd name="connsiteY6-154" fmla="*/ 899609 h 1725799"/>
              <a:gd name="connsiteX0-155" fmla="*/ 194359 w 1007121"/>
              <a:gd name="connsiteY0-156" fmla="*/ 899609 h 1725799"/>
              <a:gd name="connsiteX1-157" fmla="*/ 707571 w 1007121"/>
              <a:gd name="connsiteY1-158" fmla="*/ 0 h 1725799"/>
              <a:gd name="connsiteX2-159" fmla="*/ 520607 w 1007121"/>
              <a:gd name="connsiteY2-160" fmla="*/ 827632 h 1725799"/>
              <a:gd name="connsiteX3-161" fmla="*/ 1007121 w 1007121"/>
              <a:gd name="connsiteY3-162" fmla="*/ 812841 h 1725799"/>
              <a:gd name="connsiteX4-163" fmla="*/ 0 w 1007121"/>
              <a:gd name="connsiteY4-164" fmla="*/ 1725799 h 1725799"/>
              <a:gd name="connsiteX5-165" fmla="*/ 680874 w 1007121"/>
              <a:gd name="connsiteY5-166" fmla="*/ 911516 h 1725799"/>
              <a:gd name="connsiteX6-167" fmla="*/ 194359 w 1007121"/>
              <a:gd name="connsiteY6-168" fmla="*/ 899609 h 1725799"/>
              <a:gd name="connsiteX0-169" fmla="*/ 194359 w 1007121"/>
              <a:gd name="connsiteY0-170" fmla="*/ 899609 h 1725799"/>
              <a:gd name="connsiteX1-171" fmla="*/ 707571 w 1007121"/>
              <a:gd name="connsiteY1-172" fmla="*/ 0 h 1725799"/>
              <a:gd name="connsiteX2-173" fmla="*/ 520607 w 1007121"/>
              <a:gd name="connsiteY2-174" fmla="*/ 794259 h 1725799"/>
              <a:gd name="connsiteX3-175" fmla="*/ 1007121 w 1007121"/>
              <a:gd name="connsiteY3-176" fmla="*/ 812841 h 1725799"/>
              <a:gd name="connsiteX4-177" fmla="*/ 0 w 1007121"/>
              <a:gd name="connsiteY4-178" fmla="*/ 1725799 h 1725799"/>
              <a:gd name="connsiteX5-179" fmla="*/ 680874 w 1007121"/>
              <a:gd name="connsiteY5-180" fmla="*/ 911516 h 1725799"/>
              <a:gd name="connsiteX6-181" fmla="*/ 194359 w 1007121"/>
              <a:gd name="connsiteY6-182" fmla="*/ 899609 h 1725799"/>
              <a:gd name="connsiteX0-183" fmla="*/ 194359 w 1007121"/>
              <a:gd name="connsiteY0-184" fmla="*/ 899609 h 1725799"/>
              <a:gd name="connsiteX1-185" fmla="*/ 707571 w 1007121"/>
              <a:gd name="connsiteY1-186" fmla="*/ 0 h 1725799"/>
              <a:gd name="connsiteX2-187" fmla="*/ 507258 w 1007121"/>
              <a:gd name="connsiteY2-188" fmla="*/ 807608 h 1725799"/>
              <a:gd name="connsiteX3-189" fmla="*/ 1007121 w 1007121"/>
              <a:gd name="connsiteY3-190" fmla="*/ 812841 h 1725799"/>
              <a:gd name="connsiteX4-191" fmla="*/ 0 w 1007121"/>
              <a:gd name="connsiteY4-192" fmla="*/ 1725799 h 1725799"/>
              <a:gd name="connsiteX5-193" fmla="*/ 680874 w 1007121"/>
              <a:gd name="connsiteY5-194" fmla="*/ 911516 h 1725799"/>
              <a:gd name="connsiteX6-195" fmla="*/ 194359 w 1007121"/>
              <a:gd name="connsiteY6-196" fmla="*/ 899609 h 1725799"/>
              <a:gd name="connsiteX0-197" fmla="*/ 194359 w 1007121"/>
              <a:gd name="connsiteY0-198" fmla="*/ 899609 h 1725799"/>
              <a:gd name="connsiteX1-199" fmla="*/ 707571 w 1007121"/>
              <a:gd name="connsiteY1-200" fmla="*/ 0 h 1725799"/>
              <a:gd name="connsiteX2-201" fmla="*/ 507258 w 1007121"/>
              <a:gd name="connsiteY2-202" fmla="*/ 807608 h 1725799"/>
              <a:gd name="connsiteX3-203" fmla="*/ 1007121 w 1007121"/>
              <a:gd name="connsiteY3-204" fmla="*/ 812841 h 1725799"/>
              <a:gd name="connsiteX4-205" fmla="*/ 0 w 1007121"/>
              <a:gd name="connsiteY4-206" fmla="*/ 1725799 h 1725799"/>
              <a:gd name="connsiteX5-207" fmla="*/ 680874 w 1007121"/>
              <a:gd name="connsiteY5-208" fmla="*/ 911516 h 1725799"/>
              <a:gd name="connsiteX6-209" fmla="*/ 194359 w 1007121"/>
              <a:gd name="connsiteY6-210" fmla="*/ 899609 h 1725799"/>
              <a:gd name="connsiteX0-211" fmla="*/ 194359 w 1007121"/>
              <a:gd name="connsiteY0-212" fmla="*/ 899609 h 1725799"/>
              <a:gd name="connsiteX1-213" fmla="*/ 707571 w 1007121"/>
              <a:gd name="connsiteY1-214" fmla="*/ 0 h 1725799"/>
              <a:gd name="connsiteX2-215" fmla="*/ 507258 w 1007121"/>
              <a:gd name="connsiteY2-216" fmla="*/ 800933 h 1725799"/>
              <a:gd name="connsiteX3-217" fmla="*/ 1007121 w 1007121"/>
              <a:gd name="connsiteY3-218" fmla="*/ 812841 h 1725799"/>
              <a:gd name="connsiteX4-219" fmla="*/ 0 w 1007121"/>
              <a:gd name="connsiteY4-220" fmla="*/ 1725799 h 1725799"/>
              <a:gd name="connsiteX5-221" fmla="*/ 680874 w 1007121"/>
              <a:gd name="connsiteY5-222" fmla="*/ 911516 h 1725799"/>
              <a:gd name="connsiteX6-223" fmla="*/ 194359 w 1007121"/>
              <a:gd name="connsiteY6-224" fmla="*/ 899609 h 17257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7121" h="1725799">
                <a:moveTo>
                  <a:pt x="194359" y="899609"/>
                </a:moveTo>
                <a:lnTo>
                  <a:pt x="707571" y="0"/>
                </a:lnTo>
                <a:lnTo>
                  <a:pt x="507258" y="800933"/>
                </a:lnTo>
                <a:lnTo>
                  <a:pt x="1007121" y="812841"/>
                </a:lnTo>
                <a:lnTo>
                  <a:pt x="0" y="1725799"/>
                </a:lnTo>
                <a:lnTo>
                  <a:pt x="680874" y="911516"/>
                </a:lnTo>
                <a:lnTo>
                  <a:pt x="194359" y="899609"/>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接线方法</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pic>
        <p:nvPicPr>
          <p:cNvPr id="1126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7704" y="1077634"/>
            <a:ext cx="7128792" cy="3665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196221" y="832464"/>
            <a:ext cx="1754006" cy="276999"/>
          </a:xfrm>
          <a:prstGeom prst="rect">
            <a:avLst/>
          </a:prstGeom>
          <a:noFill/>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AIM-T500</a:t>
            </a:r>
            <a:r>
              <a:rPr lang="zh-CN" altLang="en-US" sz="1200" b="1" dirty="0">
                <a:solidFill>
                  <a:srgbClr val="272727"/>
                </a:solidFill>
                <a:latin typeface="华文仿宋" panose="02010600040101010101" pitchFamily="2" charset="-122"/>
                <a:ea typeface="华文仿宋" panose="02010600040101010101" pitchFamily="2" charset="-122"/>
              </a:rPr>
              <a:t>典型接线方法</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sp>
        <p:nvSpPr>
          <p:cNvPr id="10" name="矩形 9"/>
          <p:cNvSpPr/>
          <p:nvPr/>
        </p:nvSpPr>
        <p:spPr>
          <a:xfrm>
            <a:off x="3296245" y="2910516"/>
            <a:ext cx="504088" cy="1843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7"/>
          <p:cNvSpPr/>
          <p:nvPr/>
        </p:nvSpPr>
        <p:spPr>
          <a:xfrm rot="17250237">
            <a:off x="7179836" y="2747332"/>
            <a:ext cx="663883" cy="1246695"/>
          </a:xfrm>
          <a:custGeom>
            <a:avLst/>
            <a:gdLst>
              <a:gd name="connsiteX0" fmla="*/ 0 w 1440160"/>
              <a:gd name="connsiteY0" fmla="*/ 719399 h 1438798"/>
              <a:gd name="connsiteX1" fmla="*/ 359700 w 1440160"/>
              <a:gd name="connsiteY1" fmla="*/ 0 h 1438798"/>
              <a:gd name="connsiteX2" fmla="*/ 1080461 w 1440160"/>
              <a:gd name="connsiteY2" fmla="*/ 0 h 1438798"/>
              <a:gd name="connsiteX3" fmla="*/ 1440160 w 1440160"/>
              <a:gd name="connsiteY3" fmla="*/ 719399 h 1438798"/>
              <a:gd name="connsiteX4" fmla="*/ 1080461 w 1440160"/>
              <a:gd name="connsiteY4" fmla="*/ 1438798 h 1438798"/>
              <a:gd name="connsiteX5" fmla="*/ 359700 w 1440160"/>
              <a:gd name="connsiteY5" fmla="*/ 1438798 h 1438798"/>
              <a:gd name="connsiteX6" fmla="*/ 0 w 1440160"/>
              <a:gd name="connsiteY6" fmla="*/ 719399 h 1438798"/>
              <a:gd name="connsiteX0-1" fmla="*/ 0 w 1440160"/>
              <a:gd name="connsiteY0-2" fmla="*/ 719399 h 1438798"/>
              <a:gd name="connsiteX1-3" fmla="*/ 359700 w 1440160"/>
              <a:gd name="connsiteY1-4" fmla="*/ 0 h 1438798"/>
              <a:gd name="connsiteX2-5" fmla="*/ 1080461 w 1440160"/>
              <a:gd name="connsiteY2-6" fmla="*/ 0 h 1438798"/>
              <a:gd name="connsiteX3-7" fmla="*/ 1440160 w 1440160"/>
              <a:gd name="connsiteY3-8" fmla="*/ 719399 h 1438798"/>
              <a:gd name="connsiteX4-9" fmla="*/ 1080461 w 1440160"/>
              <a:gd name="connsiteY4-10" fmla="*/ 1438798 h 1438798"/>
              <a:gd name="connsiteX5-11" fmla="*/ 813563 w 1440160"/>
              <a:gd name="connsiteY5-12" fmla="*/ 697934 h 1438798"/>
              <a:gd name="connsiteX6-13" fmla="*/ 0 w 1440160"/>
              <a:gd name="connsiteY6-14" fmla="*/ 719399 h 1438798"/>
              <a:gd name="connsiteX0-15" fmla="*/ 0 w 1440160"/>
              <a:gd name="connsiteY0-16" fmla="*/ 719399 h 1545589"/>
              <a:gd name="connsiteX1-17" fmla="*/ 359700 w 1440160"/>
              <a:gd name="connsiteY1-18" fmla="*/ 0 h 1545589"/>
              <a:gd name="connsiteX2-19" fmla="*/ 1080461 w 1440160"/>
              <a:gd name="connsiteY2-20" fmla="*/ 0 h 1545589"/>
              <a:gd name="connsiteX3-21" fmla="*/ 1440160 w 1440160"/>
              <a:gd name="connsiteY3-22" fmla="*/ 719399 h 1545589"/>
              <a:gd name="connsiteX4-23" fmla="*/ 126015 w 1440160"/>
              <a:gd name="connsiteY4-24" fmla="*/ 1545589 h 1545589"/>
              <a:gd name="connsiteX5-25" fmla="*/ 813563 w 1440160"/>
              <a:gd name="connsiteY5-26" fmla="*/ 697934 h 1545589"/>
              <a:gd name="connsiteX6-27" fmla="*/ 0 w 1440160"/>
              <a:gd name="connsiteY6-28" fmla="*/ 719399 h 1545589"/>
              <a:gd name="connsiteX0-29" fmla="*/ 0 w 1440160"/>
              <a:gd name="connsiteY0-30" fmla="*/ 719399 h 1545589"/>
              <a:gd name="connsiteX1-31" fmla="*/ 359700 w 1440160"/>
              <a:gd name="connsiteY1-32" fmla="*/ 0 h 1545589"/>
              <a:gd name="connsiteX2-33" fmla="*/ 453062 w 1440160"/>
              <a:gd name="connsiteY2-34" fmla="*/ 587352 h 1545589"/>
              <a:gd name="connsiteX3-35" fmla="*/ 1440160 w 1440160"/>
              <a:gd name="connsiteY3-36" fmla="*/ 719399 h 1545589"/>
              <a:gd name="connsiteX4-37" fmla="*/ 126015 w 1440160"/>
              <a:gd name="connsiteY4-38" fmla="*/ 1545589 h 1545589"/>
              <a:gd name="connsiteX5-39" fmla="*/ 813563 w 1440160"/>
              <a:gd name="connsiteY5-40" fmla="*/ 697934 h 1545589"/>
              <a:gd name="connsiteX6-41" fmla="*/ 0 w 1440160"/>
              <a:gd name="connsiteY6-42" fmla="*/ 719399 h 1545589"/>
              <a:gd name="connsiteX0-43" fmla="*/ 0 w 1246601"/>
              <a:gd name="connsiteY0-44" fmla="*/ 719399 h 1545589"/>
              <a:gd name="connsiteX1-45" fmla="*/ 359700 w 1246601"/>
              <a:gd name="connsiteY1-46" fmla="*/ 0 h 1545589"/>
              <a:gd name="connsiteX2-47" fmla="*/ 453062 w 1246601"/>
              <a:gd name="connsiteY2-48" fmla="*/ 587352 h 1545589"/>
              <a:gd name="connsiteX3-49" fmla="*/ 1246601 w 1246601"/>
              <a:gd name="connsiteY3-50" fmla="*/ 505817 h 1545589"/>
              <a:gd name="connsiteX4-51" fmla="*/ 126015 w 1246601"/>
              <a:gd name="connsiteY4-52" fmla="*/ 1545589 h 1545589"/>
              <a:gd name="connsiteX5-53" fmla="*/ 813563 w 1246601"/>
              <a:gd name="connsiteY5-54" fmla="*/ 697934 h 1545589"/>
              <a:gd name="connsiteX6-55" fmla="*/ 0 w 1246601"/>
              <a:gd name="connsiteY6-56" fmla="*/ 719399 h 1545589"/>
              <a:gd name="connsiteX0-57" fmla="*/ 0 w 1266625"/>
              <a:gd name="connsiteY0-58" fmla="*/ 719399 h 1545589"/>
              <a:gd name="connsiteX1-59" fmla="*/ 359700 w 1266625"/>
              <a:gd name="connsiteY1-60" fmla="*/ 0 h 1545589"/>
              <a:gd name="connsiteX2-61" fmla="*/ 453062 w 1266625"/>
              <a:gd name="connsiteY2-62" fmla="*/ 587352 h 1545589"/>
              <a:gd name="connsiteX3-63" fmla="*/ 1266625 w 1266625"/>
              <a:gd name="connsiteY3-64" fmla="*/ 625957 h 1545589"/>
              <a:gd name="connsiteX4-65" fmla="*/ 126015 w 1266625"/>
              <a:gd name="connsiteY4-66" fmla="*/ 1545589 h 1545589"/>
              <a:gd name="connsiteX5-67" fmla="*/ 813563 w 1266625"/>
              <a:gd name="connsiteY5-68" fmla="*/ 697934 h 1545589"/>
              <a:gd name="connsiteX6-69" fmla="*/ 0 w 1266625"/>
              <a:gd name="connsiteY6-70" fmla="*/ 719399 h 1545589"/>
              <a:gd name="connsiteX0-71" fmla="*/ 0 w 1266625"/>
              <a:gd name="connsiteY0-72" fmla="*/ 899609 h 1725799"/>
              <a:gd name="connsiteX1-73" fmla="*/ 833586 w 1266625"/>
              <a:gd name="connsiteY1-74" fmla="*/ 0 h 1725799"/>
              <a:gd name="connsiteX2-75" fmla="*/ 453062 w 1266625"/>
              <a:gd name="connsiteY2-76" fmla="*/ 767562 h 1725799"/>
              <a:gd name="connsiteX3-77" fmla="*/ 1266625 w 1266625"/>
              <a:gd name="connsiteY3-78" fmla="*/ 806167 h 1725799"/>
              <a:gd name="connsiteX4-79" fmla="*/ 126015 w 1266625"/>
              <a:gd name="connsiteY4-80" fmla="*/ 1725799 h 1725799"/>
              <a:gd name="connsiteX5-81" fmla="*/ 813563 w 1266625"/>
              <a:gd name="connsiteY5-82" fmla="*/ 878144 h 1725799"/>
              <a:gd name="connsiteX6-83" fmla="*/ 0 w 1266625"/>
              <a:gd name="connsiteY6-84" fmla="*/ 899609 h 1725799"/>
              <a:gd name="connsiteX0-85" fmla="*/ 0 w 1266625"/>
              <a:gd name="connsiteY0-86" fmla="*/ 899609 h 1725799"/>
              <a:gd name="connsiteX1-87" fmla="*/ 833586 w 1266625"/>
              <a:gd name="connsiteY1-88" fmla="*/ 0 h 1725799"/>
              <a:gd name="connsiteX2-89" fmla="*/ 619924 w 1266625"/>
              <a:gd name="connsiteY2-90" fmla="*/ 787585 h 1725799"/>
              <a:gd name="connsiteX3-91" fmla="*/ 1266625 w 1266625"/>
              <a:gd name="connsiteY3-92" fmla="*/ 806167 h 1725799"/>
              <a:gd name="connsiteX4-93" fmla="*/ 126015 w 1266625"/>
              <a:gd name="connsiteY4-94" fmla="*/ 1725799 h 1725799"/>
              <a:gd name="connsiteX5-95" fmla="*/ 813563 w 1266625"/>
              <a:gd name="connsiteY5-96" fmla="*/ 878144 h 1725799"/>
              <a:gd name="connsiteX6-97" fmla="*/ 0 w 1266625"/>
              <a:gd name="connsiteY6-98" fmla="*/ 899609 h 1725799"/>
              <a:gd name="connsiteX0-99" fmla="*/ 194359 w 1140610"/>
              <a:gd name="connsiteY0-100" fmla="*/ 899609 h 1725799"/>
              <a:gd name="connsiteX1-101" fmla="*/ 707571 w 1140610"/>
              <a:gd name="connsiteY1-102" fmla="*/ 0 h 1725799"/>
              <a:gd name="connsiteX2-103" fmla="*/ 493909 w 1140610"/>
              <a:gd name="connsiteY2-104" fmla="*/ 787585 h 1725799"/>
              <a:gd name="connsiteX3-105" fmla="*/ 1140610 w 1140610"/>
              <a:gd name="connsiteY3-106" fmla="*/ 806167 h 1725799"/>
              <a:gd name="connsiteX4-107" fmla="*/ 0 w 1140610"/>
              <a:gd name="connsiteY4-108" fmla="*/ 1725799 h 1725799"/>
              <a:gd name="connsiteX5-109" fmla="*/ 687548 w 1140610"/>
              <a:gd name="connsiteY5-110" fmla="*/ 878144 h 1725799"/>
              <a:gd name="connsiteX6-111" fmla="*/ 194359 w 1140610"/>
              <a:gd name="connsiteY6-112" fmla="*/ 899609 h 1725799"/>
              <a:gd name="connsiteX0-113" fmla="*/ 194359 w 1007121"/>
              <a:gd name="connsiteY0-114" fmla="*/ 899609 h 1725799"/>
              <a:gd name="connsiteX1-115" fmla="*/ 707571 w 1007121"/>
              <a:gd name="connsiteY1-116" fmla="*/ 0 h 1725799"/>
              <a:gd name="connsiteX2-117" fmla="*/ 493909 w 1007121"/>
              <a:gd name="connsiteY2-118" fmla="*/ 787585 h 1725799"/>
              <a:gd name="connsiteX3-119" fmla="*/ 1007121 w 1007121"/>
              <a:gd name="connsiteY3-120" fmla="*/ 812841 h 1725799"/>
              <a:gd name="connsiteX4-121" fmla="*/ 0 w 1007121"/>
              <a:gd name="connsiteY4-122" fmla="*/ 1725799 h 1725799"/>
              <a:gd name="connsiteX5-123" fmla="*/ 687548 w 1007121"/>
              <a:gd name="connsiteY5-124" fmla="*/ 878144 h 1725799"/>
              <a:gd name="connsiteX6-125" fmla="*/ 194359 w 1007121"/>
              <a:gd name="connsiteY6-126" fmla="*/ 899609 h 1725799"/>
              <a:gd name="connsiteX0-127" fmla="*/ 194359 w 1007121"/>
              <a:gd name="connsiteY0-128" fmla="*/ 899609 h 1725799"/>
              <a:gd name="connsiteX1-129" fmla="*/ 707571 w 1007121"/>
              <a:gd name="connsiteY1-130" fmla="*/ 0 h 1725799"/>
              <a:gd name="connsiteX2-131" fmla="*/ 493909 w 1007121"/>
              <a:gd name="connsiteY2-132" fmla="*/ 787585 h 1725799"/>
              <a:gd name="connsiteX3-133" fmla="*/ 1007121 w 1007121"/>
              <a:gd name="connsiteY3-134" fmla="*/ 812841 h 1725799"/>
              <a:gd name="connsiteX4-135" fmla="*/ 0 w 1007121"/>
              <a:gd name="connsiteY4-136" fmla="*/ 1725799 h 1725799"/>
              <a:gd name="connsiteX5-137" fmla="*/ 680874 w 1007121"/>
              <a:gd name="connsiteY5-138" fmla="*/ 911516 h 1725799"/>
              <a:gd name="connsiteX6-139" fmla="*/ 194359 w 1007121"/>
              <a:gd name="connsiteY6-140" fmla="*/ 899609 h 1725799"/>
              <a:gd name="connsiteX0-141" fmla="*/ 194359 w 1007121"/>
              <a:gd name="connsiteY0-142" fmla="*/ 899609 h 1725799"/>
              <a:gd name="connsiteX1-143" fmla="*/ 707571 w 1007121"/>
              <a:gd name="connsiteY1-144" fmla="*/ 0 h 1725799"/>
              <a:gd name="connsiteX2-145" fmla="*/ 453862 w 1007121"/>
              <a:gd name="connsiteY2-146" fmla="*/ 814283 h 1725799"/>
              <a:gd name="connsiteX3-147" fmla="*/ 1007121 w 1007121"/>
              <a:gd name="connsiteY3-148" fmla="*/ 812841 h 1725799"/>
              <a:gd name="connsiteX4-149" fmla="*/ 0 w 1007121"/>
              <a:gd name="connsiteY4-150" fmla="*/ 1725799 h 1725799"/>
              <a:gd name="connsiteX5-151" fmla="*/ 680874 w 1007121"/>
              <a:gd name="connsiteY5-152" fmla="*/ 911516 h 1725799"/>
              <a:gd name="connsiteX6-153" fmla="*/ 194359 w 1007121"/>
              <a:gd name="connsiteY6-154" fmla="*/ 899609 h 1725799"/>
              <a:gd name="connsiteX0-155" fmla="*/ 194359 w 1007121"/>
              <a:gd name="connsiteY0-156" fmla="*/ 899609 h 1725799"/>
              <a:gd name="connsiteX1-157" fmla="*/ 707571 w 1007121"/>
              <a:gd name="connsiteY1-158" fmla="*/ 0 h 1725799"/>
              <a:gd name="connsiteX2-159" fmla="*/ 520607 w 1007121"/>
              <a:gd name="connsiteY2-160" fmla="*/ 827632 h 1725799"/>
              <a:gd name="connsiteX3-161" fmla="*/ 1007121 w 1007121"/>
              <a:gd name="connsiteY3-162" fmla="*/ 812841 h 1725799"/>
              <a:gd name="connsiteX4-163" fmla="*/ 0 w 1007121"/>
              <a:gd name="connsiteY4-164" fmla="*/ 1725799 h 1725799"/>
              <a:gd name="connsiteX5-165" fmla="*/ 680874 w 1007121"/>
              <a:gd name="connsiteY5-166" fmla="*/ 911516 h 1725799"/>
              <a:gd name="connsiteX6-167" fmla="*/ 194359 w 1007121"/>
              <a:gd name="connsiteY6-168" fmla="*/ 899609 h 1725799"/>
              <a:gd name="connsiteX0-169" fmla="*/ 194359 w 1007121"/>
              <a:gd name="connsiteY0-170" fmla="*/ 899609 h 1725799"/>
              <a:gd name="connsiteX1-171" fmla="*/ 707571 w 1007121"/>
              <a:gd name="connsiteY1-172" fmla="*/ 0 h 1725799"/>
              <a:gd name="connsiteX2-173" fmla="*/ 520607 w 1007121"/>
              <a:gd name="connsiteY2-174" fmla="*/ 794259 h 1725799"/>
              <a:gd name="connsiteX3-175" fmla="*/ 1007121 w 1007121"/>
              <a:gd name="connsiteY3-176" fmla="*/ 812841 h 1725799"/>
              <a:gd name="connsiteX4-177" fmla="*/ 0 w 1007121"/>
              <a:gd name="connsiteY4-178" fmla="*/ 1725799 h 1725799"/>
              <a:gd name="connsiteX5-179" fmla="*/ 680874 w 1007121"/>
              <a:gd name="connsiteY5-180" fmla="*/ 911516 h 1725799"/>
              <a:gd name="connsiteX6-181" fmla="*/ 194359 w 1007121"/>
              <a:gd name="connsiteY6-182" fmla="*/ 899609 h 1725799"/>
              <a:gd name="connsiteX0-183" fmla="*/ 194359 w 1007121"/>
              <a:gd name="connsiteY0-184" fmla="*/ 899609 h 1725799"/>
              <a:gd name="connsiteX1-185" fmla="*/ 707571 w 1007121"/>
              <a:gd name="connsiteY1-186" fmla="*/ 0 h 1725799"/>
              <a:gd name="connsiteX2-187" fmla="*/ 507258 w 1007121"/>
              <a:gd name="connsiteY2-188" fmla="*/ 807608 h 1725799"/>
              <a:gd name="connsiteX3-189" fmla="*/ 1007121 w 1007121"/>
              <a:gd name="connsiteY3-190" fmla="*/ 812841 h 1725799"/>
              <a:gd name="connsiteX4-191" fmla="*/ 0 w 1007121"/>
              <a:gd name="connsiteY4-192" fmla="*/ 1725799 h 1725799"/>
              <a:gd name="connsiteX5-193" fmla="*/ 680874 w 1007121"/>
              <a:gd name="connsiteY5-194" fmla="*/ 911516 h 1725799"/>
              <a:gd name="connsiteX6-195" fmla="*/ 194359 w 1007121"/>
              <a:gd name="connsiteY6-196" fmla="*/ 899609 h 1725799"/>
              <a:gd name="connsiteX0-197" fmla="*/ 194359 w 1007121"/>
              <a:gd name="connsiteY0-198" fmla="*/ 899609 h 1725799"/>
              <a:gd name="connsiteX1-199" fmla="*/ 707571 w 1007121"/>
              <a:gd name="connsiteY1-200" fmla="*/ 0 h 1725799"/>
              <a:gd name="connsiteX2-201" fmla="*/ 507258 w 1007121"/>
              <a:gd name="connsiteY2-202" fmla="*/ 807608 h 1725799"/>
              <a:gd name="connsiteX3-203" fmla="*/ 1007121 w 1007121"/>
              <a:gd name="connsiteY3-204" fmla="*/ 812841 h 1725799"/>
              <a:gd name="connsiteX4-205" fmla="*/ 0 w 1007121"/>
              <a:gd name="connsiteY4-206" fmla="*/ 1725799 h 1725799"/>
              <a:gd name="connsiteX5-207" fmla="*/ 680874 w 1007121"/>
              <a:gd name="connsiteY5-208" fmla="*/ 911516 h 1725799"/>
              <a:gd name="connsiteX6-209" fmla="*/ 194359 w 1007121"/>
              <a:gd name="connsiteY6-210" fmla="*/ 899609 h 1725799"/>
              <a:gd name="connsiteX0-211" fmla="*/ 194359 w 1007121"/>
              <a:gd name="connsiteY0-212" fmla="*/ 899609 h 1725799"/>
              <a:gd name="connsiteX1-213" fmla="*/ 707571 w 1007121"/>
              <a:gd name="connsiteY1-214" fmla="*/ 0 h 1725799"/>
              <a:gd name="connsiteX2-215" fmla="*/ 507258 w 1007121"/>
              <a:gd name="connsiteY2-216" fmla="*/ 800933 h 1725799"/>
              <a:gd name="connsiteX3-217" fmla="*/ 1007121 w 1007121"/>
              <a:gd name="connsiteY3-218" fmla="*/ 812841 h 1725799"/>
              <a:gd name="connsiteX4-219" fmla="*/ 0 w 1007121"/>
              <a:gd name="connsiteY4-220" fmla="*/ 1725799 h 1725799"/>
              <a:gd name="connsiteX5-221" fmla="*/ 680874 w 1007121"/>
              <a:gd name="connsiteY5-222" fmla="*/ 911516 h 1725799"/>
              <a:gd name="connsiteX6-223" fmla="*/ 194359 w 1007121"/>
              <a:gd name="connsiteY6-224" fmla="*/ 899609 h 17257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7121" h="1725799">
                <a:moveTo>
                  <a:pt x="194359" y="899609"/>
                </a:moveTo>
                <a:lnTo>
                  <a:pt x="707571" y="0"/>
                </a:lnTo>
                <a:lnTo>
                  <a:pt x="507258" y="800933"/>
                </a:lnTo>
                <a:lnTo>
                  <a:pt x="1007121" y="812841"/>
                </a:lnTo>
                <a:lnTo>
                  <a:pt x="0" y="1725799"/>
                </a:lnTo>
                <a:lnTo>
                  <a:pt x="680874" y="911516"/>
                </a:lnTo>
                <a:lnTo>
                  <a:pt x="194359" y="899609"/>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55976" y="3094873"/>
            <a:ext cx="504088" cy="1843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804247" y="2910516"/>
            <a:ext cx="504088" cy="1843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932970" y="3215943"/>
            <a:ext cx="288033" cy="68821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7"/>
          <p:cNvSpPr/>
          <p:nvPr/>
        </p:nvSpPr>
        <p:spPr>
          <a:xfrm rot="15907749">
            <a:off x="3718666" y="2571636"/>
            <a:ext cx="463034" cy="1047760"/>
          </a:xfrm>
          <a:custGeom>
            <a:avLst/>
            <a:gdLst>
              <a:gd name="connsiteX0" fmla="*/ 0 w 1440160"/>
              <a:gd name="connsiteY0" fmla="*/ 719399 h 1438798"/>
              <a:gd name="connsiteX1" fmla="*/ 359700 w 1440160"/>
              <a:gd name="connsiteY1" fmla="*/ 0 h 1438798"/>
              <a:gd name="connsiteX2" fmla="*/ 1080461 w 1440160"/>
              <a:gd name="connsiteY2" fmla="*/ 0 h 1438798"/>
              <a:gd name="connsiteX3" fmla="*/ 1440160 w 1440160"/>
              <a:gd name="connsiteY3" fmla="*/ 719399 h 1438798"/>
              <a:gd name="connsiteX4" fmla="*/ 1080461 w 1440160"/>
              <a:gd name="connsiteY4" fmla="*/ 1438798 h 1438798"/>
              <a:gd name="connsiteX5" fmla="*/ 359700 w 1440160"/>
              <a:gd name="connsiteY5" fmla="*/ 1438798 h 1438798"/>
              <a:gd name="connsiteX6" fmla="*/ 0 w 1440160"/>
              <a:gd name="connsiteY6" fmla="*/ 719399 h 1438798"/>
              <a:gd name="connsiteX0-1" fmla="*/ 0 w 1440160"/>
              <a:gd name="connsiteY0-2" fmla="*/ 719399 h 1438798"/>
              <a:gd name="connsiteX1-3" fmla="*/ 359700 w 1440160"/>
              <a:gd name="connsiteY1-4" fmla="*/ 0 h 1438798"/>
              <a:gd name="connsiteX2-5" fmla="*/ 1080461 w 1440160"/>
              <a:gd name="connsiteY2-6" fmla="*/ 0 h 1438798"/>
              <a:gd name="connsiteX3-7" fmla="*/ 1440160 w 1440160"/>
              <a:gd name="connsiteY3-8" fmla="*/ 719399 h 1438798"/>
              <a:gd name="connsiteX4-9" fmla="*/ 1080461 w 1440160"/>
              <a:gd name="connsiteY4-10" fmla="*/ 1438798 h 1438798"/>
              <a:gd name="connsiteX5-11" fmla="*/ 813563 w 1440160"/>
              <a:gd name="connsiteY5-12" fmla="*/ 697934 h 1438798"/>
              <a:gd name="connsiteX6-13" fmla="*/ 0 w 1440160"/>
              <a:gd name="connsiteY6-14" fmla="*/ 719399 h 1438798"/>
              <a:gd name="connsiteX0-15" fmla="*/ 0 w 1440160"/>
              <a:gd name="connsiteY0-16" fmla="*/ 719399 h 1545589"/>
              <a:gd name="connsiteX1-17" fmla="*/ 359700 w 1440160"/>
              <a:gd name="connsiteY1-18" fmla="*/ 0 h 1545589"/>
              <a:gd name="connsiteX2-19" fmla="*/ 1080461 w 1440160"/>
              <a:gd name="connsiteY2-20" fmla="*/ 0 h 1545589"/>
              <a:gd name="connsiteX3-21" fmla="*/ 1440160 w 1440160"/>
              <a:gd name="connsiteY3-22" fmla="*/ 719399 h 1545589"/>
              <a:gd name="connsiteX4-23" fmla="*/ 126015 w 1440160"/>
              <a:gd name="connsiteY4-24" fmla="*/ 1545589 h 1545589"/>
              <a:gd name="connsiteX5-25" fmla="*/ 813563 w 1440160"/>
              <a:gd name="connsiteY5-26" fmla="*/ 697934 h 1545589"/>
              <a:gd name="connsiteX6-27" fmla="*/ 0 w 1440160"/>
              <a:gd name="connsiteY6-28" fmla="*/ 719399 h 1545589"/>
              <a:gd name="connsiteX0-29" fmla="*/ 0 w 1440160"/>
              <a:gd name="connsiteY0-30" fmla="*/ 719399 h 1545589"/>
              <a:gd name="connsiteX1-31" fmla="*/ 359700 w 1440160"/>
              <a:gd name="connsiteY1-32" fmla="*/ 0 h 1545589"/>
              <a:gd name="connsiteX2-33" fmla="*/ 453062 w 1440160"/>
              <a:gd name="connsiteY2-34" fmla="*/ 587352 h 1545589"/>
              <a:gd name="connsiteX3-35" fmla="*/ 1440160 w 1440160"/>
              <a:gd name="connsiteY3-36" fmla="*/ 719399 h 1545589"/>
              <a:gd name="connsiteX4-37" fmla="*/ 126015 w 1440160"/>
              <a:gd name="connsiteY4-38" fmla="*/ 1545589 h 1545589"/>
              <a:gd name="connsiteX5-39" fmla="*/ 813563 w 1440160"/>
              <a:gd name="connsiteY5-40" fmla="*/ 697934 h 1545589"/>
              <a:gd name="connsiteX6-41" fmla="*/ 0 w 1440160"/>
              <a:gd name="connsiteY6-42" fmla="*/ 719399 h 1545589"/>
              <a:gd name="connsiteX0-43" fmla="*/ 0 w 1246601"/>
              <a:gd name="connsiteY0-44" fmla="*/ 719399 h 1545589"/>
              <a:gd name="connsiteX1-45" fmla="*/ 359700 w 1246601"/>
              <a:gd name="connsiteY1-46" fmla="*/ 0 h 1545589"/>
              <a:gd name="connsiteX2-47" fmla="*/ 453062 w 1246601"/>
              <a:gd name="connsiteY2-48" fmla="*/ 587352 h 1545589"/>
              <a:gd name="connsiteX3-49" fmla="*/ 1246601 w 1246601"/>
              <a:gd name="connsiteY3-50" fmla="*/ 505817 h 1545589"/>
              <a:gd name="connsiteX4-51" fmla="*/ 126015 w 1246601"/>
              <a:gd name="connsiteY4-52" fmla="*/ 1545589 h 1545589"/>
              <a:gd name="connsiteX5-53" fmla="*/ 813563 w 1246601"/>
              <a:gd name="connsiteY5-54" fmla="*/ 697934 h 1545589"/>
              <a:gd name="connsiteX6-55" fmla="*/ 0 w 1246601"/>
              <a:gd name="connsiteY6-56" fmla="*/ 719399 h 1545589"/>
              <a:gd name="connsiteX0-57" fmla="*/ 0 w 1266625"/>
              <a:gd name="connsiteY0-58" fmla="*/ 719399 h 1545589"/>
              <a:gd name="connsiteX1-59" fmla="*/ 359700 w 1266625"/>
              <a:gd name="connsiteY1-60" fmla="*/ 0 h 1545589"/>
              <a:gd name="connsiteX2-61" fmla="*/ 453062 w 1266625"/>
              <a:gd name="connsiteY2-62" fmla="*/ 587352 h 1545589"/>
              <a:gd name="connsiteX3-63" fmla="*/ 1266625 w 1266625"/>
              <a:gd name="connsiteY3-64" fmla="*/ 625957 h 1545589"/>
              <a:gd name="connsiteX4-65" fmla="*/ 126015 w 1266625"/>
              <a:gd name="connsiteY4-66" fmla="*/ 1545589 h 1545589"/>
              <a:gd name="connsiteX5-67" fmla="*/ 813563 w 1266625"/>
              <a:gd name="connsiteY5-68" fmla="*/ 697934 h 1545589"/>
              <a:gd name="connsiteX6-69" fmla="*/ 0 w 1266625"/>
              <a:gd name="connsiteY6-70" fmla="*/ 719399 h 1545589"/>
              <a:gd name="connsiteX0-71" fmla="*/ 0 w 1266625"/>
              <a:gd name="connsiteY0-72" fmla="*/ 899609 h 1725799"/>
              <a:gd name="connsiteX1-73" fmla="*/ 833586 w 1266625"/>
              <a:gd name="connsiteY1-74" fmla="*/ 0 h 1725799"/>
              <a:gd name="connsiteX2-75" fmla="*/ 453062 w 1266625"/>
              <a:gd name="connsiteY2-76" fmla="*/ 767562 h 1725799"/>
              <a:gd name="connsiteX3-77" fmla="*/ 1266625 w 1266625"/>
              <a:gd name="connsiteY3-78" fmla="*/ 806167 h 1725799"/>
              <a:gd name="connsiteX4-79" fmla="*/ 126015 w 1266625"/>
              <a:gd name="connsiteY4-80" fmla="*/ 1725799 h 1725799"/>
              <a:gd name="connsiteX5-81" fmla="*/ 813563 w 1266625"/>
              <a:gd name="connsiteY5-82" fmla="*/ 878144 h 1725799"/>
              <a:gd name="connsiteX6-83" fmla="*/ 0 w 1266625"/>
              <a:gd name="connsiteY6-84" fmla="*/ 899609 h 1725799"/>
              <a:gd name="connsiteX0-85" fmla="*/ 0 w 1266625"/>
              <a:gd name="connsiteY0-86" fmla="*/ 899609 h 1725799"/>
              <a:gd name="connsiteX1-87" fmla="*/ 833586 w 1266625"/>
              <a:gd name="connsiteY1-88" fmla="*/ 0 h 1725799"/>
              <a:gd name="connsiteX2-89" fmla="*/ 619924 w 1266625"/>
              <a:gd name="connsiteY2-90" fmla="*/ 787585 h 1725799"/>
              <a:gd name="connsiteX3-91" fmla="*/ 1266625 w 1266625"/>
              <a:gd name="connsiteY3-92" fmla="*/ 806167 h 1725799"/>
              <a:gd name="connsiteX4-93" fmla="*/ 126015 w 1266625"/>
              <a:gd name="connsiteY4-94" fmla="*/ 1725799 h 1725799"/>
              <a:gd name="connsiteX5-95" fmla="*/ 813563 w 1266625"/>
              <a:gd name="connsiteY5-96" fmla="*/ 878144 h 1725799"/>
              <a:gd name="connsiteX6-97" fmla="*/ 0 w 1266625"/>
              <a:gd name="connsiteY6-98" fmla="*/ 899609 h 1725799"/>
              <a:gd name="connsiteX0-99" fmla="*/ 194359 w 1140610"/>
              <a:gd name="connsiteY0-100" fmla="*/ 899609 h 1725799"/>
              <a:gd name="connsiteX1-101" fmla="*/ 707571 w 1140610"/>
              <a:gd name="connsiteY1-102" fmla="*/ 0 h 1725799"/>
              <a:gd name="connsiteX2-103" fmla="*/ 493909 w 1140610"/>
              <a:gd name="connsiteY2-104" fmla="*/ 787585 h 1725799"/>
              <a:gd name="connsiteX3-105" fmla="*/ 1140610 w 1140610"/>
              <a:gd name="connsiteY3-106" fmla="*/ 806167 h 1725799"/>
              <a:gd name="connsiteX4-107" fmla="*/ 0 w 1140610"/>
              <a:gd name="connsiteY4-108" fmla="*/ 1725799 h 1725799"/>
              <a:gd name="connsiteX5-109" fmla="*/ 687548 w 1140610"/>
              <a:gd name="connsiteY5-110" fmla="*/ 878144 h 1725799"/>
              <a:gd name="connsiteX6-111" fmla="*/ 194359 w 1140610"/>
              <a:gd name="connsiteY6-112" fmla="*/ 899609 h 1725799"/>
              <a:gd name="connsiteX0-113" fmla="*/ 194359 w 1007121"/>
              <a:gd name="connsiteY0-114" fmla="*/ 899609 h 1725799"/>
              <a:gd name="connsiteX1-115" fmla="*/ 707571 w 1007121"/>
              <a:gd name="connsiteY1-116" fmla="*/ 0 h 1725799"/>
              <a:gd name="connsiteX2-117" fmla="*/ 493909 w 1007121"/>
              <a:gd name="connsiteY2-118" fmla="*/ 787585 h 1725799"/>
              <a:gd name="connsiteX3-119" fmla="*/ 1007121 w 1007121"/>
              <a:gd name="connsiteY3-120" fmla="*/ 812841 h 1725799"/>
              <a:gd name="connsiteX4-121" fmla="*/ 0 w 1007121"/>
              <a:gd name="connsiteY4-122" fmla="*/ 1725799 h 1725799"/>
              <a:gd name="connsiteX5-123" fmla="*/ 687548 w 1007121"/>
              <a:gd name="connsiteY5-124" fmla="*/ 878144 h 1725799"/>
              <a:gd name="connsiteX6-125" fmla="*/ 194359 w 1007121"/>
              <a:gd name="connsiteY6-126" fmla="*/ 899609 h 1725799"/>
              <a:gd name="connsiteX0-127" fmla="*/ 194359 w 1007121"/>
              <a:gd name="connsiteY0-128" fmla="*/ 899609 h 1725799"/>
              <a:gd name="connsiteX1-129" fmla="*/ 707571 w 1007121"/>
              <a:gd name="connsiteY1-130" fmla="*/ 0 h 1725799"/>
              <a:gd name="connsiteX2-131" fmla="*/ 493909 w 1007121"/>
              <a:gd name="connsiteY2-132" fmla="*/ 787585 h 1725799"/>
              <a:gd name="connsiteX3-133" fmla="*/ 1007121 w 1007121"/>
              <a:gd name="connsiteY3-134" fmla="*/ 812841 h 1725799"/>
              <a:gd name="connsiteX4-135" fmla="*/ 0 w 1007121"/>
              <a:gd name="connsiteY4-136" fmla="*/ 1725799 h 1725799"/>
              <a:gd name="connsiteX5-137" fmla="*/ 680874 w 1007121"/>
              <a:gd name="connsiteY5-138" fmla="*/ 911516 h 1725799"/>
              <a:gd name="connsiteX6-139" fmla="*/ 194359 w 1007121"/>
              <a:gd name="connsiteY6-140" fmla="*/ 899609 h 1725799"/>
              <a:gd name="connsiteX0-141" fmla="*/ 194359 w 1007121"/>
              <a:gd name="connsiteY0-142" fmla="*/ 899609 h 1725799"/>
              <a:gd name="connsiteX1-143" fmla="*/ 707571 w 1007121"/>
              <a:gd name="connsiteY1-144" fmla="*/ 0 h 1725799"/>
              <a:gd name="connsiteX2-145" fmla="*/ 453862 w 1007121"/>
              <a:gd name="connsiteY2-146" fmla="*/ 814283 h 1725799"/>
              <a:gd name="connsiteX3-147" fmla="*/ 1007121 w 1007121"/>
              <a:gd name="connsiteY3-148" fmla="*/ 812841 h 1725799"/>
              <a:gd name="connsiteX4-149" fmla="*/ 0 w 1007121"/>
              <a:gd name="connsiteY4-150" fmla="*/ 1725799 h 1725799"/>
              <a:gd name="connsiteX5-151" fmla="*/ 680874 w 1007121"/>
              <a:gd name="connsiteY5-152" fmla="*/ 911516 h 1725799"/>
              <a:gd name="connsiteX6-153" fmla="*/ 194359 w 1007121"/>
              <a:gd name="connsiteY6-154" fmla="*/ 899609 h 1725799"/>
              <a:gd name="connsiteX0-155" fmla="*/ 194359 w 1007121"/>
              <a:gd name="connsiteY0-156" fmla="*/ 899609 h 1725799"/>
              <a:gd name="connsiteX1-157" fmla="*/ 707571 w 1007121"/>
              <a:gd name="connsiteY1-158" fmla="*/ 0 h 1725799"/>
              <a:gd name="connsiteX2-159" fmla="*/ 520607 w 1007121"/>
              <a:gd name="connsiteY2-160" fmla="*/ 827632 h 1725799"/>
              <a:gd name="connsiteX3-161" fmla="*/ 1007121 w 1007121"/>
              <a:gd name="connsiteY3-162" fmla="*/ 812841 h 1725799"/>
              <a:gd name="connsiteX4-163" fmla="*/ 0 w 1007121"/>
              <a:gd name="connsiteY4-164" fmla="*/ 1725799 h 1725799"/>
              <a:gd name="connsiteX5-165" fmla="*/ 680874 w 1007121"/>
              <a:gd name="connsiteY5-166" fmla="*/ 911516 h 1725799"/>
              <a:gd name="connsiteX6-167" fmla="*/ 194359 w 1007121"/>
              <a:gd name="connsiteY6-168" fmla="*/ 899609 h 1725799"/>
              <a:gd name="connsiteX0-169" fmla="*/ 194359 w 1007121"/>
              <a:gd name="connsiteY0-170" fmla="*/ 899609 h 1725799"/>
              <a:gd name="connsiteX1-171" fmla="*/ 707571 w 1007121"/>
              <a:gd name="connsiteY1-172" fmla="*/ 0 h 1725799"/>
              <a:gd name="connsiteX2-173" fmla="*/ 520607 w 1007121"/>
              <a:gd name="connsiteY2-174" fmla="*/ 794259 h 1725799"/>
              <a:gd name="connsiteX3-175" fmla="*/ 1007121 w 1007121"/>
              <a:gd name="connsiteY3-176" fmla="*/ 812841 h 1725799"/>
              <a:gd name="connsiteX4-177" fmla="*/ 0 w 1007121"/>
              <a:gd name="connsiteY4-178" fmla="*/ 1725799 h 1725799"/>
              <a:gd name="connsiteX5-179" fmla="*/ 680874 w 1007121"/>
              <a:gd name="connsiteY5-180" fmla="*/ 911516 h 1725799"/>
              <a:gd name="connsiteX6-181" fmla="*/ 194359 w 1007121"/>
              <a:gd name="connsiteY6-182" fmla="*/ 899609 h 1725799"/>
              <a:gd name="connsiteX0-183" fmla="*/ 194359 w 1007121"/>
              <a:gd name="connsiteY0-184" fmla="*/ 899609 h 1725799"/>
              <a:gd name="connsiteX1-185" fmla="*/ 707571 w 1007121"/>
              <a:gd name="connsiteY1-186" fmla="*/ 0 h 1725799"/>
              <a:gd name="connsiteX2-187" fmla="*/ 507258 w 1007121"/>
              <a:gd name="connsiteY2-188" fmla="*/ 807608 h 1725799"/>
              <a:gd name="connsiteX3-189" fmla="*/ 1007121 w 1007121"/>
              <a:gd name="connsiteY3-190" fmla="*/ 812841 h 1725799"/>
              <a:gd name="connsiteX4-191" fmla="*/ 0 w 1007121"/>
              <a:gd name="connsiteY4-192" fmla="*/ 1725799 h 1725799"/>
              <a:gd name="connsiteX5-193" fmla="*/ 680874 w 1007121"/>
              <a:gd name="connsiteY5-194" fmla="*/ 911516 h 1725799"/>
              <a:gd name="connsiteX6-195" fmla="*/ 194359 w 1007121"/>
              <a:gd name="connsiteY6-196" fmla="*/ 899609 h 1725799"/>
              <a:gd name="connsiteX0-197" fmla="*/ 194359 w 1007121"/>
              <a:gd name="connsiteY0-198" fmla="*/ 899609 h 1725799"/>
              <a:gd name="connsiteX1-199" fmla="*/ 707571 w 1007121"/>
              <a:gd name="connsiteY1-200" fmla="*/ 0 h 1725799"/>
              <a:gd name="connsiteX2-201" fmla="*/ 507258 w 1007121"/>
              <a:gd name="connsiteY2-202" fmla="*/ 807608 h 1725799"/>
              <a:gd name="connsiteX3-203" fmla="*/ 1007121 w 1007121"/>
              <a:gd name="connsiteY3-204" fmla="*/ 812841 h 1725799"/>
              <a:gd name="connsiteX4-205" fmla="*/ 0 w 1007121"/>
              <a:gd name="connsiteY4-206" fmla="*/ 1725799 h 1725799"/>
              <a:gd name="connsiteX5-207" fmla="*/ 680874 w 1007121"/>
              <a:gd name="connsiteY5-208" fmla="*/ 911516 h 1725799"/>
              <a:gd name="connsiteX6-209" fmla="*/ 194359 w 1007121"/>
              <a:gd name="connsiteY6-210" fmla="*/ 899609 h 1725799"/>
              <a:gd name="connsiteX0-211" fmla="*/ 194359 w 1007121"/>
              <a:gd name="connsiteY0-212" fmla="*/ 899609 h 1725799"/>
              <a:gd name="connsiteX1-213" fmla="*/ 707571 w 1007121"/>
              <a:gd name="connsiteY1-214" fmla="*/ 0 h 1725799"/>
              <a:gd name="connsiteX2-215" fmla="*/ 507258 w 1007121"/>
              <a:gd name="connsiteY2-216" fmla="*/ 800933 h 1725799"/>
              <a:gd name="connsiteX3-217" fmla="*/ 1007121 w 1007121"/>
              <a:gd name="connsiteY3-218" fmla="*/ 812841 h 1725799"/>
              <a:gd name="connsiteX4-219" fmla="*/ 0 w 1007121"/>
              <a:gd name="connsiteY4-220" fmla="*/ 1725799 h 1725799"/>
              <a:gd name="connsiteX5-221" fmla="*/ 680874 w 1007121"/>
              <a:gd name="connsiteY5-222" fmla="*/ 911516 h 1725799"/>
              <a:gd name="connsiteX6-223" fmla="*/ 194359 w 1007121"/>
              <a:gd name="connsiteY6-224" fmla="*/ 899609 h 17257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7121" h="1725799">
                <a:moveTo>
                  <a:pt x="194359" y="899609"/>
                </a:moveTo>
                <a:lnTo>
                  <a:pt x="707571" y="0"/>
                </a:lnTo>
                <a:lnTo>
                  <a:pt x="507258" y="800933"/>
                </a:lnTo>
                <a:lnTo>
                  <a:pt x="1007121" y="812841"/>
                </a:lnTo>
                <a:lnTo>
                  <a:pt x="0" y="1725799"/>
                </a:lnTo>
                <a:lnTo>
                  <a:pt x="680874" y="911516"/>
                </a:lnTo>
                <a:lnTo>
                  <a:pt x="194359" y="899609"/>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96221" y="1077634"/>
            <a:ext cx="1512168" cy="3666966"/>
          </a:xfrm>
          <a:prstGeom prst="rect">
            <a:avLst/>
          </a:prstGeom>
        </p:spPr>
        <p:txBody>
          <a:bodyPr wrap="square">
            <a:spAutoFit/>
          </a:bodyPr>
          <a:lstStyle/>
          <a:p>
            <a:pPr lvl="0">
              <a:lnSpc>
                <a:spcPct val="150000"/>
              </a:lnSpc>
              <a:spcAft>
                <a:spcPts val="0"/>
              </a:spcAft>
            </a:pP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针对三相</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IT</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系统，有两种接线方式：有</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N</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线的情况，将</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LI</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L2</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接入</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N</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线；无</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N</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线的情况，将</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L1</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和</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L2</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分别接入任意两相。</a:t>
            </a:r>
            <a:endPar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endParaRPr>
          </a:p>
          <a:p>
            <a:pPr lvl="0">
              <a:lnSpc>
                <a:spcPct val="150000"/>
              </a:lnSpc>
              <a:spcAft>
                <a:spcPts val="0"/>
              </a:spcAft>
            </a:pP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KE</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PE</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接入</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PE</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线，注意：</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PE</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线不能与</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N</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线连接，</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N</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线不接地。</a:t>
            </a:r>
            <a:endPar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endParaRPr>
          </a:p>
          <a:p>
            <a:pPr lvl="0">
              <a:lnSpc>
                <a:spcPct val="150000"/>
              </a:lnSpc>
              <a:spcAft>
                <a:spcPts val="0"/>
              </a:spcAft>
            </a:pP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针对单相</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IT</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系统，将</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L1</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和</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L2</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接入两相，</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KE</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PE</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接入</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PE</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线</a:t>
            </a:r>
            <a:endParaRPr lang="zh-CN" altLang="zh-CN" sz="1200" kern="100" dirty="0">
              <a:latin typeface="华文仿宋" panose="02010600040101010101" pitchFamily="2" charset="-122"/>
              <a:ea typeface="华文仿宋" panose="0201060004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接线方法</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pic>
        <p:nvPicPr>
          <p:cNvPr id="10242"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63688" y="765484"/>
            <a:ext cx="7002019" cy="398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82132" y="1084422"/>
            <a:ext cx="1512168" cy="3112968"/>
          </a:xfrm>
          <a:prstGeom prst="rect">
            <a:avLst/>
          </a:prstGeom>
        </p:spPr>
        <p:txBody>
          <a:bodyPr wrap="square">
            <a:spAutoFit/>
          </a:bodyPr>
          <a:lstStyle/>
          <a:p>
            <a:pPr lvl="0">
              <a:lnSpc>
                <a:spcPct val="150000"/>
              </a:lnSpc>
              <a:spcAft>
                <a:spcPts val="0"/>
              </a:spcAft>
            </a:pP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将</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AIM-T500L</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和</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ASG</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分别按照接线图正常接入系统，分别接入电源。</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AIM-T500L</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ASG200</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和</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AIL200-12</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的通讯接口</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H</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L</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通过</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H-H</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L-L</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手拉手的方式连接，互感器穿入回路后接入</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AIL200-12</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的电流输入端子。</a:t>
            </a:r>
            <a:endParaRPr lang="zh-CN" altLang="zh-CN" sz="1200" kern="100" dirty="0">
              <a:latin typeface="华文仿宋" panose="02010600040101010101" pitchFamily="2" charset="-122"/>
              <a:ea typeface="华文仿宋" panose="02010600040101010101" pitchFamily="2" charset="-122"/>
              <a:cs typeface="Times New Roman" panose="02020603050405020304" pitchFamily="18" charset="0"/>
            </a:endParaRPr>
          </a:p>
        </p:txBody>
      </p:sp>
      <p:sp>
        <p:nvSpPr>
          <p:cNvPr id="10" name="矩形 9"/>
          <p:cNvSpPr/>
          <p:nvPr/>
        </p:nvSpPr>
        <p:spPr>
          <a:xfrm>
            <a:off x="3275856" y="2519969"/>
            <a:ext cx="504088" cy="1843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27984" y="3003798"/>
            <a:ext cx="504088" cy="1843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7"/>
          <p:cNvSpPr/>
          <p:nvPr/>
        </p:nvSpPr>
        <p:spPr>
          <a:xfrm rot="16200000">
            <a:off x="3692443" y="2267211"/>
            <a:ext cx="463034" cy="1047760"/>
          </a:xfrm>
          <a:custGeom>
            <a:avLst/>
            <a:gdLst>
              <a:gd name="connsiteX0" fmla="*/ 0 w 1440160"/>
              <a:gd name="connsiteY0" fmla="*/ 719399 h 1438798"/>
              <a:gd name="connsiteX1" fmla="*/ 359700 w 1440160"/>
              <a:gd name="connsiteY1" fmla="*/ 0 h 1438798"/>
              <a:gd name="connsiteX2" fmla="*/ 1080461 w 1440160"/>
              <a:gd name="connsiteY2" fmla="*/ 0 h 1438798"/>
              <a:gd name="connsiteX3" fmla="*/ 1440160 w 1440160"/>
              <a:gd name="connsiteY3" fmla="*/ 719399 h 1438798"/>
              <a:gd name="connsiteX4" fmla="*/ 1080461 w 1440160"/>
              <a:gd name="connsiteY4" fmla="*/ 1438798 h 1438798"/>
              <a:gd name="connsiteX5" fmla="*/ 359700 w 1440160"/>
              <a:gd name="connsiteY5" fmla="*/ 1438798 h 1438798"/>
              <a:gd name="connsiteX6" fmla="*/ 0 w 1440160"/>
              <a:gd name="connsiteY6" fmla="*/ 719399 h 1438798"/>
              <a:gd name="connsiteX0-1" fmla="*/ 0 w 1440160"/>
              <a:gd name="connsiteY0-2" fmla="*/ 719399 h 1438798"/>
              <a:gd name="connsiteX1-3" fmla="*/ 359700 w 1440160"/>
              <a:gd name="connsiteY1-4" fmla="*/ 0 h 1438798"/>
              <a:gd name="connsiteX2-5" fmla="*/ 1080461 w 1440160"/>
              <a:gd name="connsiteY2-6" fmla="*/ 0 h 1438798"/>
              <a:gd name="connsiteX3-7" fmla="*/ 1440160 w 1440160"/>
              <a:gd name="connsiteY3-8" fmla="*/ 719399 h 1438798"/>
              <a:gd name="connsiteX4-9" fmla="*/ 1080461 w 1440160"/>
              <a:gd name="connsiteY4-10" fmla="*/ 1438798 h 1438798"/>
              <a:gd name="connsiteX5-11" fmla="*/ 813563 w 1440160"/>
              <a:gd name="connsiteY5-12" fmla="*/ 697934 h 1438798"/>
              <a:gd name="connsiteX6-13" fmla="*/ 0 w 1440160"/>
              <a:gd name="connsiteY6-14" fmla="*/ 719399 h 1438798"/>
              <a:gd name="connsiteX0-15" fmla="*/ 0 w 1440160"/>
              <a:gd name="connsiteY0-16" fmla="*/ 719399 h 1545589"/>
              <a:gd name="connsiteX1-17" fmla="*/ 359700 w 1440160"/>
              <a:gd name="connsiteY1-18" fmla="*/ 0 h 1545589"/>
              <a:gd name="connsiteX2-19" fmla="*/ 1080461 w 1440160"/>
              <a:gd name="connsiteY2-20" fmla="*/ 0 h 1545589"/>
              <a:gd name="connsiteX3-21" fmla="*/ 1440160 w 1440160"/>
              <a:gd name="connsiteY3-22" fmla="*/ 719399 h 1545589"/>
              <a:gd name="connsiteX4-23" fmla="*/ 126015 w 1440160"/>
              <a:gd name="connsiteY4-24" fmla="*/ 1545589 h 1545589"/>
              <a:gd name="connsiteX5-25" fmla="*/ 813563 w 1440160"/>
              <a:gd name="connsiteY5-26" fmla="*/ 697934 h 1545589"/>
              <a:gd name="connsiteX6-27" fmla="*/ 0 w 1440160"/>
              <a:gd name="connsiteY6-28" fmla="*/ 719399 h 1545589"/>
              <a:gd name="connsiteX0-29" fmla="*/ 0 w 1440160"/>
              <a:gd name="connsiteY0-30" fmla="*/ 719399 h 1545589"/>
              <a:gd name="connsiteX1-31" fmla="*/ 359700 w 1440160"/>
              <a:gd name="connsiteY1-32" fmla="*/ 0 h 1545589"/>
              <a:gd name="connsiteX2-33" fmla="*/ 453062 w 1440160"/>
              <a:gd name="connsiteY2-34" fmla="*/ 587352 h 1545589"/>
              <a:gd name="connsiteX3-35" fmla="*/ 1440160 w 1440160"/>
              <a:gd name="connsiteY3-36" fmla="*/ 719399 h 1545589"/>
              <a:gd name="connsiteX4-37" fmla="*/ 126015 w 1440160"/>
              <a:gd name="connsiteY4-38" fmla="*/ 1545589 h 1545589"/>
              <a:gd name="connsiteX5-39" fmla="*/ 813563 w 1440160"/>
              <a:gd name="connsiteY5-40" fmla="*/ 697934 h 1545589"/>
              <a:gd name="connsiteX6-41" fmla="*/ 0 w 1440160"/>
              <a:gd name="connsiteY6-42" fmla="*/ 719399 h 1545589"/>
              <a:gd name="connsiteX0-43" fmla="*/ 0 w 1246601"/>
              <a:gd name="connsiteY0-44" fmla="*/ 719399 h 1545589"/>
              <a:gd name="connsiteX1-45" fmla="*/ 359700 w 1246601"/>
              <a:gd name="connsiteY1-46" fmla="*/ 0 h 1545589"/>
              <a:gd name="connsiteX2-47" fmla="*/ 453062 w 1246601"/>
              <a:gd name="connsiteY2-48" fmla="*/ 587352 h 1545589"/>
              <a:gd name="connsiteX3-49" fmla="*/ 1246601 w 1246601"/>
              <a:gd name="connsiteY3-50" fmla="*/ 505817 h 1545589"/>
              <a:gd name="connsiteX4-51" fmla="*/ 126015 w 1246601"/>
              <a:gd name="connsiteY4-52" fmla="*/ 1545589 h 1545589"/>
              <a:gd name="connsiteX5-53" fmla="*/ 813563 w 1246601"/>
              <a:gd name="connsiteY5-54" fmla="*/ 697934 h 1545589"/>
              <a:gd name="connsiteX6-55" fmla="*/ 0 w 1246601"/>
              <a:gd name="connsiteY6-56" fmla="*/ 719399 h 1545589"/>
              <a:gd name="connsiteX0-57" fmla="*/ 0 w 1266625"/>
              <a:gd name="connsiteY0-58" fmla="*/ 719399 h 1545589"/>
              <a:gd name="connsiteX1-59" fmla="*/ 359700 w 1266625"/>
              <a:gd name="connsiteY1-60" fmla="*/ 0 h 1545589"/>
              <a:gd name="connsiteX2-61" fmla="*/ 453062 w 1266625"/>
              <a:gd name="connsiteY2-62" fmla="*/ 587352 h 1545589"/>
              <a:gd name="connsiteX3-63" fmla="*/ 1266625 w 1266625"/>
              <a:gd name="connsiteY3-64" fmla="*/ 625957 h 1545589"/>
              <a:gd name="connsiteX4-65" fmla="*/ 126015 w 1266625"/>
              <a:gd name="connsiteY4-66" fmla="*/ 1545589 h 1545589"/>
              <a:gd name="connsiteX5-67" fmla="*/ 813563 w 1266625"/>
              <a:gd name="connsiteY5-68" fmla="*/ 697934 h 1545589"/>
              <a:gd name="connsiteX6-69" fmla="*/ 0 w 1266625"/>
              <a:gd name="connsiteY6-70" fmla="*/ 719399 h 1545589"/>
              <a:gd name="connsiteX0-71" fmla="*/ 0 w 1266625"/>
              <a:gd name="connsiteY0-72" fmla="*/ 899609 h 1725799"/>
              <a:gd name="connsiteX1-73" fmla="*/ 833586 w 1266625"/>
              <a:gd name="connsiteY1-74" fmla="*/ 0 h 1725799"/>
              <a:gd name="connsiteX2-75" fmla="*/ 453062 w 1266625"/>
              <a:gd name="connsiteY2-76" fmla="*/ 767562 h 1725799"/>
              <a:gd name="connsiteX3-77" fmla="*/ 1266625 w 1266625"/>
              <a:gd name="connsiteY3-78" fmla="*/ 806167 h 1725799"/>
              <a:gd name="connsiteX4-79" fmla="*/ 126015 w 1266625"/>
              <a:gd name="connsiteY4-80" fmla="*/ 1725799 h 1725799"/>
              <a:gd name="connsiteX5-81" fmla="*/ 813563 w 1266625"/>
              <a:gd name="connsiteY5-82" fmla="*/ 878144 h 1725799"/>
              <a:gd name="connsiteX6-83" fmla="*/ 0 w 1266625"/>
              <a:gd name="connsiteY6-84" fmla="*/ 899609 h 1725799"/>
              <a:gd name="connsiteX0-85" fmla="*/ 0 w 1266625"/>
              <a:gd name="connsiteY0-86" fmla="*/ 899609 h 1725799"/>
              <a:gd name="connsiteX1-87" fmla="*/ 833586 w 1266625"/>
              <a:gd name="connsiteY1-88" fmla="*/ 0 h 1725799"/>
              <a:gd name="connsiteX2-89" fmla="*/ 619924 w 1266625"/>
              <a:gd name="connsiteY2-90" fmla="*/ 787585 h 1725799"/>
              <a:gd name="connsiteX3-91" fmla="*/ 1266625 w 1266625"/>
              <a:gd name="connsiteY3-92" fmla="*/ 806167 h 1725799"/>
              <a:gd name="connsiteX4-93" fmla="*/ 126015 w 1266625"/>
              <a:gd name="connsiteY4-94" fmla="*/ 1725799 h 1725799"/>
              <a:gd name="connsiteX5-95" fmla="*/ 813563 w 1266625"/>
              <a:gd name="connsiteY5-96" fmla="*/ 878144 h 1725799"/>
              <a:gd name="connsiteX6-97" fmla="*/ 0 w 1266625"/>
              <a:gd name="connsiteY6-98" fmla="*/ 899609 h 1725799"/>
              <a:gd name="connsiteX0-99" fmla="*/ 194359 w 1140610"/>
              <a:gd name="connsiteY0-100" fmla="*/ 899609 h 1725799"/>
              <a:gd name="connsiteX1-101" fmla="*/ 707571 w 1140610"/>
              <a:gd name="connsiteY1-102" fmla="*/ 0 h 1725799"/>
              <a:gd name="connsiteX2-103" fmla="*/ 493909 w 1140610"/>
              <a:gd name="connsiteY2-104" fmla="*/ 787585 h 1725799"/>
              <a:gd name="connsiteX3-105" fmla="*/ 1140610 w 1140610"/>
              <a:gd name="connsiteY3-106" fmla="*/ 806167 h 1725799"/>
              <a:gd name="connsiteX4-107" fmla="*/ 0 w 1140610"/>
              <a:gd name="connsiteY4-108" fmla="*/ 1725799 h 1725799"/>
              <a:gd name="connsiteX5-109" fmla="*/ 687548 w 1140610"/>
              <a:gd name="connsiteY5-110" fmla="*/ 878144 h 1725799"/>
              <a:gd name="connsiteX6-111" fmla="*/ 194359 w 1140610"/>
              <a:gd name="connsiteY6-112" fmla="*/ 899609 h 1725799"/>
              <a:gd name="connsiteX0-113" fmla="*/ 194359 w 1007121"/>
              <a:gd name="connsiteY0-114" fmla="*/ 899609 h 1725799"/>
              <a:gd name="connsiteX1-115" fmla="*/ 707571 w 1007121"/>
              <a:gd name="connsiteY1-116" fmla="*/ 0 h 1725799"/>
              <a:gd name="connsiteX2-117" fmla="*/ 493909 w 1007121"/>
              <a:gd name="connsiteY2-118" fmla="*/ 787585 h 1725799"/>
              <a:gd name="connsiteX3-119" fmla="*/ 1007121 w 1007121"/>
              <a:gd name="connsiteY3-120" fmla="*/ 812841 h 1725799"/>
              <a:gd name="connsiteX4-121" fmla="*/ 0 w 1007121"/>
              <a:gd name="connsiteY4-122" fmla="*/ 1725799 h 1725799"/>
              <a:gd name="connsiteX5-123" fmla="*/ 687548 w 1007121"/>
              <a:gd name="connsiteY5-124" fmla="*/ 878144 h 1725799"/>
              <a:gd name="connsiteX6-125" fmla="*/ 194359 w 1007121"/>
              <a:gd name="connsiteY6-126" fmla="*/ 899609 h 1725799"/>
              <a:gd name="connsiteX0-127" fmla="*/ 194359 w 1007121"/>
              <a:gd name="connsiteY0-128" fmla="*/ 899609 h 1725799"/>
              <a:gd name="connsiteX1-129" fmla="*/ 707571 w 1007121"/>
              <a:gd name="connsiteY1-130" fmla="*/ 0 h 1725799"/>
              <a:gd name="connsiteX2-131" fmla="*/ 493909 w 1007121"/>
              <a:gd name="connsiteY2-132" fmla="*/ 787585 h 1725799"/>
              <a:gd name="connsiteX3-133" fmla="*/ 1007121 w 1007121"/>
              <a:gd name="connsiteY3-134" fmla="*/ 812841 h 1725799"/>
              <a:gd name="connsiteX4-135" fmla="*/ 0 w 1007121"/>
              <a:gd name="connsiteY4-136" fmla="*/ 1725799 h 1725799"/>
              <a:gd name="connsiteX5-137" fmla="*/ 680874 w 1007121"/>
              <a:gd name="connsiteY5-138" fmla="*/ 911516 h 1725799"/>
              <a:gd name="connsiteX6-139" fmla="*/ 194359 w 1007121"/>
              <a:gd name="connsiteY6-140" fmla="*/ 899609 h 1725799"/>
              <a:gd name="connsiteX0-141" fmla="*/ 194359 w 1007121"/>
              <a:gd name="connsiteY0-142" fmla="*/ 899609 h 1725799"/>
              <a:gd name="connsiteX1-143" fmla="*/ 707571 w 1007121"/>
              <a:gd name="connsiteY1-144" fmla="*/ 0 h 1725799"/>
              <a:gd name="connsiteX2-145" fmla="*/ 453862 w 1007121"/>
              <a:gd name="connsiteY2-146" fmla="*/ 814283 h 1725799"/>
              <a:gd name="connsiteX3-147" fmla="*/ 1007121 w 1007121"/>
              <a:gd name="connsiteY3-148" fmla="*/ 812841 h 1725799"/>
              <a:gd name="connsiteX4-149" fmla="*/ 0 w 1007121"/>
              <a:gd name="connsiteY4-150" fmla="*/ 1725799 h 1725799"/>
              <a:gd name="connsiteX5-151" fmla="*/ 680874 w 1007121"/>
              <a:gd name="connsiteY5-152" fmla="*/ 911516 h 1725799"/>
              <a:gd name="connsiteX6-153" fmla="*/ 194359 w 1007121"/>
              <a:gd name="connsiteY6-154" fmla="*/ 899609 h 1725799"/>
              <a:gd name="connsiteX0-155" fmla="*/ 194359 w 1007121"/>
              <a:gd name="connsiteY0-156" fmla="*/ 899609 h 1725799"/>
              <a:gd name="connsiteX1-157" fmla="*/ 707571 w 1007121"/>
              <a:gd name="connsiteY1-158" fmla="*/ 0 h 1725799"/>
              <a:gd name="connsiteX2-159" fmla="*/ 520607 w 1007121"/>
              <a:gd name="connsiteY2-160" fmla="*/ 827632 h 1725799"/>
              <a:gd name="connsiteX3-161" fmla="*/ 1007121 w 1007121"/>
              <a:gd name="connsiteY3-162" fmla="*/ 812841 h 1725799"/>
              <a:gd name="connsiteX4-163" fmla="*/ 0 w 1007121"/>
              <a:gd name="connsiteY4-164" fmla="*/ 1725799 h 1725799"/>
              <a:gd name="connsiteX5-165" fmla="*/ 680874 w 1007121"/>
              <a:gd name="connsiteY5-166" fmla="*/ 911516 h 1725799"/>
              <a:gd name="connsiteX6-167" fmla="*/ 194359 w 1007121"/>
              <a:gd name="connsiteY6-168" fmla="*/ 899609 h 1725799"/>
              <a:gd name="connsiteX0-169" fmla="*/ 194359 w 1007121"/>
              <a:gd name="connsiteY0-170" fmla="*/ 899609 h 1725799"/>
              <a:gd name="connsiteX1-171" fmla="*/ 707571 w 1007121"/>
              <a:gd name="connsiteY1-172" fmla="*/ 0 h 1725799"/>
              <a:gd name="connsiteX2-173" fmla="*/ 520607 w 1007121"/>
              <a:gd name="connsiteY2-174" fmla="*/ 794259 h 1725799"/>
              <a:gd name="connsiteX3-175" fmla="*/ 1007121 w 1007121"/>
              <a:gd name="connsiteY3-176" fmla="*/ 812841 h 1725799"/>
              <a:gd name="connsiteX4-177" fmla="*/ 0 w 1007121"/>
              <a:gd name="connsiteY4-178" fmla="*/ 1725799 h 1725799"/>
              <a:gd name="connsiteX5-179" fmla="*/ 680874 w 1007121"/>
              <a:gd name="connsiteY5-180" fmla="*/ 911516 h 1725799"/>
              <a:gd name="connsiteX6-181" fmla="*/ 194359 w 1007121"/>
              <a:gd name="connsiteY6-182" fmla="*/ 899609 h 1725799"/>
              <a:gd name="connsiteX0-183" fmla="*/ 194359 w 1007121"/>
              <a:gd name="connsiteY0-184" fmla="*/ 899609 h 1725799"/>
              <a:gd name="connsiteX1-185" fmla="*/ 707571 w 1007121"/>
              <a:gd name="connsiteY1-186" fmla="*/ 0 h 1725799"/>
              <a:gd name="connsiteX2-187" fmla="*/ 507258 w 1007121"/>
              <a:gd name="connsiteY2-188" fmla="*/ 807608 h 1725799"/>
              <a:gd name="connsiteX3-189" fmla="*/ 1007121 w 1007121"/>
              <a:gd name="connsiteY3-190" fmla="*/ 812841 h 1725799"/>
              <a:gd name="connsiteX4-191" fmla="*/ 0 w 1007121"/>
              <a:gd name="connsiteY4-192" fmla="*/ 1725799 h 1725799"/>
              <a:gd name="connsiteX5-193" fmla="*/ 680874 w 1007121"/>
              <a:gd name="connsiteY5-194" fmla="*/ 911516 h 1725799"/>
              <a:gd name="connsiteX6-195" fmla="*/ 194359 w 1007121"/>
              <a:gd name="connsiteY6-196" fmla="*/ 899609 h 1725799"/>
              <a:gd name="connsiteX0-197" fmla="*/ 194359 w 1007121"/>
              <a:gd name="connsiteY0-198" fmla="*/ 899609 h 1725799"/>
              <a:gd name="connsiteX1-199" fmla="*/ 707571 w 1007121"/>
              <a:gd name="connsiteY1-200" fmla="*/ 0 h 1725799"/>
              <a:gd name="connsiteX2-201" fmla="*/ 507258 w 1007121"/>
              <a:gd name="connsiteY2-202" fmla="*/ 807608 h 1725799"/>
              <a:gd name="connsiteX3-203" fmla="*/ 1007121 w 1007121"/>
              <a:gd name="connsiteY3-204" fmla="*/ 812841 h 1725799"/>
              <a:gd name="connsiteX4-205" fmla="*/ 0 w 1007121"/>
              <a:gd name="connsiteY4-206" fmla="*/ 1725799 h 1725799"/>
              <a:gd name="connsiteX5-207" fmla="*/ 680874 w 1007121"/>
              <a:gd name="connsiteY5-208" fmla="*/ 911516 h 1725799"/>
              <a:gd name="connsiteX6-209" fmla="*/ 194359 w 1007121"/>
              <a:gd name="connsiteY6-210" fmla="*/ 899609 h 1725799"/>
              <a:gd name="connsiteX0-211" fmla="*/ 194359 w 1007121"/>
              <a:gd name="connsiteY0-212" fmla="*/ 899609 h 1725799"/>
              <a:gd name="connsiteX1-213" fmla="*/ 707571 w 1007121"/>
              <a:gd name="connsiteY1-214" fmla="*/ 0 h 1725799"/>
              <a:gd name="connsiteX2-215" fmla="*/ 507258 w 1007121"/>
              <a:gd name="connsiteY2-216" fmla="*/ 800933 h 1725799"/>
              <a:gd name="connsiteX3-217" fmla="*/ 1007121 w 1007121"/>
              <a:gd name="connsiteY3-218" fmla="*/ 812841 h 1725799"/>
              <a:gd name="connsiteX4-219" fmla="*/ 0 w 1007121"/>
              <a:gd name="connsiteY4-220" fmla="*/ 1725799 h 1725799"/>
              <a:gd name="connsiteX5-221" fmla="*/ 680874 w 1007121"/>
              <a:gd name="connsiteY5-222" fmla="*/ 911516 h 1725799"/>
              <a:gd name="connsiteX6-223" fmla="*/ 194359 w 1007121"/>
              <a:gd name="connsiteY6-224" fmla="*/ 899609 h 17257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7121" h="1725799">
                <a:moveTo>
                  <a:pt x="194359" y="899609"/>
                </a:moveTo>
                <a:lnTo>
                  <a:pt x="707571" y="0"/>
                </a:lnTo>
                <a:lnTo>
                  <a:pt x="507258" y="800933"/>
                </a:lnTo>
                <a:lnTo>
                  <a:pt x="1007121" y="812841"/>
                </a:lnTo>
                <a:lnTo>
                  <a:pt x="0" y="1725799"/>
                </a:lnTo>
                <a:lnTo>
                  <a:pt x="680874" y="911516"/>
                </a:lnTo>
                <a:lnTo>
                  <a:pt x="194359" y="899609"/>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01460" y="3188155"/>
            <a:ext cx="288033" cy="89576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300192" y="1051204"/>
            <a:ext cx="504088" cy="18435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7"/>
          <p:cNvSpPr/>
          <p:nvPr/>
        </p:nvSpPr>
        <p:spPr>
          <a:xfrm rot="884238">
            <a:off x="5524307" y="1110468"/>
            <a:ext cx="722667" cy="2379436"/>
          </a:xfrm>
          <a:custGeom>
            <a:avLst/>
            <a:gdLst>
              <a:gd name="connsiteX0" fmla="*/ 0 w 1440160"/>
              <a:gd name="connsiteY0" fmla="*/ 719399 h 1438798"/>
              <a:gd name="connsiteX1" fmla="*/ 359700 w 1440160"/>
              <a:gd name="connsiteY1" fmla="*/ 0 h 1438798"/>
              <a:gd name="connsiteX2" fmla="*/ 1080461 w 1440160"/>
              <a:gd name="connsiteY2" fmla="*/ 0 h 1438798"/>
              <a:gd name="connsiteX3" fmla="*/ 1440160 w 1440160"/>
              <a:gd name="connsiteY3" fmla="*/ 719399 h 1438798"/>
              <a:gd name="connsiteX4" fmla="*/ 1080461 w 1440160"/>
              <a:gd name="connsiteY4" fmla="*/ 1438798 h 1438798"/>
              <a:gd name="connsiteX5" fmla="*/ 359700 w 1440160"/>
              <a:gd name="connsiteY5" fmla="*/ 1438798 h 1438798"/>
              <a:gd name="connsiteX6" fmla="*/ 0 w 1440160"/>
              <a:gd name="connsiteY6" fmla="*/ 719399 h 1438798"/>
              <a:gd name="connsiteX0-1" fmla="*/ 0 w 1440160"/>
              <a:gd name="connsiteY0-2" fmla="*/ 719399 h 1438798"/>
              <a:gd name="connsiteX1-3" fmla="*/ 359700 w 1440160"/>
              <a:gd name="connsiteY1-4" fmla="*/ 0 h 1438798"/>
              <a:gd name="connsiteX2-5" fmla="*/ 1080461 w 1440160"/>
              <a:gd name="connsiteY2-6" fmla="*/ 0 h 1438798"/>
              <a:gd name="connsiteX3-7" fmla="*/ 1440160 w 1440160"/>
              <a:gd name="connsiteY3-8" fmla="*/ 719399 h 1438798"/>
              <a:gd name="connsiteX4-9" fmla="*/ 1080461 w 1440160"/>
              <a:gd name="connsiteY4-10" fmla="*/ 1438798 h 1438798"/>
              <a:gd name="connsiteX5-11" fmla="*/ 813563 w 1440160"/>
              <a:gd name="connsiteY5-12" fmla="*/ 697934 h 1438798"/>
              <a:gd name="connsiteX6-13" fmla="*/ 0 w 1440160"/>
              <a:gd name="connsiteY6-14" fmla="*/ 719399 h 1438798"/>
              <a:gd name="connsiteX0-15" fmla="*/ 0 w 1440160"/>
              <a:gd name="connsiteY0-16" fmla="*/ 719399 h 1545589"/>
              <a:gd name="connsiteX1-17" fmla="*/ 359700 w 1440160"/>
              <a:gd name="connsiteY1-18" fmla="*/ 0 h 1545589"/>
              <a:gd name="connsiteX2-19" fmla="*/ 1080461 w 1440160"/>
              <a:gd name="connsiteY2-20" fmla="*/ 0 h 1545589"/>
              <a:gd name="connsiteX3-21" fmla="*/ 1440160 w 1440160"/>
              <a:gd name="connsiteY3-22" fmla="*/ 719399 h 1545589"/>
              <a:gd name="connsiteX4-23" fmla="*/ 126015 w 1440160"/>
              <a:gd name="connsiteY4-24" fmla="*/ 1545589 h 1545589"/>
              <a:gd name="connsiteX5-25" fmla="*/ 813563 w 1440160"/>
              <a:gd name="connsiteY5-26" fmla="*/ 697934 h 1545589"/>
              <a:gd name="connsiteX6-27" fmla="*/ 0 w 1440160"/>
              <a:gd name="connsiteY6-28" fmla="*/ 719399 h 1545589"/>
              <a:gd name="connsiteX0-29" fmla="*/ 0 w 1440160"/>
              <a:gd name="connsiteY0-30" fmla="*/ 719399 h 1545589"/>
              <a:gd name="connsiteX1-31" fmla="*/ 359700 w 1440160"/>
              <a:gd name="connsiteY1-32" fmla="*/ 0 h 1545589"/>
              <a:gd name="connsiteX2-33" fmla="*/ 453062 w 1440160"/>
              <a:gd name="connsiteY2-34" fmla="*/ 587352 h 1545589"/>
              <a:gd name="connsiteX3-35" fmla="*/ 1440160 w 1440160"/>
              <a:gd name="connsiteY3-36" fmla="*/ 719399 h 1545589"/>
              <a:gd name="connsiteX4-37" fmla="*/ 126015 w 1440160"/>
              <a:gd name="connsiteY4-38" fmla="*/ 1545589 h 1545589"/>
              <a:gd name="connsiteX5-39" fmla="*/ 813563 w 1440160"/>
              <a:gd name="connsiteY5-40" fmla="*/ 697934 h 1545589"/>
              <a:gd name="connsiteX6-41" fmla="*/ 0 w 1440160"/>
              <a:gd name="connsiteY6-42" fmla="*/ 719399 h 1545589"/>
              <a:gd name="connsiteX0-43" fmla="*/ 0 w 1246601"/>
              <a:gd name="connsiteY0-44" fmla="*/ 719399 h 1545589"/>
              <a:gd name="connsiteX1-45" fmla="*/ 359700 w 1246601"/>
              <a:gd name="connsiteY1-46" fmla="*/ 0 h 1545589"/>
              <a:gd name="connsiteX2-47" fmla="*/ 453062 w 1246601"/>
              <a:gd name="connsiteY2-48" fmla="*/ 587352 h 1545589"/>
              <a:gd name="connsiteX3-49" fmla="*/ 1246601 w 1246601"/>
              <a:gd name="connsiteY3-50" fmla="*/ 505817 h 1545589"/>
              <a:gd name="connsiteX4-51" fmla="*/ 126015 w 1246601"/>
              <a:gd name="connsiteY4-52" fmla="*/ 1545589 h 1545589"/>
              <a:gd name="connsiteX5-53" fmla="*/ 813563 w 1246601"/>
              <a:gd name="connsiteY5-54" fmla="*/ 697934 h 1545589"/>
              <a:gd name="connsiteX6-55" fmla="*/ 0 w 1246601"/>
              <a:gd name="connsiteY6-56" fmla="*/ 719399 h 1545589"/>
              <a:gd name="connsiteX0-57" fmla="*/ 0 w 1266625"/>
              <a:gd name="connsiteY0-58" fmla="*/ 719399 h 1545589"/>
              <a:gd name="connsiteX1-59" fmla="*/ 359700 w 1266625"/>
              <a:gd name="connsiteY1-60" fmla="*/ 0 h 1545589"/>
              <a:gd name="connsiteX2-61" fmla="*/ 453062 w 1266625"/>
              <a:gd name="connsiteY2-62" fmla="*/ 587352 h 1545589"/>
              <a:gd name="connsiteX3-63" fmla="*/ 1266625 w 1266625"/>
              <a:gd name="connsiteY3-64" fmla="*/ 625957 h 1545589"/>
              <a:gd name="connsiteX4-65" fmla="*/ 126015 w 1266625"/>
              <a:gd name="connsiteY4-66" fmla="*/ 1545589 h 1545589"/>
              <a:gd name="connsiteX5-67" fmla="*/ 813563 w 1266625"/>
              <a:gd name="connsiteY5-68" fmla="*/ 697934 h 1545589"/>
              <a:gd name="connsiteX6-69" fmla="*/ 0 w 1266625"/>
              <a:gd name="connsiteY6-70" fmla="*/ 719399 h 1545589"/>
              <a:gd name="connsiteX0-71" fmla="*/ 0 w 1266625"/>
              <a:gd name="connsiteY0-72" fmla="*/ 899609 h 1725799"/>
              <a:gd name="connsiteX1-73" fmla="*/ 833586 w 1266625"/>
              <a:gd name="connsiteY1-74" fmla="*/ 0 h 1725799"/>
              <a:gd name="connsiteX2-75" fmla="*/ 453062 w 1266625"/>
              <a:gd name="connsiteY2-76" fmla="*/ 767562 h 1725799"/>
              <a:gd name="connsiteX3-77" fmla="*/ 1266625 w 1266625"/>
              <a:gd name="connsiteY3-78" fmla="*/ 806167 h 1725799"/>
              <a:gd name="connsiteX4-79" fmla="*/ 126015 w 1266625"/>
              <a:gd name="connsiteY4-80" fmla="*/ 1725799 h 1725799"/>
              <a:gd name="connsiteX5-81" fmla="*/ 813563 w 1266625"/>
              <a:gd name="connsiteY5-82" fmla="*/ 878144 h 1725799"/>
              <a:gd name="connsiteX6-83" fmla="*/ 0 w 1266625"/>
              <a:gd name="connsiteY6-84" fmla="*/ 899609 h 1725799"/>
              <a:gd name="connsiteX0-85" fmla="*/ 0 w 1266625"/>
              <a:gd name="connsiteY0-86" fmla="*/ 899609 h 1725799"/>
              <a:gd name="connsiteX1-87" fmla="*/ 833586 w 1266625"/>
              <a:gd name="connsiteY1-88" fmla="*/ 0 h 1725799"/>
              <a:gd name="connsiteX2-89" fmla="*/ 619924 w 1266625"/>
              <a:gd name="connsiteY2-90" fmla="*/ 787585 h 1725799"/>
              <a:gd name="connsiteX3-91" fmla="*/ 1266625 w 1266625"/>
              <a:gd name="connsiteY3-92" fmla="*/ 806167 h 1725799"/>
              <a:gd name="connsiteX4-93" fmla="*/ 126015 w 1266625"/>
              <a:gd name="connsiteY4-94" fmla="*/ 1725799 h 1725799"/>
              <a:gd name="connsiteX5-95" fmla="*/ 813563 w 1266625"/>
              <a:gd name="connsiteY5-96" fmla="*/ 878144 h 1725799"/>
              <a:gd name="connsiteX6-97" fmla="*/ 0 w 1266625"/>
              <a:gd name="connsiteY6-98" fmla="*/ 899609 h 1725799"/>
              <a:gd name="connsiteX0-99" fmla="*/ 194359 w 1140610"/>
              <a:gd name="connsiteY0-100" fmla="*/ 899609 h 1725799"/>
              <a:gd name="connsiteX1-101" fmla="*/ 707571 w 1140610"/>
              <a:gd name="connsiteY1-102" fmla="*/ 0 h 1725799"/>
              <a:gd name="connsiteX2-103" fmla="*/ 493909 w 1140610"/>
              <a:gd name="connsiteY2-104" fmla="*/ 787585 h 1725799"/>
              <a:gd name="connsiteX3-105" fmla="*/ 1140610 w 1140610"/>
              <a:gd name="connsiteY3-106" fmla="*/ 806167 h 1725799"/>
              <a:gd name="connsiteX4-107" fmla="*/ 0 w 1140610"/>
              <a:gd name="connsiteY4-108" fmla="*/ 1725799 h 1725799"/>
              <a:gd name="connsiteX5-109" fmla="*/ 687548 w 1140610"/>
              <a:gd name="connsiteY5-110" fmla="*/ 878144 h 1725799"/>
              <a:gd name="connsiteX6-111" fmla="*/ 194359 w 1140610"/>
              <a:gd name="connsiteY6-112" fmla="*/ 899609 h 1725799"/>
              <a:gd name="connsiteX0-113" fmla="*/ 194359 w 1007121"/>
              <a:gd name="connsiteY0-114" fmla="*/ 899609 h 1725799"/>
              <a:gd name="connsiteX1-115" fmla="*/ 707571 w 1007121"/>
              <a:gd name="connsiteY1-116" fmla="*/ 0 h 1725799"/>
              <a:gd name="connsiteX2-117" fmla="*/ 493909 w 1007121"/>
              <a:gd name="connsiteY2-118" fmla="*/ 787585 h 1725799"/>
              <a:gd name="connsiteX3-119" fmla="*/ 1007121 w 1007121"/>
              <a:gd name="connsiteY3-120" fmla="*/ 812841 h 1725799"/>
              <a:gd name="connsiteX4-121" fmla="*/ 0 w 1007121"/>
              <a:gd name="connsiteY4-122" fmla="*/ 1725799 h 1725799"/>
              <a:gd name="connsiteX5-123" fmla="*/ 687548 w 1007121"/>
              <a:gd name="connsiteY5-124" fmla="*/ 878144 h 1725799"/>
              <a:gd name="connsiteX6-125" fmla="*/ 194359 w 1007121"/>
              <a:gd name="connsiteY6-126" fmla="*/ 899609 h 1725799"/>
              <a:gd name="connsiteX0-127" fmla="*/ 194359 w 1007121"/>
              <a:gd name="connsiteY0-128" fmla="*/ 899609 h 1725799"/>
              <a:gd name="connsiteX1-129" fmla="*/ 707571 w 1007121"/>
              <a:gd name="connsiteY1-130" fmla="*/ 0 h 1725799"/>
              <a:gd name="connsiteX2-131" fmla="*/ 493909 w 1007121"/>
              <a:gd name="connsiteY2-132" fmla="*/ 787585 h 1725799"/>
              <a:gd name="connsiteX3-133" fmla="*/ 1007121 w 1007121"/>
              <a:gd name="connsiteY3-134" fmla="*/ 812841 h 1725799"/>
              <a:gd name="connsiteX4-135" fmla="*/ 0 w 1007121"/>
              <a:gd name="connsiteY4-136" fmla="*/ 1725799 h 1725799"/>
              <a:gd name="connsiteX5-137" fmla="*/ 680874 w 1007121"/>
              <a:gd name="connsiteY5-138" fmla="*/ 911516 h 1725799"/>
              <a:gd name="connsiteX6-139" fmla="*/ 194359 w 1007121"/>
              <a:gd name="connsiteY6-140" fmla="*/ 899609 h 1725799"/>
              <a:gd name="connsiteX0-141" fmla="*/ 194359 w 1007121"/>
              <a:gd name="connsiteY0-142" fmla="*/ 899609 h 1725799"/>
              <a:gd name="connsiteX1-143" fmla="*/ 707571 w 1007121"/>
              <a:gd name="connsiteY1-144" fmla="*/ 0 h 1725799"/>
              <a:gd name="connsiteX2-145" fmla="*/ 453862 w 1007121"/>
              <a:gd name="connsiteY2-146" fmla="*/ 814283 h 1725799"/>
              <a:gd name="connsiteX3-147" fmla="*/ 1007121 w 1007121"/>
              <a:gd name="connsiteY3-148" fmla="*/ 812841 h 1725799"/>
              <a:gd name="connsiteX4-149" fmla="*/ 0 w 1007121"/>
              <a:gd name="connsiteY4-150" fmla="*/ 1725799 h 1725799"/>
              <a:gd name="connsiteX5-151" fmla="*/ 680874 w 1007121"/>
              <a:gd name="connsiteY5-152" fmla="*/ 911516 h 1725799"/>
              <a:gd name="connsiteX6-153" fmla="*/ 194359 w 1007121"/>
              <a:gd name="connsiteY6-154" fmla="*/ 899609 h 1725799"/>
              <a:gd name="connsiteX0-155" fmla="*/ 194359 w 1007121"/>
              <a:gd name="connsiteY0-156" fmla="*/ 899609 h 1725799"/>
              <a:gd name="connsiteX1-157" fmla="*/ 707571 w 1007121"/>
              <a:gd name="connsiteY1-158" fmla="*/ 0 h 1725799"/>
              <a:gd name="connsiteX2-159" fmla="*/ 520607 w 1007121"/>
              <a:gd name="connsiteY2-160" fmla="*/ 827632 h 1725799"/>
              <a:gd name="connsiteX3-161" fmla="*/ 1007121 w 1007121"/>
              <a:gd name="connsiteY3-162" fmla="*/ 812841 h 1725799"/>
              <a:gd name="connsiteX4-163" fmla="*/ 0 w 1007121"/>
              <a:gd name="connsiteY4-164" fmla="*/ 1725799 h 1725799"/>
              <a:gd name="connsiteX5-165" fmla="*/ 680874 w 1007121"/>
              <a:gd name="connsiteY5-166" fmla="*/ 911516 h 1725799"/>
              <a:gd name="connsiteX6-167" fmla="*/ 194359 w 1007121"/>
              <a:gd name="connsiteY6-168" fmla="*/ 899609 h 1725799"/>
              <a:gd name="connsiteX0-169" fmla="*/ 194359 w 1007121"/>
              <a:gd name="connsiteY0-170" fmla="*/ 899609 h 1725799"/>
              <a:gd name="connsiteX1-171" fmla="*/ 707571 w 1007121"/>
              <a:gd name="connsiteY1-172" fmla="*/ 0 h 1725799"/>
              <a:gd name="connsiteX2-173" fmla="*/ 520607 w 1007121"/>
              <a:gd name="connsiteY2-174" fmla="*/ 794259 h 1725799"/>
              <a:gd name="connsiteX3-175" fmla="*/ 1007121 w 1007121"/>
              <a:gd name="connsiteY3-176" fmla="*/ 812841 h 1725799"/>
              <a:gd name="connsiteX4-177" fmla="*/ 0 w 1007121"/>
              <a:gd name="connsiteY4-178" fmla="*/ 1725799 h 1725799"/>
              <a:gd name="connsiteX5-179" fmla="*/ 680874 w 1007121"/>
              <a:gd name="connsiteY5-180" fmla="*/ 911516 h 1725799"/>
              <a:gd name="connsiteX6-181" fmla="*/ 194359 w 1007121"/>
              <a:gd name="connsiteY6-182" fmla="*/ 899609 h 1725799"/>
              <a:gd name="connsiteX0-183" fmla="*/ 194359 w 1007121"/>
              <a:gd name="connsiteY0-184" fmla="*/ 899609 h 1725799"/>
              <a:gd name="connsiteX1-185" fmla="*/ 707571 w 1007121"/>
              <a:gd name="connsiteY1-186" fmla="*/ 0 h 1725799"/>
              <a:gd name="connsiteX2-187" fmla="*/ 507258 w 1007121"/>
              <a:gd name="connsiteY2-188" fmla="*/ 807608 h 1725799"/>
              <a:gd name="connsiteX3-189" fmla="*/ 1007121 w 1007121"/>
              <a:gd name="connsiteY3-190" fmla="*/ 812841 h 1725799"/>
              <a:gd name="connsiteX4-191" fmla="*/ 0 w 1007121"/>
              <a:gd name="connsiteY4-192" fmla="*/ 1725799 h 1725799"/>
              <a:gd name="connsiteX5-193" fmla="*/ 680874 w 1007121"/>
              <a:gd name="connsiteY5-194" fmla="*/ 911516 h 1725799"/>
              <a:gd name="connsiteX6-195" fmla="*/ 194359 w 1007121"/>
              <a:gd name="connsiteY6-196" fmla="*/ 899609 h 1725799"/>
              <a:gd name="connsiteX0-197" fmla="*/ 194359 w 1007121"/>
              <a:gd name="connsiteY0-198" fmla="*/ 899609 h 1725799"/>
              <a:gd name="connsiteX1-199" fmla="*/ 707571 w 1007121"/>
              <a:gd name="connsiteY1-200" fmla="*/ 0 h 1725799"/>
              <a:gd name="connsiteX2-201" fmla="*/ 507258 w 1007121"/>
              <a:gd name="connsiteY2-202" fmla="*/ 807608 h 1725799"/>
              <a:gd name="connsiteX3-203" fmla="*/ 1007121 w 1007121"/>
              <a:gd name="connsiteY3-204" fmla="*/ 812841 h 1725799"/>
              <a:gd name="connsiteX4-205" fmla="*/ 0 w 1007121"/>
              <a:gd name="connsiteY4-206" fmla="*/ 1725799 h 1725799"/>
              <a:gd name="connsiteX5-207" fmla="*/ 680874 w 1007121"/>
              <a:gd name="connsiteY5-208" fmla="*/ 911516 h 1725799"/>
              <a:gd name="connsiteX6-209" fmla="*/ 194359 w 1007121"/>
              <a:gd name="connsiteY6-210" fmla="*/ 899609 h 1725799"/>
              <a:gd name="connsiteX0-211" fmla="*/ 194359 w 1007121"/>
              <a:gd name="connsiteY0-212" fmla="*/ 899609 h 1725799"/>
              <a:gd name="connsiteX1-213" fmla="*/ 707571 w 1007121"/>
              <a:gd name="connsiteY1-214" fmla="*/ 0 h 1725799"/>
              <a:gd name="connsiteX2-215" fmla="*/ 507258 w 1007121"/>
              <a:gd name="connsiteY2-216" fmla="*/ 800933 h 1725799"/>
              <a:gd name="connsiteX3-217" fmla="*/ 1007121 w 1007121"/>
              <a:gd name="connsiteY3-218" fmla="*/ 812841 h 1725799"/>
              <a:gd name="connsiteX4-219" fmla="*/ 0 w 1007121"/>
              <a:gd name="connsiteY4-220" fmla="*/ 1725799 h 1725799"/>
              <a:gd name="connsiteX5-221" fmla="*/ 680874 w 1007121"/>
              <a:gd name="connsiteY5-222" fmla="*/ 911516 h 1725799"/>
              <a:gd name="connsiteX6-223" fmla="*/ 194359 w 1007121"/>
              <a:gd name="connsiteY6-224" fmla="*/ 899609 h 17257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7121" h="1725799">
                <a:moveTo>
                  <a:pt x="194359" y="899609"/>
                </a:moveTo>
                <a:lnTo>
                  <a:pt x="707571" y="0"/>
                </a:lnTo>
                <a:lnTo>
                  <a:pt x="507258" y="800933"/>
                </a:lnTo>
                <a:lnTo>
                  <a:pt x="1007121" y="812841"/>
                </a:lnTo>
                <a:lnTo>
                  <a:pt x="0" y="1725799"/>
                </a:lnTo>
                <a:lnTo>
                  <a:pt x="680874" y="911516"/>
                </a:lnTo>
                <a:lnTo>
                  <a:pt x="194359" y="899609"/>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372200" y="3721122"/>
            <a:ext cx="1872208" cy="103178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7"/>
          <p:cNvSpPr/>
          <p:nvPr/>
        </p:nvSpPr>
        <p:spPr>
          <a:xfrm rot="717334">
            <a:off x="6101687" y="3748751"/>
            <a:ext cx="357499" cy="866630"/>
          </a:xfrm>
          <a:custGeom>
            <a:avLst/>
            <a:gdLst>
              <a:gd name="connsiteX0" fmla="*/ 0 w 1440160"/>
              <a:gd name="connsiteY0" fmla="*/ 719399 h 1438798"/>
              <a:gd name="connsiteX1" fmla="*/ 359700 w 1440160"/>
              <a:gd name="connsiteY1" fmla="*/ 0 h 1438798"/>
              <a:gd name="connsiteX2" fmla="*/ 1080461 w 1440160"/>
              <a:gd name="connsiteY2" fmla="*/ 0 h 1438798"/>
              <a:gd name="connsiteX3" fmla="*/ 1440160 w 1440160"/>
              <a:gd name="connsiteY3" fmla="*/ 719399 h 1438798"/>
              <a:gd name="connsiteX4" fmla="*/ 1080461 w 1440160"/>
              <a:gd name="connsiteY4" fmla="*/ 1438798 h 1438798"/>
              <a:gd name="connsiteX5" fmla="*/ 359700 w 1440160"/>
              <a:gd name="connsiteY5" fmla="*/ 1438798 h 1438798"/>
              <a:gd name="connsiteX6" fmla="*/ 0 w 1440160"/>
              <a:gd name="connsiteY6" fmla="*/ 719399 h 1438798"/>
              <a:gd name="connsiteX0-1" fmla="*/ 0 w 1440160"/>
              <a:gd name="connsiteY0-2" fmla="*/ 719399 h 1438798"/>
              <a:gd name="connsiteX1-3" fmla="*/ 359700 w 1440160"/>
              <a:gd name="connsiteY1-4" fmla="*/ 0 h 1438798"/>
              <a:gd name="connsiteX2-5" fmla="*/ 1080461 w 1440160"/>
              <a:gd name="connsiteY2-6" fmla="*/ 0 h 1438798"/>
              <a:gd name="connsiteX3-7" fmla="*/ 1440160 w 1440160"/>
              <a:gd name="connsiteY3-8" fmla="*/ 719399 h 1438798"/>
              <a:gd name="connsiteX4-9" fmla="*/ 1080461 w 1440160"/>
              <a:gd name="connsiteY4-10" fmla="*/ 1438798 h 1438798"/>
              <a:gd name="connsiteX5-11" fmla="*/ 813563 w 1440160"/>
              <a:gd name="connsiteY5-12" fmla="*/ 697934 h 1438798"/>
              <a:gd name="connsiteX6-13" fmla="*/ 0 w 1440160"/>
              <a:gd name="connsiteY6-14" fmla="*/ 719399 h 1438798"/>
              <a:gd name="connsiteX0-15" fmla="*/ 0 w 1440160"/>
              <a:gd name="connsiteY0-16" fmla="*/ 719399 h 1545589"/>
              <a:gd name="connsiteX1-17" fmla="*/ 359700 w 1440160"/>
              <a:gd name="connsiteY1-18" fmla="*/ 0 h 1545589"/>
              <a:gd name="connsiteX2-19" fmla="*/ 1080461 w 1440160"/>
              <a:gd name="connsiteY2-20" fmla="*/ 0 h 1545589"/>
              <a:gd name="connsiteX3-21" fmla="*/ 1440160 w 1440160"/>
              <a:gd name="connsiteY3-22" fmla="*/ 719399 h 1545589"/>
              <a:gd name="connsiteX4-23" fmla="*/ 126015 w 1440160"/>
              <a:gd name="connsiteY4-24" fmla="*/ 1545589 h 1545589"/>
              <a:gd name="connsiteX5-25" fmla="*/ 813563 w 1440160"/>
              <a:gd name="connsiteY5-26" fmla="*/ 697934 h 1545589"/>
              <a:gd name="connsiteX6-27" fmla="*/ 0 w 1440160"/>
              <a:gd name="connsiteY6-28" fmla="*/ 719399 h 1545589"/>
              <a:gd name="connsiteX0-29" fmla="*/ 0 w 1440160"/>
              <a:gd name="connsiteY0-30" fmla="*/ 719399 h 1545589"/>
              <a:gd name="connsiteX1-31" fmla="*/ 359700 w 1440160"/>
              <a:gd name="connsiteY1-32" fmla="*/ 0 h 1545589"/>
              <a:gd name="connsiteX2-33" fmla="*/ 453062 w 1440160"/>
              <a:gd name="connsiteY2-34" fmla="*/ 587352 h 1545589"/>
              <a:gd name="connsiteX3-35" fmla="*/ 1440160 w 1440160"/>
              <a:gd name="connsiteY3-36" fmla="*/ 719399 h 1545589"/>
              <a:gd name="connsiteX4-37" fmla="*/ 126015 w 1440160"/>
              <a:gd name="connsiteY4-38" fmla="*/ 1545589 h 1545589"/>
              <a:gd name="connsiteX5-39" fmla="*/ 813563 w 1440160"/>
              <a:gd name="connsiteY5-40" fmla="*/ 697934 h 1545589"/>
              <a:gd name="connsiteX6-41" fmla="*/ 0 w 1440160"/>
              <a:gd name="connsiteY6-42" fmla="*/ 719399 h 1545589"/>
              <a:gd name="connsiteX0-43" fmla="*/ 0 w 1246601"/>
              <a:gd name="connsiteY0-44" fmla="*/ 719399 h 1545589"/>
              <a:gd name="connsiteX1-45" fmla="*/ 359700 w 1246601"/>
              <a:gd name="connsiteY1-46" fmla="*/ 0 h 1545589"/>
              <a:gd name="connsiteX2-47" fmla="*/ 453062 w 1246601"/>
              <a:gd name="connsiteY2-48" fmla="*/ 587352 h 1545589"/>
              <a:gd name="connsiteX3-49" fmla="*/ 1246601 w 1246601"/>
              <a:gd name="connsiteY3-50" fmla="*/ 505817 h 1545589"/>
              <a:gd name="connsiteX4-51" fmla="*/ 126015 w 1246601"/>
              <a:gd name="connsiteY4-52" fmla="*/ 1545589 h 1545589"/>
              <a:gd name="connsiteX5-53" fmla="*/ 813563 w 1246601"/>
              <a:gd name="connsiteY5-54" fmla="*/ 697934 h 1545589"/>
              <a:gd name="connsiteX6-55" fmla="*/ 0 w 1246601"/>
              <a:gd name="connsiteY6-56" fmla="*/ 719399 h 1545589"/>
              <a:gd name="connsiteX0-57" fmla="*/ 0 w 1266625"/>
              <a:gd name="connsiteY0-58" fmla="*/ 719399 h 1545589"/>
              <a:gd name="connsiteX1-59" fmla="*/ 359700 w 1266625"/>
              <a:gd name="connsiteY1-60" fmla="*/ 0 h 1545589"/>
              <a:gd name="connsiteX2-61" fmla="*/ 453062 w 1266625"/>
              <a:gd name="connsiteY2-62" fmla="*/ 587352 h 1545589"/>
              <a:gd name="connsiteX3-63" fmla="*/ 1266625 w 1266625"/>
              <a:gd name="connsiteY3-64" fmla="*/ 625957 h 1545589"/>
              <a:gd name="connsiteX4-65" fmla="*/ 126015 w 1266625"/>
              <a:gd name="connsiteY4-66" fmla="*/ 1545589 h 1545589"/>
              <a:gd name="connsiteX5-67" fmla="*/ 813563 w 1266625"/>
              <a:gd name="connsiteY5-68" fmla="*/ 697934 h 1545589"/>
              <a:gd name="connsiteX6-69" fmla="*/ 0 w 1266625"/>
              <a:gd name="connsiteY6-70" fmla="*/ 719399 h 1545589"/>
              <a:gd name="connsiteX0-71" fmla="*/ 0 w 1266625"/>
              <a:gd name="connsiteY0-72" fmla="*/ 899609 h 1725799"/>
              <a:gd name="connsiteX1-73" fmla="*/ 833586 w 1266625"/>
              <a:gd name="connsiteY1-74" fmla="*/ 0 h 1725799"/>
              <a:gd name="connsiteX2-75" fmla="*/ 453062 w 1266625"/>
              <a:gd name="connsiteY2-76" fmla="*/ 767562 h 1725799"/>
              <a:gd name="connsiteX3-77" fmla="*/ 1266625 w 1266625"/>
              <a:gd name="connsiteY3-78" fmla="*/ 806167 h 1725799"/>
              <a:gd name="connsiteX4-79" fmla="*/ 126015 w 1266625"/>
              <a:gd name="connsiteY4-80" fmla="*/ 1725799 h 1725799"/>
              <a:gd name="connsiteX5-81" fmla="*/ 813563 w 1266625"/>
              <a:gd name="connsiteY5-82" fmla="*/ 878144 h 1725799"/>
              <a:gd name="connsiteX6-83" fmla="*/ 0 w 1266625"/>
              <a:gd name="connsiteY6-84" fmla="*/ 899609 h 1725799"/>
              <a:gd name="connsiteX0-85" fmla="*/ 0 w 1266625"/>
              <a:gd name="connsiteY0-86" fmla="*/ 899609 h 1725799"/>
              <a:gd name="connsiteX1-87" fmla="*/ 833586 w 1266625"/>
              <a:gd name="connsiteY1-88" fmla="*/ 0 h 1725799"/>
              <a:gd name="connsiteX2-89" fmla="*/ 619924 w 1266625"/>
              <a:gd name="connsiteY2-90" fmla="*/ 787585 h 1725799"/>
              <a:gd name="connsiteX3-91" fmla="*/ 1266625 w 1266625"/>
              <a:gd name="connsiteY3-92" fmla="*/ 806167 h 1725799"/>
              <a:gd name="connsiteX4-93" fmla="*/ 126015 w 1266625"/>
              <a:gd name="connsiteY4-94" fmla="*/ 1725799 h 1725799"/>
              <a:gd name="connsiteX5-95" fmla="*/ 813563 w 1266625"/>
              <a:gd name="connsiteY5-96" fmla="*/ 878144 h 1725799"/>
              <a:gd name="connsiteX6-97" fmla="*/ 0 w 1266625"/>
              <a:gd name="connsiteY6-98" fmla="*/ 899609 h 1725799"/>
              <a:gd name="connsiteX0-99" fmla="*/ 194359 w 1140610"/>
              <a:gd name="connsiteY0-100" fmla="*/ 899609 h 1725799"/>
              <a:gd name="connsiteX1-101" fmla="*/ 707571 w 1140610"/>
              <a:gd name="connsiteY1-102" fmla="*/ 0 h 1725799"/>
              <a:gd name="connsiteX2-103" fmla="*/ 493909 w 1140610"/>
              <a:gd name="connsiteY2-104" fmla="*/ 787585 h 1725799"/>
              <a:gd name="connsiteX3-105" fmla="*/ 1140610 w 1140610"/>
              <a:gd name="connsiteY3-106" fmla="*/ 806167 h 1725799"/>
              <a:gd name="connsiteX4-107" fmla="*/ 0 w 1140610"/>
              <a:gd name="connsiteY4-108" fmla="*/ 1725799 h 1725799"/>
              <a:gd name="connsiteX5-109" fmla="*/ 687548 w 1140610"/>
              <a:gd name="connsiteY5-110" fmla="*/ 878144 h 1725799"/>
              <a:gd name="connsiteX6-111" fmla="*/ 194359 w 1140610"/>
              <a:gd name="connsiteY6-112" fmla="*/ 899609 h 1725799"/>
              <a:gd name="connsiteX0-113" fmla="*/ 194359 w 1007121"/>
              <a:gd name="connsiteY0-114" fmla="*/ 899609 h 1725799"/>
              <a:gd name="connsiteX1-115" fmla="*/ 707571 w 1007121"/>
              <a:gd name="connsiteY1-116" fmla="*/ 0 h 1725799"/>
              <a:gd name="connsiteX2-117" fmla="*/ 493909 w 1007121"/>
              <a:gd name="connsiteY2-118" fmla="*/ 787585 h 1725799"/>
              <a:gd name="connsiteX3-119" fmla="*/ 1007121 w 1007121"/>
              <a:gd name="connsiteY3-120" fmla="*/ 812841 h 1725799"/>
              <a:gd name="connsiteX4-121" fmla="*/ 0 w 1007121"/>
              <a:gd name="connsiteY4-122" fmla="*/ 1725799 h 1725799"/>
              <a:gd name="connsiteX5-123" fmla="*/ 687548 w 1007121"/>
              <a:gd name="connsiteY5-124" fmla="*/ 878144 h 1725799"/>
              <a:gd name="connsiteX6-125" fmla="*/ 194359 w 1007121"/>
              <a:gd name="connsiteY6-126" fmla="*/ 899609 h 1725799"/>
              <a:gd name="connsiteX0-127" fmla="*/ 194359 w 1007121"/>
              <a:gd name="connsiteY0-128" fmla="*/ 899609 h 1725799"/>
              <a:gd name="connsiteX1-129" fmla="*/ 707571 w 1007121"/>
              <a:gd name="connsiteY1-130" fmla="*/ 0 h 1725799"/>
              <a:gd name="connsiteX2-131" fmla="*/ 493909 w 1007121"/>
              <a:gd name="connsiteY2-132" fmla="*/ 787585 h 1725799"/>
              <a:gd name="connsiteX3-133" fmla="*/ 1007121 w 1007121"/>
              <a:gd name="connsiteY3-134" fmla="*/ 812841 h 1725799"/>
              <a:gd name="connsiteX4-135" fmla="*/ 0 w 1007121"/>
              <a:gd name="connsiteY4-136" fmla="*/ 1725799 h 1725799"/>
              <a:gd name="connsiteX5-137" fmla="*/ 680874 w 1007121"/>
              <a:gd name="connsiteY5-138" fmla="*/ 911516 h 1725799"/>
              <a:gd name="connsiteX6-139" fmla="*/ 194359 w 1007121"/>
              <a:gd name="connsiteY6-140" fmla="*/ 899609 h 1725799"/>
              <a:gd name="connsiteX0-141" fmla="*/ 194359 w 1007121"/>
              <a:gd name="connsiteY0-142" fmla="*/ 899609 h 1725799"/>
              <a:gd name="connsiteX1-143" fmla="*/ 707571 w 1007121"/>
              <a:gd name="connsiteY1-144" fmla="*/ 0 h 1725799"/>
              <a:gd name="connsiteX2-145" fmla="*/ 453862 w 1007121"/>
              <a:gd name="connsiteY2-146" fmla="*/ 814283 h 1725799"/>
              <a:gd name="connsiteX3-147" fmla="*/ 1007121 w 1007121"/>
              <a:gd name="connsiteY3-148" fmla="*/ 812841 h 1725799"/>
              <a:gd name="connsiteX4-149" fmla="*/ 0 w 1007121"/>
              <a:gd name="connsiteY4-150" fmla="*/ 1725799 h 1725799"/>
              <a:gd name="connsiteX5-151" fmla="*/ 680874 w 1007121"/>
              <a:gd name="connsiteY5-152" fmla="*/ 911516 h 1725799"/>
              <a:gd name="connsiteX6-153" fmla="*/ 194359 w 1007121"/>
              <a:gd name="connsiteY6-154" fmla="*/ 899609 h 1725799"/>
              <a:gd name="connsiteX0-155" fmla="*/ 194359 w 1007121"/>
              <a:gd name="connsiteY0-156" fmla="*/ 899609 h 1725799"/>
              <a:gd name="connsiteX1-157" fmla="*/ 707571 w 1007121"/>
              <a:gd name="connsiteY1-158" fmla="*/ 0 h 1725799"/>
              <a:gd name="connsiteX2-159" fmla="*/ 520607 w 1007121"/>
              <a:gd name="connsiteY2-160" fmla="*/ 827632 h 1725799"/>
              <a:gd name="connsiteX3-161" fmla="*/ 1007121 w 1007121"/>
              <a:gd name="connsiteY3-162" fmla="*/ 812841 h 1725799"/>
              <a:gd name="connsiteX4-163" fmla="*/ 0 w 1007121"/>
              <a:gd name="connsiteY4-164" fmla="*/ 1725799 h 1725799"/>
              <a:gd name="connsiteX5-165" fmla="*/ 680874 w 1007121"/>
              <a:gd name="connsiteY5-166" fmla="*/ 911516 h 1725799"/>
              <a:gd name="connsiteX6-167" fmla="*/ 194359 w 1007121"/>
              <a:gd name="connsiteY6-168" fmla="*/ 899609 h 1725799"/>
              <a:gd name="connsiteX0-169" fmla="*/ 194359 w 1007121"/>
              <a:gd name="connsiteY0-170" fmla="*/ 899609 h 1725799"/>
              <a:gd name="connsiteX1-171" fmla="*/ 707571 w 1007121"/>
              <a:gd name="connsiteY1-172" fmla="*/ 0 h 1725799"/>
              <a:gd name="connsiteX2-173" fmla="*/ 520607 w 1007121"/>
              <a:gd name="connsiteY2-174" fmla="*/ 794259 h 1725799"/>
              <a:gd name="connsiteX3-175" fmla="*/ 1007121 w 1007121"/>
              <a:gd name="connsiteY3-176" fmla="*/ 812841 h 1725799"/>
              <a:gd name="connsiteX4-177" fmla="*/ 0 w 1007121"/>
              <a:gd name="connsiteY4-178" fmla="*/ 1725799 h 1725799"/>
              <a:gd name="connsiteX5-179" fmla="*/ 680874 w 1007121"/>
              <a:gd name="connsiteY5-180" fmla="*/ 911516 h 1725799"/>
              <a:gd name="connsiteX6-181" fmla="*/ 194359 w 1007121"/>
              <a:gd name="connsiteY6-182" fmla="*/ 899609 h 1725799"/>
              <a:gd name="connsiteX0-183" fmla="*/ 194359 w 1007121"/>
              <a:gd name="connsiteY0-184" fmla="*/ 899609 h 1725799"/>
              <a:gd name="connsiteX1-185" fmla="*/ 707571 w 1007121"/>
              <a:gd name="connsiteY1-186" fmla="*/ 0 h 1725799"/>
              <a:gd name="connsiteX2-187" fmla="*/ 507258 w 1007121"/>
              <a:gd name="connsiteY2-188" fmla="*/ 807608 h 1725799"/>
              <a:gd name="connsiteX3-189" fmla="*/ 1007121 w 1007121"/>
              <a:gd name="connsiteY3-190" fmla="*/ 812841 h 1725799"/>
              <a:gd name="connsiteX4-191" fmla="*/ 0 w 1007121"/>
              <a:gd name="connsiteY4-192" fmla="*/ 1725799 h 1725799"/>
              <a:gd name="connsiteX5-193" fmla="*/ 680874 w 1007121"/>
              <a:gd name="connsiteY5-194" fmla="*/ 911516 h 1725799"/>
              <a:gd name="connsiteX6-195" fmla="*/ 194359 w 1007121"/>
              <a:gd name="connsiteY6-196" fmla="*/ 899609 h 1725799"/>
              <a:gd name="connsiteX0-197" fmla="*/ 194359 w 1007121"/>
              <a:gd name="connsiteY0-198" fmla="*/ 899609 h 1725799"/>
              <a:gd name="connsiteX1-199" fmla="*/ 707571 w 1007121"/>
              <a:gd name="connsiteY1-200" fmla="*/ 0 h 1725799"/>
              <a:gd name="connsiteX2-201" fmla="*/ 507258 w 1007121"/>
              <a:gd name="connsiteY2-202" fmla="*/ 807608 h 1725799"/>
              <a:gd name="connsiteX3-203" fmla="*/ 1007121 w 1007121"/>
              <a:gd name="connsiteY3-204" fmla="*/ 812841 h 1725799"/>
              <a:gd name="connsiteX4-205" fmla="*/ 0 w 1007121"/>
              <a:gd name="connsiteY4-206" fmla="*/ 1725799 h 1725799"/>
              <a:gd name="connsiteX5-207" fmla="*/ 680874 w 1007121"/>
              <a:gd name="connsiteY5-208" fmla="*/ 911516 h 1725799"/>
              <a:gd name="connsiteX6-209" fmla="*/ 194359 w 1007121"/>
              <a:gd name="connsiteY6-210" fmla="*/ 899609 h 1725799"/>
              <a:gd name="connsiteX0-211" fmla="*/ 194359 w 1007121"/>
              <a:gd name="connsiteY0-212" fmla="*/ 899609 h 1725799"/>
              <a:gd name="connsiteX1-213" fmla="*/ 707571 w 1007121"/>
              <a:gd name="connsiteY1-214" fmla="*/ 0 h 1725799"/>
              <a:gd name="connsiteX2-215" fmla="*/ 507258 w 1007121"/>
              <a:gd name="connsiteY2-216" fmla="*/ 800933 h 1725799"/>
              <a:gd name="connsiteX3-217" fmla="*/ 1007121 w 1007121"/>
              <a:gd name="connsiteY3-218" fmla="*/ 812841 h 1725799"/>
              <a:gd name="connsiteX4-219" fmla="*/ 0 w 1007121"/>
              <a:gd name="connsiteY4-220" fmla="*/ 1725799 h 1725799"/>
              <a:gd name="connsiteX5-221" fmla="*/ 680874 w 1007121"/>
              <a:gd name="connsiteY5-222" fmla="*/ 911516 h 1725799"/>
              <a:gd name="connsiteX6-223" fmla="*/ 194359 w 1007121"/>
              <a:gd name="connsiteY6-224" fmla="*/ 899609 h 17257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7121" h="1725799">
                <a:moveTo>
                  <a:pt x="194359" y="899609"/>
                </a:moveTo>
                <a:lnTo>
                  <a:pt x="707571" y="0"/>
                </a:lnTo>
                <a:lnTo>
                  <a:pt x="507258" y="800933"/>
                </a:lnTo>
                <a:lnTo>
                  <a:pt x="1007121" y="812841"/>
                </a:lnTo>
                <a:lnTo>
                  <a:pt x="0" y="1725799"/>
                </a:lnTo>
                <a:lnTo>
                  <a:pt x="680874" y="911516"/>
                </a:lnTo>
                <a:lnTo>
                  <a:pt x="194359" y="899609"/>
                </a:lnTo>
                <a:close/>
              </a:path>
            </a:pathLst>
          </a:cu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5843711" y="4896406"/>
            <a:ext cx="36004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14686" y="4968406"/>
            <a:ext cx="21705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968702" y="5040422"/>
            <a:ext cx="10852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6022966" y="4587974"/>
            <a:ext cx="0" cy="30843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96221" y="832464"/>
            <a:ext cx="2149948" cy="276999"/>
          </a:xfrm>
          <a:prstGeom prst="rect">
            <a:avLst/>
          </a:prstGeom>
          <a:noFill/>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AIM-T500L</a:t>
            </a:r>
            <a:r>
              <a:rPr lang="zh-CN" altLang="en-US" sz="1200" b="1" dirty="0">
                <a:solidFill>
                  <a:srgbClr val="272727"/>
                </a:solidFill>
                <a:latin typeface="华文仿宋" panose="02010600040101010101" pitchFamily="2" charset="-122"/>
                <a:ea typeface="华文仿宋" panose="02010600040101010101" pitchFamily="2" charset="-122"/>
              </a:rPr>
              <a:t>系统典型接线方法</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接线方法</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68714" y="1235966"/>
            <a:ext cx="2373644" cy="2004972"/>
          </a:xfrm>
          <a:prstGeom prst="rect">
            <a:avLst/>
          </a:prstGeom>
        </p:spPr>
        <p:txBody>
          <a:bodyPr wrap="square">
            <a:spAutoFit/>
          </a:bodyPr>
          <a:lstStyle/>
          <a:p>
            <a:pPr lvl="0">
              <a:lnSpc>
                <a:spcPct val="150000"/>
              </a:lnSpc>
              <a:spcAft>
                <a:spcPts val="0"/>
              </a:spcAft>
            </a:pP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将</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ACPD100/200</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按照图示接线方法接入系统，然后将</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AK(AK1)</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接到</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AIM-T500</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系列的</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AK</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端。</a:t>
            </a:r>
            <a:endPar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endParaRPr>
          </a:p>
          <a:p>
            <a:pPr lvl="0">
              <a:lnSpc>
                <a:spcPct val="150000"/>
              </a:lnSpc>
              <a:spcAft>
                <a:spcPts val="0"/>
              </a:spcAft>
            </a:pP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注意：三相系统时，</a:t>
            </a:r>
            <a:r>
              <a:rPr lang="zh-CN" altLang="en-US" sz="1200" kern="100" dirty="0">
                <a:latin typeface="华文仿宋" panose="02010600040101010101" pitchFamily="2" charset="-122"/>
                <a:ea typeface="华文仿宋" panose="02010600040101010101" pitchFamily="2" charset="-122"/>
                <a:cs typeface="Times New Roman" panose="02020603050405020304" pitchFamily="18" charset="0"/>
              </a:rPr>
              <a:t>无</a:t>
            </a:r>
            <a:r>
              <a:rPr lang="en-US" altLang="zh-CN" sz="1200" kern="100" dirty="0">
                <a:latin typeface="华文仿宋" panose="02010600040101010101" pitchFamily="2" charset="-122"/>
                <a:ea typeface="华文仿宋" panose="02010600040101010101" pitchFamily="2" charset="-122"/>
                <a:cs typeface="Times New Roman" panose="02020603050405020304" pitchFamily="18" charset="0"/>
              </a:rPr>
              <a:t>N</a:t>
            </a:r>
            <a:r>
              <a:rPr lang="zh-CN" altLang="en-US" sz="1200" kern="100" dirty="0">
                <a:latin typeface="华文仿宋" panose="02010600040101010101" pitchFamily="2" charset="-122"/>
                <a:ea typeface="华文仿宋" panose="02010600040101010101" pitchFamily="2" charset="-122"/>
                <a:cs typeface="Times New Roman" panose="02020603050405020304" pitchFamily="18" charset="0"/>
              </a:rPr>
              <a:t>线的情况下，</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耦合仪需分别接入三相，</a:t>
            </a:r>
            <a:r>
              <a:rPr lang="zh-CN" altLang="en-US" sz="1200" kern="100" dirty="0">
                <a:latin typeface="华文仿宋" panose="02010600040101010101" pitchFamily="2" charset="-122"/>
                <a:ea typeface="华文仿宋" panose="02010600040101010101" pitchFamily="2" charset="-122"/>
                <a:cs typeface="Times New Roman" panose="02020603050405020304" pitchFamily="18" charset="0"/>
              </a:rPr>
              <a:t>有</a:t>
            </a:r>
            <a:r>
              <a:rPr lang="en-US" altLang="zh-CN" sz="1200" kern="100" dirty="0">
                <a:latin typeface="华文仿宋" panose="02010600040101010101" pitchFamily="2" charset="-122"/>
                <a:ea typeface="华文仿宋" panose="02010600040101010101" pitchFamily="2" charset="-122"/>
                <a:cs typeface="Times New Roman" panose="02020603050405020304" pitchFamily="18" charset="0"/>
              </a:rPr>
              <a:t>N</a:t>
            </a:r>
            <a:r>
              <a:rPr lang="zh-CN" altLang="en-US" sz="1200" kern="100" dirty="0">
                <a:latin typeface="华文仿宋" panose="02010600040101010101" pitchFamily="2" charset="-122"/>
                <a:ea typeface="华文仿宋" panose="02010600040101010101" pitchFamily="2" charset="-122"/>
                <a:cs typeface="Times New Roman" panose="02020603050405020304" pitchFamily="18" charset="0"/>
              </a:rPr>
              <a:t>线的情况下，</a:t>
            </a:r>
            <a:r>
              <a:rPr lang="en-US" altLang="zh-CN" sz="1200" kern="100" dirty="0">
                <a:latin typeface="华文仿宋" panose="02010600040101010101" pitchFamily="2" charset="-122"/>
                <a:ea typeface="华文仿宋" panose="02010600040101010101" pitchFamily="2" charset="-122"/>
                <a:cs typeface="Times New Roman" panose="02020603050405020304" pitchFamily="18" charset="0"/>
              </a:rPr>
              <a:t>N</a:t>
            </a:r>
            <a:r>
              <a:rPr lang="zh-CN" altLang="en-US" sz="1200" kern="100" dirty="0">
                <a:latin typeface="华文仿宋" panose="02010600040101010101" pitchFamily="2" charset="-122"/>
                <a:ea typeface="华文仿宋" panose="02010600040101010101" pitchFamily="2" charset="-122"/>
                <a:cs typeface="Times New Roman" panose="02020603050405020304" pitchFamily="18" charset="0"/>
              </a:rPr>
              <a:t>线不接地，</a:t>
            </a:r>
            <a:r>
              <a:rPr lang="en-US" altLang="zh-CN" sz="1200" kern="100" dirty="0">
                <a:latin typeface="华文仿宋" panose="02010600040101010101" pitchFamily="2" charset="-122"/>
                <a:ea typeface="华文仿宋" panose="02010600040101010101" pitchFamily="2" charset="-122"/>
                <a:cs typeface="Times New Roman" panose="02020603050405020304" pitchFamily="18" charset="0"/>
              </a:rPr>
              <a:t>N</a:t>
            </a:r>
            <a:r>
              <a:rPr lang="zh-CN" altLang="en-US" sz="1200" kern="100" dirty="0">
                <a:latin typeface="华文仿宋" panose="02010600040101010101" pitchFamily="2" charset="-122"/>
                <a:ea typeface="华文仿宋" panose="02010600040101010101" pitchFamily="2" charset="-122"/>
                <a:cs typeface="Times New Roman" panose="02020603050405020304" pitchFamily="18" charset="0"/>
              </a:rPr>
              <a:t>线与耦合仪不连接。</a:t>
            </a:r>
            <a:endPar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endParaRPr>
          </a:p>
        </p:txBody>
      </p:sp>
      <p:sp>
        <p:nvSpPr>
          <p:cNvPr id="22" name="矩形 21"/>
          <p:cNvSpPr/>
          <p:nvPr/>
        </p:nvSpPr>
        <p:spPr>
          <a:xfrm>
            <a:off x="196221" y="832464"/>
            <a:ext cx="2307042" cy="461665"/>
          </a:xfrm>
          <a:prstGeom prst="rect">
            <a:avLst/>
          </a:prstGeom>
          <a:noFill/>
        </p:spPr>
        <p:txBody>
          <a:bodyPr wrap="none">
            <a:spAutoFit/>
          </a:bodyPr>
          <a:lstStyle/>
          <a:p>
            <a:pPr marL="0" lvl="1" indent="-182880">
              <a:buClr>
                <a:srgbClr val="3C3C3B"/>
              </a:buClr>
              <a:defRPr/>
            </a:pPr>
            <a:r>
              <a:rPr lang="en-US" altLang="zh-CN" sz="1200" b="1" dirty="0">
                <a:solidFill>
                  <a:srgbClr val="272727"/>
                </a:solidFill>
                <a:latin typeface="华文仿宋" panose="02010600040101010101" pitchFamily="2" charset="-122"/>
                <a:ea typeface="华文仿宋" panose="02010600040101010101" pitchFamily="2" charset="-122"/>
              </a:rPr>
              <a:t>AIM-T</a:t>
            </a:r>
            <a:r>
              <a:rPr lang="zh-CN" altLang="en-US" sz="1200" b="1" dirty="0">
                <a:solidFill>
                  <a:srgbClr val="272727"/>
                </a:solidFill>
                <a:latin typeface="华文仿宋" panose="02010600040101010101" pitchFamily="2" charset="-122"/>
                <a:ea typeface="华文仿宋" panose="02010600040101010101" pitchFamily="2" charset="-122"/>
              </a:rPr>
              <a:t>系列扩展监测系统电压的</a:t>
            </a:r>
            <a:endParaRPr lang="en-US" altLang="zh-CN" sz="1200" b="1" dirty="0">
              <a:solidFill>
                <a:srgbClr val="272727"/>
              </a:solidFill>
              <a:latin typeface="华文仿宋" panose="02010600040101010101" pitchFamily="2" charset="-122"/>
              <a:ea typeface="华文仿宋" panose="02010600040101010101" pitchFamily="2" charset="-122"/>
            </a:endParaRPr>
          </a:p>
          <a:p>
            <a:pPr marL="0" lvl="1" indent="-182880">
              <a:buClr>
                <a:srgbClr val="3C3C3B"/>
              </a:buClr>
              <a:defRPr/>
            </a:pPr>
            <a:r>
              <a:rPr lang="zh-CN" altLang="en-US" sz="1200" b="1" dirty="0">
                <a:solidFill>
                  <a:srgbClr val="272727"/>
                </a:solidFill>
                <a:latin typeface="华文仿宋" panose="02010600040101010101" pitchFamily="2" charset="-122"/>
                <a:ea typeface="华文仿宋" panose="02010600040101010101" pitchFamily="2" charset="-122"/>
              </a:rPr>
              <a:t>接线方法</a:t>
            </a:r>
            <a:endParaRPr lang="en-US" altLang="zh-CN" sz="1200" b="1" dirty="0">
              <a:solidFill>
                <a:srgbClr val="272727"/>
              </a:solidFill>
              <a:latin typeface="华文仿宋" panose="02010600040101010101" pitchFamily="2" charset="-122"/>
              <a:ea typeface="华文仿宋" panose="02010600040101010101" pitchFamily="2" charset="-122"/>
            </a:endParaRPr>
          </a:p>
        </p:txBody>
      </p:sp>
      <p:pic>
        <p:nvPicPr>
          <p:cNvPr id="28" name="图片 27"/>
          <p:cNvPicPr/>
          <p:nvPr/>
        </p:nvPicPr>
        <p:blipFill rotWithShape="1">
          <a:blip r:embed="rId1" cstate="print">
            <a:extLst>
              <a:ext uri="{28A0092B-C50C-407E-A947-70E740481C1C}">
                <a14:useLocalDpi xmlns:a14="http://schemas.microsoft.com/office/drawing/2010/main" val="0"/>
              </a:ext>
            </a:extLst>
          </a:blip>
          <a:srcRect l="15854" t="7942" r="27568" b="24057"/>
          <a:stretch>
            <a:fillRect/>
          </a:stretch>
        </p:blipFill>
        <p:spPr bwMode="auto">
          <a:xfrm>
            <a:off x="2627784" y="970066"/>
            <a:ext cx="6025088" cy="3761925"/>
          </a:xfrm>
          <a:prstGeom prst="rect">
            <a:avLst/>
          </a:prstGeom>
          <a:noFill/>
          <a:ln>
            <a:noFill/>
          </a:ln>
        </p:spPr>
      </p:pic>
      <p:sp>
        <p:nvSpPr>
          <p:cNvPr id="105" name="矩形 104"/>
          <p:cNvSpPr/>
          <p:nvPr/>
        </p:nvSpPr>
        <p:spPr>
          <a:xfrm>
            <a:off x="211545" y="4460911"/>
            <a:ext cx="1010213" cy="259430"/>
          </a:xfrm>
          <a:prstGeom prst="rect">
            <a:avLst/>
          </a:prstGeom>
        </p:spPr>
        <p:txBody>
          <a:bodyPr wrap="none">
            <a:spAutoFit/>
          </a:bodyPr>
          <a:lstStyle/>
          <a:p>
            <a:pPr marL="0" lvl="1" indent="-182880">
              <a:lnSpc>
                <a:spcPct val="150000"/>
              </a:lnSpc>
              <a:buClr>
                <a:srgbClr val="3C3C3B"/>
              </a:buClr>
              <a:defRPr/>
            </a:pPr>
            <a:r>
              <a:rPr lang="en-US" altLang="zh-CN" sz="800" b="1" dirty="0">
                <a:latin typeface="华文仿宋" panose="02010600040101010101" pitchFamily="2" charset="-122"/>
                <a:ea typeface="华文仿宋" panose="02010600040101010101" pitchFamily="2" charset="-122"/>
              </a:rPr>
              <a:t>ACPD100</a:t>
            </a:r>
            <a:r>
              <a:rPr lang="zh-CN" altLang="en-US" sz="800" b="1" dirty="0">
                <a:latin typeface="华文仿宋" panose="02010600040101010101" pitchFamily="2" charset="-122"/>
                <a:ea typeface="华文仿宋" panose="02010600040101010101" pitchFamily="2" charset="-122"/>
              </a:rPr>
              <a:t>接线端子</a:t>
            </a:r>
            <a:endParaRPr lang="en-US" altLang="zh-CN" sz="800" b="1" dirty="0">
              <a:latin typeface="华文仿宋" panose="02010600040101010101" pitchFamily="2" charset="-122"/>
              <a:ea typeface="华文仿宋" panose="02010600040101010101" pitchFamily="2" charset="-122"/>
            </a:endParaRPr>
          </a:p>
        </p:txBody>
      </p:sp>
      <p:sp>
        <p:nvSpPr>
          <p:cNvPr id="106" name="矩形 105"/>
          <p:cNvSpPr/>
          <p:nvPr/>
        </p:nvSpPr>
        <p:spPr>
          <a:xfrm>
            <a:off x="1445734" y="4472560"/>
            <a:ext cx="1010213" cy="259430"/>
          </a:xfrm>
          <a:prstGeom prst="rect">
            <a:avLst/>
          </a:prstGeom>
        </p:spPr>
        <p:txBody>
          <a:bodyPr wrap="none">
            <a:spAutoFit/>
          </a:bodyPr>
          <a:lstStyle/>
          <a:p>
            <a:pPr marL="0" lvl="1" indent="-182880">
              <a:lnSpc>
                <a:spcPct val="150000"/>
              </a:lnSpc>
              <a:buClr>
                <a:srgbClr val="3C3C3B"/>
              </a:buClr>
              <a:defRPr/>
            </a:pPr>
            <a:r>
              <a:rPr lang="en-US" altLang="zh-CN" sz="800" b="1" dirty="0">
                <a:latin typeface="华文仿宋" panose="02010600040101010101" pitchFamily="2" charset="-122"/>
                <a:ea typeface="华文仿宋" panose="02010600040101010101" pitchFamily="2" charset="-122"/>
              </a:rPr>
              <a:t>ACPD200</a:t>
            </a:r>
            <a:r>
              <a:rPr lang="zh-CN" altLang="en-US" sz="800" b="1" dirty="0">
                <a:latin typeface="华文仿宋" panose="02010600040101010101" pitchFamily="2" charset="-122"/>
                <a:ea typeface="华文仿宋" panose="02010600040101010101" pitchFamily="2" charset="-122"/>
              </a:rPr>
              <a:t>接线端子</a:t>
            </a:r>
            <a:endParaRPr lang="en-US" altLang="zh-CN" sz="800" b="1" dirty="0">
              <a:latin typeface="华文仿宋" panose="02010600040101010101" pitchFamily="2" charset="-122"/>
              <a:ea typeface="华文仿宋" panose="02010600040101010101" pitchFamily="2" charset="-122"/>
            </a:endParaRPr>
          </a:p>
        </p:txBody>
      </p:sp>
      <p:graphicFrame>
        <p:nvGraphicFramePr>
          <p:cNvPr id="9" name="表格 18"/>
          <p:cNvGraphicFramePr>
            <a:graphicFrameLocks noGrp="1"/>
          </p:cNvGraphicFramePr>
          <p:nvPr/>
        </p:nvGraphicFramePr>
        <p:xfrm>
          <a:off x="290138" y="3354259"/>
          <a:ext cx="830479" cy="1119815"/>
        </p:xfrm>
        <a:graphic>
          <a:graphicData uri="http://schemas.openxmlformats.org/drawingml/2006/table">
            <a:tbl>
              <a:tblPr>
                <a:tableStyleId>{2D5ABB26-0587-4C30-8999-92F81FD0307C}</a:tableStyleId>
              </a:tblPr>
              <a:tblGrid>
                <a:gridCol w="433581"/>
                <a:gridCol w="396898"/>
              </a:tblGrid>
              <a:tr h="223963">
                <a:tc>
                  <a:txBody>
                    <a:bodyPr/>
                    <a:lstStyle/>
                    <a:p>
                      <a:pPr algn="ctr"/>
                      <a:r>
                        <a:rPr lang="en-US" altLang="zh-CN" sz="800" b="0" dirty="0">
                          <a:latin typeface="华文仿宋" panose="02010600040101010101" pitchFamily="2" charset="-122"/>
                          <a:ea typeface="华文仿宋" panose="02010600040101010101" pitchFamily="2" charset="-122"/>
                        </a:rPr>
                        <a:t>1</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800" b="0" dirty="0">
                          <a:latin typeface="华文仿宋" panose="02010600040101010101" pitchFamily="2" charset="-122"/>
                          <a:ea typeface="华文仿宋" panose="02010600040101010101" pitchFamily="2" charset="-122"/>
                        </a:rPr>
                        <a:t>L1</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3963">
                <a:tc>
                  <a:txBody>
                    <a:bodyPr/>
                    <a:lstStyle/>
                    <a:p>
                      <a:pPr algn="ctr"/>
                      <a:r>
                        <a:rPr lang="en-US" altLang="zh-CN" sz="800" b="0" dirty="0">
                          <a:latin typeface="华文仿宋" panose="02010600040101010101" pitchFamily="2" charset="-122"/>
                          <a:ea typeface="华文仿宋" panose="02010600040101010101" pitchFamily="2" charset="-122"/>
                        </a:rPr>
                        <a:t>8</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800" b="0" dirty="0">
                          <a:latin typeface="华文仿宋" panose="02010600040101010101" pitchFamily="2" charset="-122"/>
                          <a:ea typeface="华文仿宋" panose="02010600040101010101" pitchFamily="2" charset="-122"/>
                        </a:rPr>
                        <a:t>L2</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3963">
                <a:tc>
                  <a:txBody>
                    <a:bodyPr/>
                    <a:lstStyle/>
                    <a:p>
                      <a:pPr algn="ctr"/>
                      <a:r>
                        <a:rPr lang="en-US" altLang="zh-CN" sz="800" b="0" dirty="0">
                          <a:latin typeface="华文仿宋" panose="02010600040101010101" pitchFamily="2" charset="-122"/>
                          <a:ea typeface="华文仿宋" panose="02010600040101010101" pitchFamily="2" charset="-122"/>
                        </a:rPr>
                        <a:t>9</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800" b="0" dirty="0">
                          <a:latin typeface="华文仿宋" panose="02010600040101010101" pitchFamily="2" charset="-122"/>
                          <a:ea typeface="华文仿宋" panose="02010600040101010101" pitchFamily="2" charset="-122"/>
                        </a:rPr>
                        <a:t>AK</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3963">
                <a:tc>
                  <a:txBody>
                    <a:bodyPr/>
                    <a:lstStyle/>
                    <a:p>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3963">
                <a:tc>
                  <a:txBody>
                    <a:bodyPr/>
                    <a:lstStyle/>
                    <a:p>
                      <a:endParaRPr lang="zh-CN" altLang="en-US" sz="800" b="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108" name="表格 18"/>
          <p:cNvGraphicFramePr>
            <a:graphicFrameLocks noGrp="1"/>
          </p:cNvGraphicFramePr>
          <p:nvPr/>
        </p:nvGraphicFramePr>
        <p:xfrm>
          <a:off x="1543816" y="3343404"/>
          <a:ext cx="830479" cy="1119815"/>
        </p:xfrm>
        <a:graphic>
          <a:graphicData uri="http://schemas.openxmlformats.org/drawingml/2006/table">
            <a:tbl>
              <a:tblPr>
                <a:tableStyleId>{2D5ABB26-0587-4C30-8999-92F81FD0307C}</a:tableStyleId>
              </a:tblPr>
              <a:tblGrid>
                <a:gridCol w="433581"/>
                <a:gridCol w="396898"/>
              </a:tblGrid>
              <a:tr h="223963">
                <a:tc>
                  <a:txBody>
                    <a:bodyPr/>
                    <a:lstStyle/>
                    <a:p>
                      <a:pPr algn="ctr"/>
                      <a:r>
                        <a:rPr lang="en-US" altLang="zh-CN" sz="800" b="0" dirty="0">
                          <a:latin typeface="华文仿宋" panose="02010600040101010101" pitchFamily="2" charset="-122"/>
                          <a:ea typeface="华文仿宋" panose="02010600040101010101" pitchFamily="2" charset="-122"/>
                        </a:rPr>
                        <a:t>1</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800" b="0" dirty="0">
                          <a:latin typeface="华文仿宋" panose="02010600040101010101" pitchFamily="2" charset="-122"/>
                          <a:ea typeface="华文仿宋" panose="02010600040101010101" pitchFamily="2" charset="-122"/>
                        </a:rPr>
                        <a:t>L1</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3963">
                <a:tc>
                  <a:txBody>
                    <a:bodyPr/>
                    <a:lstStyle/>
                    <a:p>
                      <a:pPr algn="ctr"/>
                      <a:r>
                        <a:rPr lang="en-US" altLang="zh-CN" sz="800" b="0" dirty="0">
                          <a:latin typeface="华文仿宋" panose="02010600040101010101" pitchFamily="2" charset="-122"/>
                          <a:ea typeface="华文仿宋" panose="02010600040101010101" pitchFamily="2" charset="-122"/>
                        </a:rPr>
                        <a:t>4</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800" b="0" dirty="0">
                          <a:latin typeface="华文仿宋" panose="02010600040101010101" pitchFamily="2" charset="-122"/>
                          <a:ea typeface="华文仿宋" panose="02010600040101010101" pitchFamily="2" charset="-122"/>
                        </a:rPr>
                        <a:t>L2</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3963">
                <a:tc>
                  <a:txBody>
                    <a:bodyPr/>
                    <a:lstStyle/>
                    <a:p>
                      <a:pPr algn="ctr"/>
                      <a:r>
                        <a:rPr lang="en-US" altLang="zh-CN" sz="800" b="0" dirty="0">
                          <a:latin typeface="华文仿宋" panose="02010600040101010101" pitchFamily="2" charset="-122"/>
                          <a:ea typeface="华文仿宋" panose="02010600040101010101" pitchFamily="2" charset="-122"/>
                        </a:rPr>
                        <a:t>7</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800" b="0" dirty="0">
                          <a:latin typeface="华文仿宋" panose="02010600040101010101" pitchFamily="2" charset="-122"/>
                          <a:ea typeface="华文仿宋" panose="02010600040101010101" pitchFamily="2" charset="-122"/>
                        </a:rPr>
                        <a:t>L3</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3963">
                <a:tc>
                  <a:txBody>
                    <a:bodyPr/>
                    <a:lstStyle/>
                    <a:p>
                      <a:pPr algn="ctr"/>
                      <a:r>
                        <a:rPr lang="en-US" altLang="zh-CN" sz="800" b="0" dirty="0">
                          <a:latin typeface="华文仿宋" panose="02010600040101010101" pitchFamily="2" charset="-122"/>
                          <a:ea typeface="华文仿宋" panose="02010600040101010101" pitchFamily="2" charset="-122"/>
                        </a:rPr>
                        <a:t>9</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800" b="0" dirty="0">
                          <a:latin typeface="华文仿宋" panose="02010600040101010101" pitchFamily="2" charset="-122"/>
                          <a:ea typeface="华文仿宋" panose="02010600040101010101" pitchFamily="2" charset="-122"/>
                        </a:rPr>
                        <a:t>AK1</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3963">
                <a:tc>
                  <a:txBody>
                    <a:bodyPr/>
                    <a:lstStyle/>
                    <a:p>
                      <a:pPr algn="ctr"/>
                      <a:r>
                        <a:rPr lang="en-US" altLang="zh-CN" sz="800" b="0" dirty="0">
                          <a:latin typeface="华文仿宋" panose="02010600040101010101" pitchFamily="2" charset="-122"/>
                          <a:ea typeface="华文仿宋" panose="02010600040101010101" pitchFamily="2" charset="-122"/>
                        </a:rPr>
                        <a:t>12</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800" b="0" dirty="0">
                          <a:latin typeface="华文仿宋" panose="02010600040101010101" pitchFamily="2" charset="-122"/>
                          <a:ea typeface="华文仿宋" panose="02010600040101010101" pitchFamily="2" charset="-122"/>
                        </a:rPr>
                        <a:t>AK2</a:t>
                      </a:r>
                      <a:endParaRPr lang="zh-CN" altLang="en-US" sz="800" b="0" dirty="0">
                        <a:latin typeface="华文仿宋" panose="02010600040101010101" pitchFamily="2" charset="-122"/>
                        <a:ea typeface="华文仿宋" panose="02010600040101010101" pitchFamily="2" charset="-122"/>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3240360"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国内电气火灾事故统计与分析</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8" name="图片 2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7505" y="771550"/>
            <a:ext cx="2016223" cy="1693416"/>
          </a:xfrm>
          <a:prstGeom prst="rect">
            <a:avLst/>
          </a:prstGeom>
        </p:spPr>
      </p:pic>
      <p:sp>
        <p:nvSpPr>
          <p:cNvPr id="29" name="文本框 3"/>
          <p:cNvSpPr txBox="1">
            <a:spLocks noChangeArrowheads="1"/>
          </p:cNvSpPr>
          <p:nvPr/>
        </p:nvSpPr>
        <p:spPr bwMode="auto">
          <a:xfrm>
            <a:off x="2185243" y="783300"/>
            <a:ext cx="6869745" cy="1146917"/>
          </a:xfrm>
          <a:prstGeom prst="rect">
            <a:avLst/>
          </a:prstGeom>
          <a:noFill/>
          <a:ln w="9525">
            <a:solidFill>
              <a:schemeClr val="tx2"/>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indent="0" eaLnBrk="0" hangingPunct="0">
              <a:lnSpc>
                <a:spcPct val="130000"/>
              </a:lnSpc>
              <a:defRPr sz="2400">
                <a:latin typeface="华文仿宋" panose="02010600040101010101" pitchFamily="2" charset="-122"/>
                <a:ea typeface="华文仿宋" panose="0201060004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1800" dirty="0">
                <a:sym typeface="Calibri" panose="020F0502020204030204" pitchFamily="34" charset="0"/>
              </a:rPr>
              <a:t>随着社会经济的飞速发展，社会电气化程度不断提高，用电负荷过大、线路短路等原因导致电气火灾发生越来越频繁，使得火灾数量呈上升趋势。</a:t>
            </a:r>
            <a:endParaRPr lang="zh-CN" altLang="en-US" sz="1800" dirty="0">
              <a:sym typeface="Calibri" panose="020F0502020204030204" pitchFamily="34" charset="0"/>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505" y="2907961"/>
            <a:ext cx="2077737" cy="1745081"/>
          </a:xfrm>
          <a:prstGeom prst="rect">
            <a:avLst/>
          </a:prstGeom>
        </p:spPr>
      </p:pic>
      <p:sp>
        <p:nvSpPr>
          <p:cNvPr id="31" name="文本框 3"/>
          <p:cNvSpPr txBox="1">
            <a:spLocks noChangeArrowheads="1"/>
          </p:cNvSpPr>
          <p:nvPr/>
        </p:nvSpPr>
        <p:spPr bwMode="auto">
          <a:xfrm>
            <a:off x="211092" y="2443786"/>
            <a:ext cx="20777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r>
              <a:rPr lang="zh-CN" altLang="en-US" sz="1600" b="1" dirty="0">
                <a:latin typeface="宋体" panose="02010600030101010101" pitchFamily="2" charset="-122"/>
                <a:sym typeface="Calibri" panose="020F0502020204030204" pitchFamily="34" charset="0"/>
              </a:rPr>
              <a:t>电气火灾分布场所</a:t>
            </a:r>
            <a:endParaRPr lang="zh-CN" altLang="en-US" sz="1600" b="1" dirty="0">
              <a:latin typeface="宋体" panose="02010600030101010101" pitchFamily="2" charset="-122"/>
              <a:sym typeface="Calibri" panose="020F0502020204030204" pitchFamily="34" charset="0"/>
            </a:endParaRPr>
          </a:p>
        </p:txBody>
      </p:sp>
      <p:sp>
        <p:nvSpPr>
          <p:cNvPr id="32" name="文本框 3"/>
          <p:cNvSpPr txBox="1">
            <a:spLocks noChangeArrowheads="1"/>
          </p:cNvSpPr>
          <p:nvPr/>
        </p:nvSpPr>
        <p:spPr bwMode="auto">
          <a:xfrm>
            <a:off x="107505" y="4593997"/>
            <a:ext cx="20777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r>
              <a:rPr lang="zh-CN" altLang="en-US" sz="1600" b="1" dirty="0">
                <a:latin typeface="宋体" panose="02010600030101010101" pitchFamily="2" charset="-122"/>
                <a:sym typeface="Calibri" panose="020F0502020204030204" pitchFamily="34" charset="0"/>
              </a:rPr>
              <a:t>电气火灾事故原因</a:t>
            </a:r>
            <a:endParaRPr lang="zh-CN" altLang="en-US" sz="1600" b="1" dirty="0">
              <a:latin typeface="宋体" panose="02010600030101010101" pitchFamily="2" charset="-122"/>
              <a:sym typeface="Calibri" panose="020F0502020204030204" pitchFamily="34" charset="0"/>
            </a:endParaRPr>
          </a:p>
        </p:txBody>
      </p:sp>
      <p:sp>
        <p:nvSpPr>
          <p:cNvPr id="33" name="文本框 3"/>
          <p:cNvSpPr txBox="1">
            <a:spLocks noChangeArrowheads="1"/>
          </p:cNvSpPr>
          <p:nvPr/>
        </p:nvSpPr>
        <p:spPr bwMode="auto">
          <a:xfrm>
            <a:off x="2185243" y="2243790"/>
            <a:ext cx="6861653" cy="1146917"/>
          </a:xfrm>
          <a:prstGeom prst="rect">
            <a:avLst/>
          </a:prstGeom>
          <a:noFill/>
          <a:ln w="9525">
            <a:solidFill>
              <a:schemeClr val="tx2"/>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indent="0" eaLnBrk="0" hangingPunct="0">
              <a:lnSpc>
                <a:spcPct val="130000"/>
              </a:lnSpc>
              <a:defRPr sz="2000">
                <a:latin typeface="华文仿宋" panose="02010600040101010101" pitchFamily="2" charset="-122"/>
                <a:ea typeface="华文仿宋" panose="0201060004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1800" dirty="0">
                <a:sym typeface="Calibri" panose="020F0502020204030204" pitchFamily="34" charset="0"/>
              </a:rPr>
              <a:t>据公安部消防局</a:t>
            </a:r>
            <a:r>
              <a:rPr lang="en-US" altLang="zh-CN" sz="1800" dirty="0">
                <a:sym typeface="Calibri" panose="020F0502020204030204" pitchFamily="34" charset="0"/>
              </a:rPr>
              <a:t>5</a:t>
            </a:r>
            <a:r>
              <a:rPr lang="zh-CN" altLang="en-US" sz="1800" dirty="0">
                <a:sym typeface="Calibri" panose="020F0502020204030204" pitchFamily="34" charset="0"/>
              </a:rPr>
              <a:t>年的统计分析，电气火灾发生的场所中，住宅发生火灾事故的数量高居首位，线路短路及线路老化是诱发事故的主要原因。</a:t>
            </a:r>
            <a:endParaRPr lang="zh-CN" altLang="en-US" sz="1800" dirty="0">
              <a:sym typeface="Calibri" panose="020F0502020204030204" pitchFamily="34" charset="0"/>
            </a:endParaRPr>
          </a:p>
        </p:txBody>
      </p:sp>
      <p:sp>
        <p:nvSpPr>
          <p:cNvPr id="34" name="文本框 3"/>
          <p:cNvSpPr txBox="1">
            <a:spLocks noChangeArrowheads="1"/>
          </p:cNvSpPr>
          <p:nvPr/>
        </p:nvSpPr>
        <p:spPr bwMode="auto">
          <a:xfrm>
            <a:off x="2195736" y="3683950"/>
            <a:ext cx="6821568" cy="1146917"/>
          </a:xfrm>
          <a:prstGeom prst="rect">
            <a:avLst/>
          </a:prstGeom>
          <a:noFill/>
          <a:ln w="9525">
            <a:solidFill>
              <a:schemeClr val="tx2"/>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indent="0" eaLnBrk="0" hangingPunct="0">
              <a:lnSpc>
                <a:spcPct val="130000"/>
              </a:lnSpc>
              <a:defRPr sz="2000">
                <a:latin typeface="华文仿宋" panose="02010600040101010101" pitchFamily="2" charset="-122"/>
                <a:ea typeface="华文仿宋" panose="0201060004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1800" dirty="0">
                <a:sym typeface="Calibri" panose="020F0502020204030204" pitchFamily="34" charset="0"/>
              </a:rPr>
              <a:t>通过对</a:t>
            </a:r>
            <a:r>
              <a:rPr lang="en-US" altLang="zh-CN" sz="1800" dirty="0">
                <a:sym typeface="Calibri" panose="020F0502020204030204" pitchFamily="34" charset="0"/>
              </a:rPr>
              <a:t>5</a:t>
            </a:r>
            <a:r>
              <a:rPr lang="zh-CN" altLang="en-US" sz="1800" dirty="0">
                <a:sym typeface="Calibri" panose="020F0502020204030204" pitchFamily="34" charset="0"/>
              </a:rPr>
              <a:t>年电气火灾故事原因分析发现，主要有电线短路、过负荷用电、接触不良等几种原因导致事故发生。其中，电线短路占比最大。</a:t>
            </a:r>
            <a:endParaRPr lang="zh-CN" altLang="en-US" sz="1800" dirty="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上图案例</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07504" y="844767"/>
            <a:ext cx="2520280" cy="1727974"/>
          </a:xfrm>
          <a:prstGeom prst="rect">
            <a:avLst/>
          </a:prstGeom>
        </p:spPr>
        <p:txBody>
          <a:bodyPr wrap="square">
            <a:spAutoFit/>
          </a:bodyPr>
          <a:lstStyle/>
          <a:p>
            <a:pPr lvl="0">
              <a:lnSpc>
                <a:spcPct val="150000"/>
              </a:lnSpc>
              <a:spcAft>
                <a:spcPts val="0"/>
              </a:spcAft>
            </a:pPr>
            <a:r>
              <a:rPr lang="zh-CN" altLang="en-US" sz="1200" b="1" kern="100" dirty="0">
                <a:latin typeface="华文仿宋" panose="02010600040101010101" pitchFamily="2" charset="-122"/>
                <a:ea typeface="华文仿宋" panose="02010600040101010101" pitchFamily="2" charset="-122"/>
                <a:cs typeface="Times New Roman" panose="02020603050405020304" pitchFamily="18" charset="0"/>
              </a:rPr>
              <a:t>上图案例：</a:t>
            </a:r>
            <a:endParaRPr lang="en-US" altLang="zh-CN" sz="1200" b="1" kern="100" dirty="0">
              <a:latin typeface="华文仿宋" panose="02010600040101010101" pitchFamily="2" charset="-122"/>
              <a:ea typeface="华文仿宋" panose="02010600040101010101" pitchFamily="2" charset="-122"/>
              <a:cs typeface="Times New Roman" panose="02020603050405020304" pitchFamily="18" charset="0"/>
            </a:endParaRPr>
          </a:p>
          <a:p>
            <a:pPr lvl="0">
              <a:lnSpc>
                <a:spcPct val="150000"/>
              </a:lnSpc>
              <a:spcAft>
                <a:spcPts val="0"/>
              </a:spcAft>
            </a:pP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针对于一次系统图，每个必要的出线回路配置一个剩余电流互感器，然后按照组别接入</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AIL200-12</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AIL200-12</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与</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AIM-T500L</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和</a:t>
            </a:r>
            <a:r>
              <a:rPr lang="en-US" altLang="zh-CN" sz="1200" kern="0" dirty="0">
                <a:latin typeface="华文仿宋" panose="02010600040101010101" pitchFamily="2" charset="-122"/>
                <a:ea typeface="华文仿宋" panose="02010600040101010101" pitchFamily="2" charset="-122"/>
                <a:cs typeface="Times New Roman" panose="02020603050405020304" pitchFamily="18" charset="0"/>
              </a:rPr>
              <a:t>ASG</a:t>
            </a:r>
            <a:r>
              <a:rPr lang="zh-CN" altLang="en-US" sz="1200" kern="0" dirty="0">
                <a:latin typeface="华文仿宋" panose="02010600040101010101" pitchFamily="2" charset="-122"/>
                <a:ea typeface="华文仿宋" panose="02010600040101010101" pitchFamily="2" charset="-122"/>
                <a:cs typeface="Times New Roman" panose="02020603050405020304" pitchFamily="18" charset="0"/>
              </a:rPr>
              <a:t>组成工业绝缘监测及故障定位系统。</a:t>
            </a:r>
            <a:endParaRPr lang="zh-CN" altLang="zh-CN" sz="1200" kern="100" dirty="0">
              <a:latin typeface="华文仿宋" panose="02010600040101010101" pitchFamily="2" charset="-122"/>
              <a:ea typeface="华文仿宋" panose="02010600040101010101" pitchFamily="2" charset="-122"/>
              <a:cs typeface="Times New Roman" panose="02020603050405020304" pitchFamily="18" charset="0"/>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99792" y="735156"/>
            <a:ext cx="6336704" cy="4033227"/>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983" y="3569152"/>
            <a:ext cx="2338437" cy="1162838"/>
          </a:xfrm>
          <a:prstGeom prst="rect">
            <a:avLst/>
          </a:prstGeom>
          <a:ln w="3175">
            <a:solidFill>
              <a:srgbClr val="0070C0"/>
            </a:solidFill>
          </a:ln>
        </p:spPr>
      </p:pic>
      <p:sp>
        <p:nvSpPr>
          <p:cNvPr id="14" name="矩形 13"/>
          <p:cNvSpPr/>
          <p:nvPr/>
        </p:nvSpPr>
        <p:spPr>
          <a:xfrm>
            <a:off x="4067944" y="2357592"/>
            <a:ext cx="1008112" cy="358174"/>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982" y="2594278"/>
            <a:ext cx="2338437" cy="913576"/>
          </a:xfrm>
          <a:prstGeom prst="rect">
            <a:avLst/>
          </a:prstGeom>
          <a:ln>
            <a:solidFill>
              <a:srgbClr val="0070C0"/>
            </a:solidFill>
          </a:ln>
        </p:spPr>
      </p:pic>
      <p:sp>
        <p:nvSpPr>
          <p:cNvPr id="15" name="矩形 14"/>
          <p:cNvSpPr/>
          <p:nvPr/>
        </p:nvSpPr>
        <p:spPr>
          <a:xfrm>
            <a:off x="4932040" y="2317726"/>
            <a:ext cx="1639416" cy="541073"/>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96"/>
          <p:cNvSpPr>
            <a:spLocks noChangeArrowheads="1"/>
          </p:cNvSpPr>
          <p:nvPr/>
        </p:nvSpPr>
        <p:spPr bwMode="auto">
          <a:xfrm>
            <a:off x="2257631" y="200643"/>
            <a:ext cx="6457838" cy="533465"/>
          </a:xfrm>
          <a:prstGeom prst="rect">
            <a:avLst/>
          </a:prstGeom>
          <a:noFill/>
          <a:ln>
            <a:noFill/>
          </a:ln>
          <a:effectLst>
            <a:prstShdw prst="shdw13" dist="53882" dir="13500000">
              <a:srgbClr val="30461C">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646" tIns="36823" rIns="73646" bIns="36823">
            <a:spAutoFit/>
          </a:bodyPr>
          <a:lstStyle>
            <a:lvl1pPr defTabSz="782955">
              <a:defRPr>
                <a:solidFill>
                  <a:schemeClr val="tx1"/>
                </a:solidFill>
                <a:latin typeface="Arial" panose="020B0604020202020204" pitchFamily="34" charset="0"/>
                <a:ea typeface="宋体" panose="02010600030101010101" pitchFamily="2" charset="-122"/>
              </a:defRPr>
            </a:lvl1pPr>
            <a:lvl2pPr marL="742950" indent="-285750" defTabSz="782955">
              <a:defRPr>
                <a:solidFill>
                  <a:schemeClr val="tx1"/>
                </a:solidFill>
                <a:latin typeface="Arial" panose="020B0604020202020204" pitchFamily="34" charset="0"/>
                <a:ea typeface="宋体" panose="02010600030101010101" pitchFamily="2" charset="-122"/>
              </a:defRPr>
            </a:lvl2pPr>
            <a:lvl3pPr marL="1143000" indent="-228600" defTabSz="782955">
              <a:defRPr>
                <a:solidFill>
                  <a:schemeClr val="tx1"/>
                </a:solidFill>
                <a:latin typeface="Arial" panose="020B0604020202020204" pitchFamily="34" charset="0"/>
                <a:ea typeface="宋体" panose="02010600030101010101" pitchFamily="2" charset="-122"/>
              </a:defRPr>
            </a:lvl3pPr>
            <a:lvl4pPr marL="1600200" indent="-228600" defTabSz="782955">
              <a:defRPr>
                <a:solidFill>
                  <a:schemeClr val="tx1"/>
                </a:solidFill>
                <a:latin typeface="Arial" panose="020B0604020202020204" pitchFamily="34" charset="0"/>
                <a:ea typeface="宋体" panose="02010600030101010101" pitchFamily="2" charset="-122"/>
              </a:defRPr>
            </a:lvl4pPr>
            <a:lvl5pPr marL="2057400" indent="-228600" defTabSz="782955">
              <a:defRPr>
                <a:solidFill>
                  <a:schemeClr val="tx1"/>
                </a:solidFill>
                <a:latin typeface="Arial" panose="020B0604020202020204" pitchFamily="34" charset="0"/>
                <a:ea typeface="宋体" panose="02010600030101010101" pitchFamily="2" charset="-122"/>
              </a:defRPr>
            </a:lvl5pPr>
            <a:lvl6pPr marL="25146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2255">
                <a:solidFill>
                  <a:srgbClr val="003C78"/>
                </a:solidFill>
                <a:ea typeface="微软雅黑" panose="020B0503020204020204" pitchFamily="34" charset="-122"/>
              </a:rPr>
              <a:t>新产品开发情况</a:t>
            </a:r>
            <a:r>
              <a:rPr lang="en-US" altLang="zh-CN" sz="2255">
                <a:solidFill>
                  <a:srgbClr val="003C78"/>
                </a:solidFill>
                <a:ea typeface="微软雅黑" panose="020B0503020204020204" pitchFamily="34" charset="-122"/>
              </a:rPr>
              <a:t>-</a:t>
            </a:r>
            <a:r>
              <a:rPr lang="zh-CN" altLang="en-US" sz="2255">
                <a:solidFill>
                  <a:srgbClr val="003C78"/>
                </a:solidFill>
                <a:ea typeface="微软雅黑" panose="020B0503020204020204" pitchFamily="34" charset="-122"/>
              </a:rPr>
              <a:t>电气防火限流式保护器</a:t>
            </a:r>
            <a:endParaRPr lang="zh-CN" altLang="en-US" sz="2255">
              <a:solidFill>
                <a:srgbClr val="003C78"/>
              </a:solidFill>
              <a:ea typeface="微软雅黑" panose="020B0503020204020204" pitchFamily="34" charset="-122"/>
            </a:endParaRPr>
          </a:p>
        </p:txBody>
      </p:sp>
      <p:sp>
        <p:nvSpPr>
          <p:cNvPr id="10" name="矩形 9"/>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11" name="矩形 10"/>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Rectangle 2"/>
          <p:cNvSpPr>
            <a:spLocks noChangeArrowheads="1"/>
          </p:cNvSpPr>
          <p:nvPr/>
        </p:nvSpPr>
        <p:spPr bwMode="auto">
          <a:xfrm>
            <a:off x="395560" y="6594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7" name="Rectangle 3"/>
          <p:cNvSpPr txBox="1">
            <a:spLocks noChangeArrowheads="1"/>
          </p:cNvSpPr>
          <p:nvPr/>
        </p:nvSpPr>
        <p:spPr bwMode="auto">
          <a:xfrm>
            <a:off x="3707904" y="1031430"/>
            <a:ext cx="5265341" cy="3320581"/>
          </a:xfrm>
          <a:prstGeom prst="rect">
            <a:avLst/>
          </a:prstGeom>
          <a:noFill/>
          <a:ln>
            <a:noFill/>
          </a:ln>
          <a:effectLst/>
        </p:spPr>
        <p:txBody>
          <a:bodyPr/>
          <a:lstStyle>
            <a:lvl1pPr marL="190500" indent="-1905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ea typeface="+mn-ea"/>
                <a:cs typeface="+mn-cs"/>
              </a:defRPr>
            </a:lvl1pPr>
            <a:lvl2pPr marL="762000" indent="-28575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2pPr>
            <a:lvl3pPr marL="11811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3pPr>
            <a:lvl4pPr marL="16002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4pPr>
            <a:lvl5pPr marL="20574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5pPr>
            <a:lvl6pPr marL="25146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6pPr>
            <a:lvl7pPr marL="29718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7pPr>
            <a:lvl8pPr marL="34290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8pPr>
            <a:lvl9pPr marL="38862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9pPr>
          </a:lstStyle>
          <a:p>
            <a:pPr marL="0" indent="0" eaLnBrk="1" hangingPunct="1">
              <a:lnSpc>
                <a:spcPct val="150000"/>
              </a:lnSpc>
              <a:buNone/>
              <a:defRPr/>
            </a:pPr>
            <a:r>
              <a:rPr lang="zh-CN" altLang="en-US" sz="1800" dirty="0">
                <a:latin typeface="华文仿宋" panose="02010600040101010101" pitchFamily="2" charset="-122"/>
                <a:ea typeface="华文仿宋" panose="02010600040101010101" pitchFamily="2" charset="-122"/>
              </a:rPr>
              <a:t>型号：</a:t>
            </a:r>
            <a:r>
              <a:rPr lang="en-US" altLang="zh-CN" sz="1800" dirty="0">
                <a:latin typeface="华文仿宋" panose="02010600040101010101" pitchFamily="2" charset="-122"/>
                <a:ea typeface="华文仿宋" panose="02010600040101010101" pitchFamily="2" charset="-122"/>
              </a:rPr>
              <a:t> IRDH265/275</a:t>
            </a:r>
            <a:endParaRPr lang="en-US" altLang="zh-CN" sz="1800" dirty="0">
              <a:latin typeface="华文仿宋" panose="02010600040101010101" pitchFamily="2" charset="-122"/>
              <a:ea typeface="华文仿宋" panose="02010600040101010101" pitchFamily="2" charset="-122"/>
            </a:endParaRPr>
          </a:p>
          <a:p>
            <a:pPr marL="0" indent="0" eaLnBrk="1" hangingPunct="1">
              <a:lnSpc>
                <a:spcPct val="150000"/>
              </a:lnSpc>
              <a:buNone/>
              <a:defRPr/>
            </a:pPr>
            <a:r>
              <a:rPr lang="zh-CN" altLang="en-US" sz="1800" dirty="0">
                <a:latin typeface="华文仿宋" panose="02010600040101010101" pitchFamily="2" charset="-122"/>
                <a:ea typeface="华文仿宋" panose="02010600040101010101" pitchFamily="2" charset="-122"/>
              </a:rPr>
              <a:t>监视交直流</a:t>
            </a:r>
            <a:r>
              <a:rPr lang="en-US" altLang="zh-CN" sz="1800" dirty="0">
                <a:latin typeface="华文仿宋" panose="02010600040101010101" pitchFamily="2" charset="-122"/>
                <a:ea typeface="华文仿宋" panose="02010600040101010101" pitchFamily="2" charset="-122"/>
              </a:rPr>
              <a:t>IT</a:t>
            </a:r>
            <a:r>
              <a:rPr lang="zh-CN" altLang="en-US" sz="1800" dirty="0">
                <a:latin typeface="华文仿宋" panose="02010600040101010101" pitchFamily="2" charset="-122"/>
                <a:ea typeface="华文仿宋" panose="02010600040101010101" pitchFamily="2" charset="-122"/>
              </a:rPr>
              <a:t>系统的绝缘监视仪</a:t>
            </a:r>
            <a:endParaRPr lang="en-US" altLang="zh-CN" sz="1800" dirty="0">
              <a:latin typeface="华文仿宋" panose="02010600040101010101" pitchFamily="2" charset="-122"/>
              <a:ea typeface="华文仿宋" panose="02010600040101010101" pitchFamily="2" charset="-122"/>
            </a:endParaRPr>
          </a:p>
          <a:p>
            <a:pPr marL="0" indent="0" eaLnBrk="1" hangingPunct="1">
              <a:lnSpc>
                <a:spcPct val="150000"/>
              </a:lnSpc>
              <a:buNone/>
              <a:defRPr/>
            </a:pPr>
            <a:r>
              <a:rPr lang="zh-CN" altLang="en-US" sz="1800" dirty="0">
                <a:latin typeface="华文仿宋" panose="02010600040101010101" pitchFamily="2" charset="-122"/>
                <a:ea typeface="华文仿宋" panose="02010600040101010101" pitchFamily="2" charset="-122"/>
              </a:rPr>
              <a:t>型号：</a:t>
            </a:r>
            <a:r>
              <a:rPr lang="en-US" altLang="zh-CN" sz="1800" dirty="0">
                <a:latin typeface="华文仿宋" panose="02010600040101010101" pitchFamily="2" charset="-122"/>
                <a:ea typeface="华文仿宋" panose="02010600040101010101" pitchFamily="2" charset="-122"/>
              </a:rPr>
              <a:t>EDS460/490</a:t>
            </a:r>
            <a:r>
              <a:rPr lang="zh-CN" altLang="en-US" sz="1800" dirty="0">
                <a:latin typeface="华文仿宋" panose="02010600040101010101" pitchFamily="2" charset="-122"/>
                <a:ea typeface="华文仿宋" panose="02010600040101010101" pitchFamily="2" charset="-122"/>
              </a:rPr>
              <a:t>－</a:t>
            </a:r>
            <a:r>
              <a:rPr lang="en-US" altLang="zh-CN" sz="1800" dirty="0">
                <a:latin typeface="华文仿宋" panose="02010600040101010101" pitchFamily="2" charset="-122"/>
                <a:ea typeface="华文仿宋" panose="02010600040101010101" pitchFamily="2" charset="-122"/>
              </a:rPr>
              <a:t>EDS461/491</a:t>
            </a:r>
            <a:endParaRPr lang="en-US" altLang="zh-CN" sz="1800" dirty="0">
              <a:latin typeface="华文仿宋" panose="02010600040101010101" pitchFamily="2" charset="-122"/>
              <a:ea typeface="华文仿宋" panose="02010600040101010101" pitchFamily="2" charset="-122"/>
              <a:cs typeface="Times New Roman" panose="02020603050405020304" pitchFamily="18" charset="0"/>
            </a:endParaRPr>
          </a:p>
          <a:p>
            <a:pPr marL="0" indent="0" eaLnBrk="1" hangingPunct="1">
              <a:lnSpc>
                <a:spcPct val="150000"/>
              </a:lnSpc>
              <a:buNone/>
              <a:defRPr/>
            </a:pPr>
            <a:r>
              <a:rPr lang="zh-CN" altLang="en-US" sz="1800" dirty="0">
                <a:latin typeface="华文仿宋" panose="02010600040101010101" pitchFamily="2" charset="-122"/>
                <a:ea typeface="华文仿宋" panose="02010600040101010101" pitchFamily="2" charset="-122"/>
                <a:cs typeface="Times New Roman" panose="02020603050405020304" pitchFamily="18" charset="0"/>
              </a:rPr>
              <a:t>具有</a:t>
            </a:r>
            <a:r>
              <a:rPr lang="en-US" altLang="zh-CN" sz="1800" dirty="0">
                <a:latin typeface="华文仿宋" panose="02010600040101010101" pitchFamily="2" charset="-122"/>
                <a:ea typeface="华文仿宋" panose="02010600040101010101" pitchFamily="2" charset="-122"/>
                <a:cs typeface="Times New Roman" panose="02020603050405020304" pitchFamily="18" charset="0"/>
              </a:rPr>
              <a:t>12</a:t>
            </a:r>
            <a:r>
              <a:rPr lang="zh-CN" altLang="en-US" sz="1800" dirty="0">
                <a:latin typeface="华文仿宋" panose="02010600040101010101" pitchFamily="2" charset="-122"/>
                <a:ea typeface="华文仿宋" panose="02010600040101010101" pitchFamily="2" charset="-122"/>
                <a:cs typeface="Times New Roman" panose="02020603050405020304" pitchFamily="18" charset="0"/>
              </a:rPr>
              <a:t>个通道的电流测量和定位功能，配合</a:t>
            </a:r>
            <a:r>
              <a:rPr lang="en-US" altLang="zh-CN" sz="1800" dirty="0">
                <a:latin typeface="华文仿宋" panose="02010600040101010101" pitchFamily="2" charset="-122"/>
                <a:ea typeface="华文仿宋" panose="02010600040101010101" pitchFamily="2" charset="-122"/>
                <a:cs typeface="Times New Roman" panose="02020603050405020304" pitchFamily="18" charset="0"/>
              </a:rPr>
              <a:t>W</a:t>
            </a:r>
            <a:r>
              <a:rPr lang="zh-CN" altLang="en-US" sz="1800" dirty="0">
                <a:latin typeface="华文仿宋" panose="02010600040101010101" pitchFamily="2" charset="-122"/>
                <a:ea typeface="华文仿宋" panose="02010600040101010101" pitchFamily="2" charset="-122"/>
                <a:cs typeface="Times New Roman" panose="02020603050405020304" pitchFamily="18" charset="0"/>
              </a:rPr>
              <a:t>、</a:t>
            </a:r>
            <a:r>
              <a:rPr lang="en-US" altLang="zh-CN" sz="1800" dirty="0">
                <a:latin typeface="华文仿宋" panose="02010600040101010101" pitchFamily="2" charset="-122"/>
                <a:ea typeface="华文仿宋" panose="02010600040101010101" pitchFamily="2" charset="-122"/>
                <a:cs typeface="Times New Roman" panose="02020603050405020304" pitchFamily="18" charset="0"/>
              </a:rPr>
              <a:t>WR</a:t>
            </a:r>
            <a:r>
              <a:rPr lang="zh-CN" altLang="en-US" sz="1800" dirty="0">
                <a:latin typeface="华文仿宋" panose="02010600040101010101" pitchFamily="2" charset="-122"/>
                <a:ea typeface="华文仿宋" panose="02010600040101010101" pitchFamily="2" charset="-122"/>
                <a:cs typeface="Times New Roman" panose="02020603050405020304" pitchFamily="18" charset="0"/>
              </a:rPr>
              <a:t>、</a:t>
            </a:r>
            <a:r>
              <a:rPr lang="en-US" altLang="zh-CN" sz="1800" dirty="0">
                <a:latin typeface="华文仿宋" panose="02010600040101010101" pitchFamily="2" charset="-122"/>
                <a:ea typeface="华文仿宋" panose="02010600040101010101" pitchFamily="2" charset="-122"/>
                <a:cs typeface="Times New Roman" panose="02020603050405020304" pitchFamily="18" charset="0"/>
              </a:rPr>
              <a:t>WS</a:t>
            </a:r>
            <a:r>
              <a:rPr lang="zh-CN" altLang="en-US" sz="1800" dirty="0">
                <a:latin typeface="华文仿宋" panose="02010600040101010101" pitchFamily="2" charset="-122"/>
                <a:ea typeface="华文仿宋" panose="02010600040101010101" pitchFamily="2" charset="-122"/>
                <a:cs typeface="Times New Roman" panose="02020603050405020304" pitchFamily="18" charset="0"/>
              </a:rPr>
              <a:t>系列互感器；</a:t>
            </a:r>
            <a:endParaRPr lang="en-US" altLang="zh-CN" sz="1800" dirty="0">
              <a:latin typeface="华文仿宋" panose="02010600040101010101" pitchFamily="2" charset="-122"/>
              <a:ea typeface="华文仿宋" panose="02010600040101010101" pitchFamily="2" charset="-122"/>
              <a:cs typeface="Times New Roman" panose="02020603050405020304" pitchFamily="18" charset="0"/>
            </a:endParaRPr>
          </a:p>
          <a:p>
            <a:pPr marL="0" indent="0" eaLnBrk="1" hangingPunct="1">
              <a:lnSpc>
                <a:spcPct val="150000"/>
              </a:lnSpc>
              <a:buNone/>
              <a:defRPr/>
            </a:pPr>
            <a:r>
              <a:rPr lang="zh-CN" altLang="en-US" sz="1800" dirty="0">
                <a:latin typeface="华文仿宋" panose="02010600040101010101" pitchFamily="2" charset="-122"/>
                <a:ea typeface="华文仿宋" panose="02010600040101010101" pitchFamily="2" charset="-122"/>
              </a:rPr>
              <a:t>型号：</a:t>
            </a:r>
            <a:r>
              <a:rPr lang="en-US" altLang="zh-CN" sz="1800" dirty="0">
                <a:latin typeface="华文仿宋" panose="02010600040101010101" pitchFamily="2" charset="-122"/>
                <a:ea typeface="华文仿宋" panose="02010600040101010101" pitchFamily="2" charset="-122"/>
              </a:rPr>
              <a:t>PGH471/473 </a:t>
            </a:r>
            <a:r>
              <a:rPr lang="zh-CN" altLang="en-US" sz="1800" dirty="0">
                <a:latin typeface="华文仿宋" panose="02010600040101010101" pitchFamily="2" charset="-122"/>
                <a:ea typeface="华文仿宋" panose="02010600040101010101" pitchFamily="2" charset="-122"/>
              </a:rPr>
              <a:t>绝缘故障测试仪</a:t>
            </a:r>
            <a:endParaRPr lang="en-US" altLang="zh-CN" sz="1800" dirty="0">
              <a:latin typeface="华文仿宋" panose="02010600040101010101" pitchFamily="2" charset="-122"/>
              <a:ea typeface="华文仿宋" panose="02010600040101010101" pitchFamily="2" charset="-122"/>
            </a:endParaRPr>
          </a:p>
          <a:p>
            <a:pPr marL="0" indent="0" eaLnBrk="1" hangingPunct="1">
              <a:lnSpc>
                <a:spcPct val="150000"/>
              </a:lnSpc>
              <a:buNone/>
              <a:defRPr/>
            </a:pPr>
            <a:r>
              <a:rPr lang="zh-CN" altLang="en-US" sz="1800" dirty="0">
                <a:latin typeface="华文仿宋" panose="02010600040101010101" pitchFamily="2" charset="-122"/>
                <a:ea typeface="华文仿宋" panose="02010600040101010101" pitchFamily="2" charset="-122"/>
                <a:cs typeface="Times New Roman" panose="02020603050405020304" pitchFamily="18" charset="0"/>
              </a:rPr>
              <a:t>定位电流：</a:t>
            </a:r>
            <a:r>
              <a:rPr lang="en-US" altLang="zh-CN" sz="1800" dirty="0">
                <a:latin typeface="华文仿宋" panose="02010600040101010101" pitchFamily="2" charset="-122"/>
                <a:ea typeface="华文仿宋" panose="02010600040101010101" pitchFamily="2" charset="-122"/>
                <a:cs typeface="Times New Roman" panose="02020603050405020304" pitchFamily="18" charset="0"/>
              </a:rPr>
              <a:t>PGH471:10-25mA;PGH473:1-2.5mA</a:t>
            </a:r>
            <a:endParaRPr lang="en-US" altLang="zh-CN" sz="1800" dirty="0">
              <a:latin typeface="华文仿宋" panose="02010600040101010101" pitchFamily="2" charset="-122"/>
              <a:ea typeface="华文仿宋" panose="02010600040101010101" pitchFamily="2" charset="-122"/>
              <a:sym typeface="+mn-ea"/>
            </a:endParaRPr>
          </a:p>
        </p:txBody>
      </p:sp>
      <p:sp>
        <p:nvSpPr>
          <p:cNvPr id="23"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同行产品</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1082" b="19086"/>
          <a:stretch>
            <a:fillRect/>
          </a:stretch>
        </p:blipFill>
        <p:spPr>
          <a:xfrm>
            <a:off x="170755" y="1059582"/>
            <a:ext cx="2961086" cy="884360"/>
          </a:xfrm>
          <a:prstGeom prst="rect">
            <a:avLst/>
          </a:prstGeom>
        </p:spPr>
      </p:pic>
      <p:pic>
        <p:nvPicPr>
          <p:cNvPr id="24" name="Picture 2" descr="D:\WinEIM\users\53\temp\47ad8c09.png"/>
          <p:cNvPicPr>
            <a:picLocks noChangeAspect="1" noChangeArrowheads="1"/>
          </p:cNvPicPr>
          <p:nvPr/>
        </p:nvPicPr>
        <p:blipFill>
          <a:blip r:embed="rId2" cstate="print"/>
          <a:srcRect/>
          <a:stretch>
            <a:fillRect/>
          </a:stretch>
        </p:blipFill>
        <p:spPr bwMode="auto">
          <a:xfrm>
            <a:off x="378858" y="3405580"/>
            <a:ext cx="1159328" cy="918775"/>
          </a:xfrm>
          <a:prstGeom prst="rect">
            <a:avLst/>
          </a:prstGeom>
          <a:noFill/>
        </p:spPr>
      </p:pic>
      <p:sp>
        <p:nvSpPr>
          <p:cNvPr id="4" name="矩形 3"/>
          <p:cNvSpPr/>
          <p:nvPr/>
        </p:nvSpPr>
        <p:spPr>
          <a:xfrm>
            <a:off x="302483" y="4369838"/>
            <a:ext cx="1441420" cy="230832"/>
          </a:xfrm>
          <a:prstGeom prst="rect">
            <a:avLst/>
          </a:prstGeom>
        </p:spPr>
        <p:txBody>
          <a:bodyPr wrap="none">
            <a:spAutoFit/>
          </a:bodyPr>
          <a:lstStyle/>
          <a:p>
            <a:r>
              <a:rPr lang="en-US" altLang="zh-CN" sz="900" dirty="0"/>
              <a:t>EDS460/490</a:t>
            </a:r>
            <a:r>
              <a:rPr lang="zh-CN" altLang="en-US" sz="900" dirty="0"/>
              <a:t>－</a:t>
            </a:r>
            <a:r>
              <a:rPr lang="en-US" altLang="zh-CN" sz="900" dirty="0"/>
              <a:t>EDS461/491</a:t>
            </a:r>
            <a:endParaRPr lang="zh-CN" altLang="en-US" sz="900" dirty="0"/>
          </a:p>
        </p:txBody>
      </p:sp>
      <p:pic>
        <p:nvPicPr>
          <p:cNvPr id="25" name="Picture 1" descr="D:\wineim\users\53\temp\eab22ad6.png"/>
          <p:cNvPicPr>
            <a:picLocks noChangeAspect="1" noChangeArrowheads="1"/>
          </p:cNvPicPr>
          <p:nvPr/>
        </p:nvPicPr>
        <p:blipFill>
          <a:blip r:embed="rId3" cstate="print"/>
          <a:srcRect/>
          <a:stretch>
            <a:fillRect/>
          </a:stretch>
        </p:blipFill>
        <p:spPr bwMode="auto">
          <a:xfrm>
            <a:off x="1740589" y="2097773"/>
            <a:ext cx="1196477" cy="845548"/>
          </a:xfrm>
          <a:prstGeom prst="rect">
            <a:avLst/>
          </a:prstGeom>
          <a:noFill/>
        </p:spPr>
      </p:pic>
      <p:sp>
        <p:nvSpPr>
          <p:cNvPr id="5" name="矩形 4"/>
          <p:cNvSpPr/>
          <p:nvPr/>
        </p:nvSpPr>
        <p:spPr>
          <a:xfrm>
            <a:off x="1705249" y="2993949"/>
            <a:ext cx="918841" cy="230832"/>
          </a:xfrm>
          <a:prstGeom prst="rect">
            <a:avLst/>
          </a:prstGeom>
        </p:spPr>
        <p:txBody>
          <a:bodyPr wrap="none">
            <a:spAutoFit/>
          </a:bodyPr>
          <a:lstStyle/>
          <a:p>
            <a:r>
              <a:rPr lang="en-US" altLang="zh-CN" sz="900" dirty="0">
                <a:solidFill>
                  <a:srgbClr val="000000"/>
                </a:solidFill>
                <a:latin typeface="微软雅黑" panose="020B0503020204020204" pitchFamily="34" charset="-122"/>
                <a:ea typeface="微软雅黑" panose="020B0503020204020204" pitchFamily="34" charset="-122"/>
              </a:rPr>
              <a:t>PGH471/473 </a:t>
            </a:r>
            <a:endParaRPr lang="zh-CN" altLang="en-US" sz="900" dirty="0"/>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470" y="2015941"/>
            <a:ext cx="1272894" cy="978007"/>
          </a:xfrm>
          <a:prstGeom prst="rect">
            <a:avLst/>
          </a:prstGeom>
        </p:spPr>
      </p:pic>
      <p:sp>
        <p:nvSpPr>
          <p:cNvPr id="8" name="矩形 7"/>
          <p:cNvSpPr/>
          <p:nvPr/>
        </p:nvSpPr>
        <p:spPr>
          <a:xfrm>
            <a:off x="404386" y="2993948"/>
            <a:ext cx="835485" cy="230832"/>
          </a:xfrm>
          <a:prstGeom prst="rect">
            <a:avLst/>
          </a:prstGeom>
        </p:spPr>
        <p:txBody>
          <a:bodyPr wrap="none">
            <a:spAutoFit/>
          </a:bodyPr>
          <a:lstStyle/>
          <a:p>
            <a:r>
              <a:rPr lang="en-US" altLang="zh-CN" sz="900" dirty="0">
                <a:solidFill>
                  <a:srgbClr val="333333"/>
                </a:solidFill>
                <a:latin typeface="SourceSansPro-Regular"/>
              </a:rPr>
              <a:t> IRDH265/275</a:t>
            </a:r>
            <a:endParaRPr lang="en-US" altLang="zh-CN" sz="900" b="0" i="0" dirty="0">
              <a:solidFill>
                <a:srgbClr val="333333"/>
              </a:solidFill>
              <a:effectLst/>
              <a:latin typeface="SourceSansPro-Regular"/>
            </a:endParaRPr>
          </a:p>
        </p:txBody>
      </p:sp>
      <p:cxnSp>
        <p:nvCxnSpPr>
          <p:cNvPr id="26" name="直接连接符 25"/>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40589" y="3698806"/>
            <a:ext cx="1391252" cy="366363"/>
          </a:xfrm>
          <a:prstGeom prst="rect">
            <a:avLst/>
          </a:prstGeom>
        </p:spPr>
      </p:pic>
      <p:sp>
        <p:nvSpPr>
          <p:cNvPr id="29" name="矩形 28"/>
          <p:cNvSpPr/>
          <p:nvPr/>
        </p:nvSpPr>
        <p:spPr>
          <a:xfrm>
            <a:off x="1853314" y="4369956"/>
            <a:ext cx="755335" cy="230832"/>
          </a:xfrm>
          <a:prstGeom prst="rect">
            <a:avLst/>
          </a:prstGeom>
        </p:spPr>
        <p:txBody>
          <a:bodyPr wrap="none">
            <a:spAutoFit/>
          </a:bodyPr>
          <a:lstStyle/>
          <a:p>
            <a:r>
              <a:rPr lang="en-US" altLang="zh-CN" sz="900" dirty="0"/>
              <a:t>ESD150/151</a:t>
            </a:r>
            <a:endParaRPr lang="zh-CN" altLang="en-US" sz="900" dirty="0"/>
          </a:p>
        </p:txBody>
      </p:sp>
      <p:sp>
        <p:nvSpPr>
          <p:cNvPr id="20" name="Rectangle 3"/>
          <p:cNvSpPr txBox="1">
            <a:spLocks noChangeArrowheads="1"/>
          </p:cNvSpPr>
          <p:nvPr/>
        </p:nvSpPr>
        <p:spPr bwMode="auto">
          <a:xfrm>
            <a:off x="3707904" y="4249225"/>
            <a:ext cx="5265341" cy="533466"/>
          </a:xfrm>
          <a:prstGeom prst="rect">
            <a:avLst/>
          </a:prstGeom>
          <a:noFill/>
          <a:ln>
            <a:noFill/>
          </a:ln>
          <a:effectLst/>
        </p:spPr>
        <p:txBody>
          <a:bodyPr/>
          <a:lstStyle>
            <a:lvl1pPr marL="190500" indent="-1905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ea typeface="+mn-ea"/>
                <a:cs typeface="+mn-cs"/>
              </a:defRPr>
            </a:lvl1pPr>
            <a:lvl2pPr marL="762000" indent="-28575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2pPr>
            <a:lvl3pPr marL="11811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3pPr>
            <a:lvl4pPr marL="16002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4pPr>
            <a:lvl5pPr marL="20574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5pPr>
            <a:lvl6pPr marL="25146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6pPr>
            <a:lvl7pPr marL="29718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7pPr>
            <a:lvl8pPr marL="34290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8pPr>
            <a:lvl9pPr marL="38862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9pPr>
          </a:lstStyle>
          <a:p>
            <a:pPr marL="0" indent="0" eaLnBrk="1" hangingPunct="1">
              <a:lnSpc>
                <a:spcPct val="150000"/>
              </a:lnSpc>
              <a:buNone/>
              <a:defRPr/>
            </a:pPr>
            <a:r>
              <a:rPr lang="zh-CN" altLang="en-US" sz="1800" b="1" dirty="0">
                <a:solidFill>
                  <a:srgbClr val="0070C0"/>
                </a:solidFill>
                <a:latin typeface="华文仿宋" panose="02010600040101010101" pitchFamily="2" charset="-122"/>
                <a:ea typeface="华文仿宋" panose="02010600040101010101" pitchFamily="2" charset="-122"/>
              </a:rPr>
              <a:t>我们优势：价格便宜，服务到位</a:t>
            </a:r>
            <a:endParaRPr lang="en-US" altLang="zh-CN" sz="1800" b="1" dirty="0">
              <a:solidFill>
                <a:srgbClr val="0070C0"/>
              </a:solidFill>
              <a:latin typeface="华文仿宋" panose="02010600040101010101" pitchFamily="2" charset="-122"/>
              <a:ea typeface="华文仿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96"/>
          <p:cNvSpPr>
            <a:spLocks noChangeArrowheads="1"/>
          </p:cNvSpPr>
          <p:nvPr/>
        </p:nvSpPr>
        <p:spPr bwMode="auto">
          <a:xfrm>
            <a:off x="2257631" y="200643"/>
            <a:ext cx="6457838" cy="533465"/>
          </a:xfrm>
          <a:prstGeom prst="rect">
            <a:avLst/>
          </a:prstGeom>
          <a:noFill/>
          <a:ln>
            <a:noFill/>
          </a:ln>
          <a:effectLst>
            <a:prstShdw prst="shdw13" dist="53882" dir="13500000">
              <a:srgbClr val="30461C">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646" tIns="36823" rIns="73646" bIns="36823">
            <a:spAutoFit/>
          </a:bodyPr>
          <a:lstStyle>
            <a:lvl1pPr defTabSz="782955">
              <a:defRPr>
                <a:solidFill>
                  <a:schemeClr val="tx1"/>
                </a:solidFill>
                <a:latin typeface="Arial" panose="020B0604020202020204" pitchFamily="34" charset="0"/>
                <a:ea typeface="宋体" panose="02010600030101010101" pitchFamily="2" charset="-122"/>
              </a:defRPr>
            </a:lvl1pPr>
            <a:lvl2pPr marL="742950" indent="-285750" defTabSz="782955">
              <a:defRPr>
                <a:solidFill>
                  <a:schemeClr val="tx1"/>
                </a:solidFill>
                <a:latin typeface="Arial" panose="020B0604020202020204" pitchFamily="34" charset="0"/>
                <a:ea typeface="宋体" panose="02010600030101010101" pitchFamily="2" charset="-122"/>
              </a:defRPr>
            </a:lvl2pPr>
            <a:lvl3pPr marL="1143000" indent="-228600" defTabSz="782955">
              <a:defRPr>
                <a:solidFill>
                  <a:schemeClr val="tx1"/>
                </a:solidFill>
                <a:latin typeface="Arial" panose="020B0604020202020204" pitchFamily="34" charset="0"/>
                <a:ea typeface="宋体" panose="02010600030101010101" pitchFamily="2" charset="-122"/>
              </a:defRPr>
            </a:lvl3pPr>
            <a:lvl4pPr marL="1600200" indent="-228600" defTabSz="782955">
              <a:defRPr>
                <a:solidFill>
                  <a:schemeClr val="tx1"/>
                </a:solidFill>
                <a:latin typeface="Arial" panose="020B0604020202020204" pitchFamily="34" charset="0"/>
                <a:ea typeface="宋体" panose="02010600030101010101" pitchFamily="2" charset="-122"/>
              </a:defRPr>
            </a:lvl4pPr>
            <a:lvl5pPr marL="2057400" indent="-228600" defTabSz="782955">
              <a:defRPr>
                <a:solidFill>
                  <a:schemeClr val="tx1"/>
                </a:solidFill>
                <a:latin typeface="Arial" panose="020B0604020202020204" pitchFamily="34" charset="0"/>
                <a:ea typeface="宋体" panose="02010600030101010101" pitchFamily="2" charset="-122"/>
              </a:defRPr>
            </a:lvl5pPr>
            <a:lvl6pPr marL="25146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7829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2255">
                <a:solidFill>
                  <a:srgbClr val="003C78"/>
                </a:solidFill>
                <a:ea typeface="微软雅黑" panose="020B0503020204020204" pitchFamily="34" charset="-122"/>
              </a:rPr>
              <a:t>新产品开发情况</a:t>
            </a:r>
            <a:r>
              <a:rPr lang="en-US" altLang="zh-CN" sz="2255">
                <a:solidFill>
                  <a:srgbClr val="003C78"/>
                </a:solidFill>
                <a:ea typeface="微软雅黑" panose="020B0503020204020204" pitchFamily="34" charset="-122"/>
              </a:rPr>
              <a:t>-</a:t>
            </a:r>
            <a:r>
              <a:rPr lang="zh-CN" altLang="en-US" sz="2255">
                <a:solidFill>
                  <a:srgbClr val="003C78"/>
                </a:solidFill>
                <a:ea typeface="微软雅黑" panose="020B0503020204020204" pitchFamily="34" charset="-122"/>
              </a:rPr>
              <a:t>电气防火限流式保护器</a:t>
            </a:r>
            <a:endParaRPr lang="zh-CN" altLang="en-US" sz="2255">
              <a:solidFill>
                <a:srgbClr val="003C78"/>
              </a:solidFill>
              <a:ea typeface="微软雅黑" panose="020B0503020204020204" pitchFamily="34" charset="-122"/>
            </a:endParaRPr>
          </a:p>
        </p:txBody>
      </p:sp>
      <p:sp>
        <p:nvSpPr>
          <p:cNvPr id="10" name="矩形 9"/>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11" name="矩形 10"/>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Rectangle 2"/>
          <p:cNvSpPr>
            <a:spLocks noChangeArrowheads="1"/>
          </p:cNvSpPr>
          <p:nvPr/>
        </p:nvSpPr>
        <p:spPr bwMode="auto">
          <a:xfrm>
            <a:off x="395560" y="6594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3" name="TextBox 14"/>
          <p:cNvSpPr txBox="1">
            <a:spLocks noChangeArrowheads="1"/>
          </p:cNvSpPr>
          <p:nvPr/>
        </p:nvSpPr>
        <p:spPr bwMode="auto">
          <a:xfrm>
            <a:off x="683568" y="146124"/>
            <a:ext cx="6048672" cy="369332"/>
          </a:xfrm>
          <a:prstGeom prst="rect">
            <a:avLst/>
          </a:prstGeom>
          <a:noFill/>
          <a:ln w="9525">
            <a:noFill/>
            <a:miter lim="800000"/>
          </a:ln>
        </p:spPr>
        <p:txBody>
          <a:bodyPr wrap="square">
            <a:spAutoFit/>
          </a:bodyPr>
          <a:lstStyle/>
          <a:p>
            <a:pPr>
              <a:defRPr/>
            </a:pPr>
            <a:r>
              <a:rPr lang="zh-CN" altLang="en-US" b="1" kern="0" dirty="0">
                <a:solidFill>
                  <a:schemeClr val="bg1"/>
                </a:solidFill>
                <a:latin typeface="微软雅黑" panose="020B0503020204020204" pitchFamily="34" charset="-122"/>
                <a:ea typeface="微软雅黑" panose="020B0503020204020204" pitchFamily="34" charset="-122"/>
              </a:rPr>
              <a:t>工业绝缘监测及故障定位产品</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价格说明</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1" name="表格 20"/>
          <p:cNvGraphicFramePr>
            <a:graphicFrameLocks noGrp="1"/>
          </p:cNvGraphicFramePr>
          <p:nvPr/>
        </p:nvGraphicFramePr>
        <p:xfrm>
          <a:off x="899592" y="979147"/>
          <a:ext cx="7416824" cy="3235960"/>
        </p:xfrm>
        <a:graphic>
          <a:graphicData uri="http://schemas.openxmlformats.org/drawingml/2006/table">
            <a:tbl>
              <a:tblPr firstRow="1" bandRow="1">
                <a:tableStyleId>{5C22544A-7EE6-4342-B048-85BDC9FD1C3A}</a:tableStyleId>
              </a:tblPr>
              <a:tblGrid>
                <a:gridCol w="2343716"/>
                <a:gridCol w="1691036"/>
                <a:gridCol w="2517976"/>
                <a:gridCol w="864096"/>
              </a:tblGrid>
              <a:tr h="370840">
                <a:tc>
                  <a:txBody>
                    <a:bodyPr/>
                    <a:lstStyle/>
                    <a:p>
                      <a:pPr algn="ctr"/>
                      <a:r>
                        <a:rPr lang="zh-CN" altLang="en-US" dirty="0"/>
                        <a:t>名称</a:t>
                      </a:r>
                      <a:endParaRPr lang="zh-CN" altLang="en-US" dirty="0"/>
                    </a:p>
                  </a:txBody>
                  <a:tcPr/>
                </a:tc>
                <a:tc>
                  <a:txBody>
                    <a:bodyPr/>
                    <a:lstStyle/>
                    <a:p>
                      <a:pPr algn="ctr"/>
                      <a:r>
                        <a:rPr lang="zh-CN" altLang="en-US" dirty="0"/>
                        <a:t>型号</a:t>
                      </a:r>
                      <a:endParaRPr lang="zh-CN" altLang="en-US" dirty="0"/>
                    </a:p>
                  </a:txBody>
                  <a:tcPr/>
                </a:tc>
                <a:tc>
                  <a:txBody>
                    <a:bodyPr/>
                    <a:lstStyle/>
                    <a:p>
                      <a:pPr algn="ctr"/>
                      <a:r>
                        <a:rPr lang="zh-CN" altLang="en-US" dirty="0"/>
                        <a:t>价格（元）</a:t>
                      </a:r>
                      <a:endParaRPr lang="zh-CN" altLang="en-US" dirty="0"/>
                    </a:p>
                  </a:txBody>
                  <a:tcPr/>
                </a:tc>
                <a:tc>
                  <a:txBody>
                    <a:bodyPr/>
                    <a:lstStyle/>
                    <a:p>
                      <a:pPr algn="ctr"/>
                      <a:r>
                        <a:rPr lang="zh-CN" altLang="en-US" dirty="0"/>
                        <a:t>折扣</a:t>
                      </a:r>
                      <a:endParaRPr lang="zh-CN" altLang="en-US" dirty="0"/>
                    </a:p>
                  </a:txBody>
                  <a:tcPr/>
                </a:tc>
              </a:tr>
              <a:tr h="370840">
                <a:tc rowSpan="3">
                  <a:txBody>
                    <a:bodyPr/>
                    <a:lstStyle/>
                    <a:p>
                      <a:pPr algn="ctr"/>
                      <a:r>
                        <a:rPr lang="zh-CN" altLang="en-US" dirty="0"/>
                        <a:t>绝缘监测仪</a:t>
                      </a:r>
                      <a:endParaRPr lang="zh-CN" altLang="en-US" dirty="0"/>
                    </a:p>
                  </a:txBody>
                  <a:tcPr anchor="ctr"/>
                </a:tc>
                <a:tc>
                  <a:txBody>
                    <a:bodyPr/>
                    <a:lstStyle/>
                    <a:p>
                      <a:pPr algn="ctr"/>
                      <a:r>
                        <a:rPr lang="en-US" altLang="zh-CN" dirty="0"/>
                        <a:t>AIM-T300</a:t>
                      </a:r>
                      <a:endParaRPr lang="zh-CN" altLang="en-US" dirty="0"/>
                    </a:p>
                  </a:txBody>
                  <a:tcPr/>
                </a:tc>
                <a:tc>
                  <a:txBody>
                    <a:bodyPr/>
                    <a:lstStyle/>
                    <a:p>
                      <a:pPr algn="ctr"/>
                      <a:r>
                        <a:rPr lang="en-US" altLang="zh-CN" dirty="0"/>
                        <a:t>10000</a:t>
                      </a:r>
                      <a:endParaRPr lang="zh-CN" altLang="en-US" dirty="0"/>
                    </a:p>
                  </a:txBody>
                  <a:tcPr/>
                </a:tc>
                <a:tc rowSpan="7">
                  <a:txBody>
                    <a:bodyPr/>
                    <a:lstStyle/>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endParaRPr lang="en-US" altLang="zh-CN" dirty="0"/>
                    </a:p>
                    <a:p>
                      <a:pPr algn="ctr"/>
                      <a:r>
                        <a:rPr lang="en-US" altLang="zh-CN" dirty="0"/>
                        <a:t>35</a:t>
                      </a:r>
                      <a:r>
                        <a:rPr lang="zh-CN" altLang="en-US" dirty="0"/>
                        <a:t>折</a:t>
                      </a:r>
                      <a:endParaRPr lang="zh-CN" altLang="en-US" dirty="0"/>
                    </a:p>
                  </a:txBody>
                  <a:tcPr/>
                </a:tc>
              </a:tr>
              <a:tr h="370840">
                <a:tc vMerge="1">
                  <a:tcPr/>
                </a:tc>
                <a:tc>
                  <a:txBody>
                    <a:bodyPr/>
                    <a:lstStyle/>
                    <a:p>
                      <a:pPr algn="ctr"/>
                      <a:r>
                        <a:rPr lang="en-US" altLang="zh-CN" dirty="0"/>
                        <a:t>AIM-T500</a:t>
                      </a:r>
                      <a:endParaRPr lang="zh-CN" altLang="en-US" dirty="0"/>
                    </a:p>
                  </a:txBody>
                  <a:tcPr/>
                </a:tc>
                <a:tc>
                  <a:txBody>
                    <a:bodyPr/>
                    <a:lstStyle/>
                    <a:p>
                      <a:pPr algn="ctr"/>
                      <a:r>
                        <a:rPr lang="en-US" altLang="zh-CN" dirty="0"/>
                        <a:t>12500</a:t>
                      </a:r>
                      <a:endParaRPr lang="zh-CN" altLang="en-US" dirty="0"/>
                    </a:p>
                  </a:txBody>
                  <a:tcPr/>
                </a:tc>
                <a:tc vMerge="1">
                  <a:tcPr/>
                </a:tc>
              </a:tr>
              <a:tr h="370840">
                <a:tc vMerge="1">
                  <a:tcPr/>
                </a:tc>
                <a:tc>
                  <a:txBody>
                    <a:bodyPr/>
                    <a:lstStyle/>
                    <a:p>
                      <a:pPr algn="ctr"/>
                      <a:r>
                        <a:rPr lang="en-US" altLang="zh-CN" dirty="0"/>
                        <a:t>AIM-T500L</a:t>
                      </a:r>
                      <a:endParaRPr lang="zh-CN" altLang="en-US" dirty="0"/>
                    </a:p>
                  </a:txBody>
                  <a:tcPr/>
                </a:tc>
                <a:tc>
                  <a:txBody>
                    <a:bodyPr/>
                    <a:lstStyle/>
                    <a:p>
                      <a:pPr algn="ctr"/>
                      <a:r>
                        <a:rPr lang="en-US" altLang="zh-CN" dirty="0"/>
                        <a:t>16000</a:t>
                      </a:r>
                      <a:endParaRPr lang="zh-CN" altLang="en-US" dirty="0"/>
                    </a:p>
                  </a:txBody>
                  <a:tcPr/>
                </a:tc>
                <a:tc vMerge="1">
                  <a:tcPr/>
                </a:tc>
              </a:tr>
              <a:tr h="370840">
                <a:tc>
                  <a:txBody>
                    <a:bodyPr/>
                    <a:lstStyle/>
                    <a:p>
                      <a:pPr algn="ctr"/>
                      <a:r>
                        <a:rPr lang="zh-CN" altLang="en-US" dirty="0"/>
                        <a:t>绝缘监测仪用耦合仪</a:t>
                      </a:r>
                      <a:endParaRPr lang="zh-CN" altLang="en-US" dirty="0"/>
                    </a:p>
                  </a:txBody>
                  <a:tcPr/>
                </a:tc>
                <a:tc>
                  <a:txBody>
                    <a:bodyPr/>
                    <a:lstStyle/>
                    <a:p>
                      <a:pPr algn="ctr"/>
                      <a:r>
                        <a:rPr lang="en-US" altLang="zh-CN" dirty="0"/>
                        <a:t>ACPD100</a:t>
                      </a:r>
                      <a:endParaRPr lang="zh-CN" altLang="en-US" dirty="0"/>
                    </a:p>
                  </a:txBody>
                  <a:tcPr/>
                </a:tc>
                <a:tc>
                  <a:txBody>
                    <a:bodyPr/>
                    <a:lstStyle/>
                    <a:p>
                      <a:pPr algn="ctr"/>
                      <a:r>
                        <a:rPr lang="en-US" altLang="zh-CN" dirty="0"/>
                        <a:t>3500</a:t>
                      </a:r>
                      <a:endParaRPr lang="zh-CN" altLang="en-US" dirty="0"/>
                    </a:p>
                  </a:txBody>
                  <a:tcPr/>
                </a:tc>
                <a:tc vMerge="1">
                  <a:tcPr/>
                </a:tc>
              </a:tr>
              <a:tr h="370840">
                <a:tc>
                  <a:txBody>
                    <a:bodyPr/>
                    <a:lstStyle/>
                    <a:p>
                      <a:pPr algn="ctr"/>
                      <a:endParaRPr lang="zh-CN" altLang="en-US" dirty="0"/>
                    </a:p>
                  </a:txBody>
                  <a:tcPr/>
                </a:tc>
                <a:tc>
                  <a:txBody>
                    <a:bodyPr/>
                    <a:lstStyle/>
                    <a:p>
                      <a:pPr algn="ctr"/>
                      <a:r>
                        <a:rPr lang="en-US" altLang="zh-CN" dirty="0"/>
                        <a:t>ACPD200</a:t>
                      </a:r>
                      <a:endParaRPr lang="zh-CN" altLang="en-US" dirty="0"/>
                    </a:p>
                  </a:txBody>
                  <a:tcPr/>
                </a:tc>
                <a:tc>
                  <a:txBody>
                    <a:bodyPr/>
                    <a:lstStyle/>
                    <a:p>
                      <a:pPr algn="ctr"/>
                      <a:r>
                        <a:rPr lang="en-US" altLang="zh-CN" dirty="0"/>
                        <a:t>6300</a:t>
                      </a:r>
                      <a:endParaRPr lang="zh-CN" altLang="en-US" dirty="0"/>
                    </a:p>
                  </a:txBody>
                  <a:tcPr/>
                </a:tc>
                <a:tc vMerge="1">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a:t>测试信号发生器</a:t>
                      </a:r>
                      <a:endParaRPr lang="zh-CN" altLang="en-US" dirty="0"/>
                    </a:p>
                    <a:p>
                      <a:pPr algn="ctr"/>
                      <a:endParaRPr lang="zh-CN" altLang="en-US" dirty="0"/>
                    </a:p>
                  </a:txBody>
                  <a:tcPr/>
                </a:tc>
                <a:tc>
                  <a:txBody>
                    <a:bodyPr/>
                    <a:lstStyle/>
                    <a:p>
                      <a:pPr algn="ctr"/>
                      <a:r>
                        <a:rPr lang="en-US" altLang="zh-CN" dirty="0"/>
                        <a:t>ASG200</a:t>
                      </a:r>
                      <a:endParaRPr lang="zh-CN" altLang="en-US" dirty="0"/>
                    </a:p>
                  </a:txBody>
                  <a:tcPr/>
                </a:tc>
                <a:tc>
                  <a:txBody>
                    <a:bodyPr/>
                    <a:lstStyle/>
                    <a:p>
                      <a:pPr algn="ctr"/>
                      <a:r>
                        <a:rPr lang="en-US" altLang="zh-CN" dirty="0"/>
                        <a:t>10000</a:t>
                      </a:r>
                      <a:endParaRPr lang="zh-CN" altLang="en-US" dirty="0"/>
                    </a:p>
                  </a:txBody>
                  <a:tcPr/>
                </a:tc>
                <a:tc vMerge="1">
                  <a:tcPr/>
                </a:tc>
              </a:tr>
              <a:tr h="370840">
                <a:tc>
                  <a:txBody>
                    <a:bodyPr/>
                    <a:lstStyle/>
                    <a:p>
                      <a:pPr algn="ctr"/>
                      <a:r>
                        <a:rPr lang="zh-CN" altLang="en-US" dirty="0"/>
                        <a:t>绝缘故障定位仪</a:t>
                      </a:r>
                      <a:endParaRPr lang="zh-CN" altLang="en-US" dirty="0"/>
                    </a:p>
                  </a:txBody>
                  <a:tcPr/>
                </a:tc>
                <a:tc>
                  <a:txBody>
                    <a:bodyPr/>
                    <a:lstStyle/>
                    <a:p>
                      <a:pPr algn="ctr"/>
                      <a:r>
                        <a:rPr lang="en-US" altLang="zh-CN" dirty="0"/>
                        <a:t>AIL200-12</a:t>
                      </a:r>
                      <a:endParaRPr lang="zh-CN" altLang="en-US" dirty="0"/>
                    </a:p>
                  </a:txBody>
                  <a:tcPr/>
                </a:tc>
                <a:tc>
                  <a:txBody>
                    <a:bodyPr/>
                    <a:lstStyle/>
                    <a:p>
                      <a:pPr algn="ctr"/>
                      <a:r>
                        <a:rPr lang="en-US" altLang="zh-CN" dirty="0"/>
                        <a:t>13000</a:t>
                      </a:r>
                      <a:endParaRPr lang="zh-CN" altLang="en-US" dirty="0"/>
                    </a:p>
                  </a:txBody>
                  <a:tcPr/>
                </a:tc>
                <a:tc vMerge="1">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0-#ppt_w/2"/>
                                          </p:val>
                                        </p:tav>
                                        <p:tav tm="100000">
                                          <p:val>
                                            <p:strVal val="#ppt_x"/>
                                          </p:val>
                                        </p:tav>
                                      </p:tavLst>
                                    </p:anim>
                                    <p:anim calcmode="lin" valueType="num">
                                      <p:cBhvr additive="base">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4752528" cy="369332"/>
          </a:xfrm>
          <a:prstGeom prst="rect">
            <a:avLst/>
          </a:prstGeom>
          <a:noFill/>
          <a:ln w="9525">
            <a:noFill/>
            <a:miter lim="800000"/>
          </a:ln>
        </p:spPr>
        <p:txBody>
          <a:bodyPr wrap="square">
            <a:spAutoFit/>
          </a:bodyPr>
          <a:lstStyle/>
          <a:p>
            <a:pPr lvl="0">
              <a:defRPr/>
            </a:pPr>
            <a:r>
              <a:rPr lang="en-US" altLang="zh-CN" b="1" kern="0" dirty="0">
                <a:solidFill>
                  <a:schemeClr val="bg1"/>
                </a:solidFill>
                <a:latin typeface="微软雅黑" panose="020B0503020204020204" pitchFamily="34" charset="-122"/>
                <a:ea typeface="微软雅黑" panose="020B0503020204020204" pitchFamily="34" charset="-122"/>
              </a:rPr>
              <a:t>IT</a:t>
            </a:r>
            <a:r>
              <a:rPr lang="zh-CN" altLang="en-US" b="1" kern="0" dirty="0">
                <a:solidFill>
                  <a:schemeClr val="bg1"/>
                </a:solidFill>
                <a:latin typeface="微软雅黑" panose="020B0503020204020204" pitchFamily="34" charset="-122"/>
                <a:ea typeface="微软雅黑" panose="020B0503020204020204" pitchFamily="34" charset="-122"/>
              </a:rPr>
              <a:t>配电及电气防火限流式保护器应用及选型</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Picture 7" descr="F:\常用图\未标题-1.png"/>
          <p:cNvPicPr>
            <a:picLocks noChangeAspect="1" noChangeArrowheads="1"/>
          </p:cNvPicPr>
          <p:nvPr/>
        </p:nvPicPr>
        <p:blipFill rotWithShape="1">
          <a:blip r:embed="rId1" cstate="print"/>
          <a:srcRect b="35012"/>
          <a:stretch>
            <a:fillRect/>
          </a:stretch>
        </p:blipFill>
        <p:spPr bwMode="auto">
          <a:xfrm>
            <a:off x="7322637" y="155758"/>
            <a:ext cx="1597025" cy="380689"/>
          </a:xfrm>
          <a:prstGeom prst="rect">
            <a:avLst/>
          </a:prstGeom>
          <a:noFill/>
        </p:spPr>
      </p:pic>
      <p:sp>
        <p:nvSpPr>
          <p:cNvPr id="15" name="等腰三角形 14"/>
          <p:cNvSpPr/>
          <p:nvPr/>
        </p:nvSpPr>
        <p:spPr>
          <a:xfrm rot="16200000">
            <a:off x="7402959" y="833668"/>
            <a:ext cx="794170" cy="590387"/>
          </a:xfrm>
          <a:prstGeom prst="triangl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15"/>
          <p:cNvGrpSpPr/>
          <p:nvPr/>
        </p:nvGrpSpPr>
        <p:grpSpPr>
          <a:xfrm>
            <a:off x="2555777" y="2067694"/>
            <a:ext cx="5688631" cy="604202"/>
            <a:chOff x="2565346" y="1432385"/>
            <a:chExt cx="9191225" cy="825590"/>
          </a:xfrm>
        </p:grpSpPr>
        <p:sp>
          <p:nvSpPr>
            <p:cNvPr id="17" name="Rounded Rectangle 41"/>
            <p:cNvSpPr/>
            <p:nvPr/>
          </p:nvSpPr>
          <p:spPr>
            <a:xfrm rot="16200000">
              <a:off x="6748164"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19" name="TextBox 66"/>
            <p:cNvSpPr txBox="1"/>
            <p:nvPr/>
          </p:nvSpPr>
          <p:spPr>
            <a:xfrm>
              <a:off x="4573865" y="1583568"/>
              <a:ext cx="6203571" cy="504660"/>
            </a:xfrm>
            <a:prstGeom prst="rect">
              <a:avLst/>
            </a:prstGeom>
            <a:noFill/>
          </p:spPr>
          <p:txBody>
            <a:bodyPr wrap="none" rtlCol="0">
              <a:spAutoFit/>
            </a:bodyPr>
            <a:lstStyle/>
            <a:p>
              <a:pPr algn="ctr"/>
              <a:r>
                <a:rPr lang="zh-CN" altLang="en-US" spc="100" dirty="0">
                  <a:solidFill>
                    <a:schemeClr val="bg1">
                      <a:lumMod val="85000"/>
                    </a:schemeClr>
                  </a:solidFill>
                  <a:latin typeface="微软雅黑" panose="020B0503020204020204" pitchFamily="34" charset="-122"/>
                  <a:ea typeface="微软雅黑" panose="020B0503020204020204" pitchFamily="34" charset="-122"/>
                </a:rPr>
                <a:t>工业绝缘监测及绝缘故障定位系统</a:t>
              </a:r>
              <a:endParaRPr lang="zh-CN" altLang="en-US" spc="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2841147"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02</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8" name="组合 20"/>
          <p:cNvGrpSpPr/>
          <p:nvPr/>
        </p:nvGrpSpPr>
        <p:grpSpPr>
          <a:xfrm>
            <a:off x="467544" y="2211710"/>
            <a:ext cx="1359792" cy="1700500"/>
            <a:chOff x="4478765" y="3173164"/>
            <a:chExt cx="1614644" cy="2068163"/>
          </a:xfrm>
        </p:grpSpPr>
        <p:sp>
          <p:nvSpPr>
            <p:cNvPr id="22" name="矩形 21"/>
            <p:cNvSpPr/>
            <p:nvPr/>
          </p:nvSpPr>
          <p:spPr>
            <a:xfrm rot="18900000">
              <a:off x="4478765" y="3173164"/>
              <a:ext cx="1614644" cy="1614644"/>
            </a:xfrm>
            <a:prstGeom prst="rect">
              <a:avLst/>
            </a:prstGeom>
            <a:solidFill>
              <a:srgbClr val="73B4DE"/>
            </a:solidFill>
            <a:ln>
              <a:solidFill>
                <a:srgbClr val="73B4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3B4DE"/>
                </a:solidFill>
              </a:endParaRPr>
            </a:p>
          </p:txBody>
        </p:sp>
        <p:sp>
          <p:nvSpPr>
            <p:cNvPr id="23" name="TextBox 65"/>
            <p:cNvSpPr txBox="1"/>
            <p:nvPr/>
          </p:nvSpPr>
          <p:spPr>
            <a:xfrm>
              <a:off x="4488432" y="3487001"/>
              <a:ext cx="1595309" cy="1754326"/>
            </a:xfrm>
            <a:prstGeom prst="rect">
              <a:avLst/>
            </a:prstGeom>
            <a:noFill/>
          </p:spPr>
          <p:txBody>
            <a:bodyPr wrap="none" rtlCol="0">
              <a:spAutoFit/>
            </a:bodyPr>
            <a:lstStyle/>
            <a:p>
              <a:pPr algn="ctr"/>
              <a:r>
                <a:rPr lang="zh-CN" altLang="en-US" sz="5400" spc="100" dirty="0">
                  <a:solidFill>
                    <a:schemeClr val="bg1"/>
                  </a:solidFill>
                  <a:latin typeface="微软雅黑" panose="020B0503020204020204" pitchFamily="34" charset="-122"/>
                  <a:ea typeface="微软雅黑" panose="020B0503020204020204" pitchFamily="34" charset="-122"/>
                </a:rPr>
                <a:t>目录</a:t>
              </a:r>
              <a:endParaRPr lang="en-US" altLang="zh-CN" sz="5400" spc="100" dirty="0">
                <a:solidFill>
                  <a:schemeClr val="bg1"/>
                </a:solidFill>
                <a:latin typeface="微软雅黑" panose="020B0503020204020204" pitchFamily="34" charset="-122"/>
                <a:ea typeface="微软雅黑" panose="020B0503020204020204" pitchFamily="34" charset="-122"/>
              </a:endParaRPr>
            </a:p>
            <a:p>
              <a:pPr algn="ctr"/>
              <a:endParaRPr lang="zh-CN" altLang="en-US" sz="5400" dirty="0">
                <a:solidFill>
                  <a:schemeClr val="accent1"/>
                </a:solidFill>
                <a:latin typeface="AvantGarde LT Book" panose="02000603030000020004" pitchFamily="2" charset="0"/>
                <a:ea typeface="微软雅黑" panose="020B0503020204020204" pitchFamily="34" charset="-122"/>
                <a:cs typeface="Arial" panose="020B0604020202020204" pitchFamily="34" charset="0"/>
              </a:endParaRPr>
            </a:p>
          </p:txBody>
        </p:sp>
      </p:grpSp>
      <p:grpSp>
        <p:nvGrpSpPr>
          <p:cNvPr id="9" name="组合 92"/>
          <p:cNvGrpSpPr/>
          <p:nvPr/>
        </p:nvGrpSpPr>
        <p:grpSpPr>
          <a:xfrm>
            <a:off x="2483769" y="1131590"/>
            <a:ext cx="5688631" cy="576064"/>
            <a:chOff x="2565345" y="1432385"/>
            <a:chExt cx="9191225" cy="825590"/>
          </a:xfrm>
        </p:grpSpPr>
        <p:sp>
          <p:nvSpPr>
            <p:cNvPr id="25"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6" name="TextBox 66"/>
            <p:cNvSpPr txBox="1"/>
            <p:nvPr/>
          </p:nvSpPr>
          <p:spPr>
            <a:xfrm>
              <a:off x="4421059" y="1583569"/>
              <a:ext cx="6509191" cy="529311"/>
            </a:xfrm>
            <a:prstGeom prst="rect">
              <a:avLst/>
            </a:prstGeom>
            <a:noFill/>
          </p:spPr>
          <p:txBody>
            <a:bodyPr wrap="none" rtlCol="0">
              <a:spAutoFit/>
            </a:bodyPr>
            <a:lstStyle/>
            <a:p>
              <a:pPr algn="ctr"/>
              <a:r>
                <a:rPr lang="en-US" altLang="zh-CN" spc="100" dirty="0">
                  <a:solidFill>
                    <a:schemeClr val="bg1">
                      <a:lumMod val="85000"/>
                    </a:schemeClr>
                  </a:solidFill>
                  <a:latin typeface="微软雅黑" panose="020B0503020204020204" pitchFamily="34" charset="-122"/>
                  <a:ea typeface="微软雅黑" panose="020B0503020204020204" pitchFamily="34" charset="-122"/>
                </a:rPr>
                <a:t>ASCP200-1</a:t>
              </a:r>
              <a:r>
                <a:rPr lang="zh-CN" altLang="en-US" spc="100" dirty="0">
                  <a:solidFill>
                    <a:schemeClr val="bg1">
                      <a:lumMod val="85000"/>
                    </a:schemeClr>
                  </a:solidFill>
                  <a:latin typeface="微软雅黑" panose="020B0503020204020204" pitchFamily="34" charset="-122"/>
                  <a:ea typeface="微软雅黑" panose="020B0503020204020204" pitchFamily="34" charset="-122"/>
                </a:rPr>
                <a:t>电气防火限流式保护器</a:t>
              </a:r>
              <a:endParaRPr lang="zh-CN" altLang="en-US" spc="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2866314"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01</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10" name="组合 96"/>
          <p:cNvGrpSpPr/>
          <p:nvPr/>
        </p:nvGrpSpPr>
        <p:grpSpPr>
          <a:xfrm>
            <a:off x="2483769" y="4083918"/>
            <a:ext cx="5760640" cy="604202"/>
            <a:chOff x="2565345" y="1432385"/>
            <a:chExt cx="9191225" cy="825590"/>
          </a:xfrm>
        </p:grpSpPr>
        <p:sp>
          <p:nvSpPr>
            <p:cNvPr id="36"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7" name="TextBox 66"/>
            <p:cNvSpPr txBox="1"/>
            <p:nvPr/>
          </p:nvSpPr>
          <p:spPr>
            <a:xfrm>
              <a:off x="5051271" y="1583568"/>
              <a:ext cx="5248760" cy="504660"/>
            </a:xfrm>
            <a:prstGeom prst="rect">
              <a:avLst/>
            </a:prstGeom>
            <a:noFill/>
          </p:spPr>
          <p:txBody>
            <a:bodyPr wrap="none" rtlCol="0">
              <a:spAutoFit/>
            </a:bodyPr>
            <a:lstStyle/>
            <a:p>
              <a:pPr algn="ctr"/>
              <a:r>
                <a:rPr lang="en-US" altLang="zh-CN" spc="100" dirty="0">
                  <a:solidFill>
                    <a:schemeClr val="bg1">
                      <a:lumMod val="85000"/>
                    </a:schemeClr>
                  </a:solidFill>
                  <a:latin typeface="微软雅黑" panose="020B0503020204020204" pitchFamily="34" charset="-122"/>
                  <a:ea typeface="微软雅黑" panose="020B0503020204020204" pitchFamily="34" charset="-122"/>
                </a:rPr>
                <a:t>ASJ</a:t>
              </a:r>
              <a:r>
                <a:rPr lang="zh-CN" altLang="en-US" spc="100" dirty="0">
                  <a:solidFill>
                    <a:schemeClr val="bg1">
                      <a:lumMod val="85000"/>
                    </a:schemeClr>
                  </a:solidFill>
                  <a:latin typeface="微软雅黑" panose="020B0503020204020204" pitchFamily="34" charset="-122"/>
                  <a:ea typeface="微软雅黑" panose="020B0503020204020204" pitchFamily="34" charset="-122"/>
                </a:rPr>
                <a:t>系列剩余电流动作继电器</a:t>
              </a:r>
              <a:endParaRPr lang="zh-CN" altLang="en-US" spc="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891481"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04</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11" name="组合 100"/>
          <p:cNvGrpSpPr/>
          <p:nvPr/>
        </p:nvGrpSpPr>
        <p:grpSpPr>
          <a:xfrm>
            <a:off x="2483769" y="3003798"/>
            <a:ext cx="5760639" cy="648072"/>
            <a:chOff x="2565345" y="1432385"/>
            <a:chExt cx="9191225" cy="825590"/>
          </a:xfrm>
        </p:grpSpPr>
        <p:sp>
          <p:nvSpPr>
            <p:cNvPr id="40"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41" name="TextBox 66"/>
            <p:cNvSpPr txBox="1"/>
            <p:nvPr/>
          </p:nvSpPr>
          <p:spPr>
            <a:xfrm>
              <a:off x="4432327" y="1583568"/>
              <a:ext cx="6486653" cy="470498"/>
            </a:xfrm>
            <a:prstGeom prst="rect">
              <a:avLst/>
            </a:prstGeom>
            <a:noFill/>
          </p:spPr>
          <p:txBody>
            <a:bodyPr wrap="none" rtlCol="0">
              <a:spAutoFit/>
            </a:bodyPr>
            <a:lstStyle/>
            <a:p>
              <a:pPr algn="ctr"/>
              <a:r>
                <a:rPr lang="zh-CN" altLang="en-US" spc="100" dirty="0">
                  <a:solidFill>
                    <a:srgbClr val="FF0000"/>
                  </a:solidFill>
                  <a:latin typeface="微软雅黑" panose="020B0503020204020204" pitchFamily="34" charset="-122"/>
                  <a:ea typeface="微软雅黑" panose="020B0503020204020204" pitchFamily="34" charset="-122"/>
                </a:rPr>
                <a:t>医疗</a:t>
              </a:r>
              <a:r>
                <a:rPr lang="en-US" altLang="zh-CN" spc="100" dirty="0">
                  <a:solidFill>
                    <a:srgbClr val="FF0000"/>
                  </a:solidFill>
                  <a:latin typeface="微软雅黑" panose="020B0503020204020204" pitchFamily="34" charset="-122"/>
                  <a:ea typeface="微软雅黑" panose="020B0503020204020204" pitchFamily="34" charset="-122"/>
                </a:rPr>
                <a:t>IT</a:t>
              </a:r>
              <a:r>
                <a:rPr lang="zh-CN" altLang="en-US" spc="100" dirty="0">
                  <a:solidFill>
                    <a:srgbClr val="FF0000"/>
                  </a:solidFill>
                  <a:latin typeface="微软雅黑" panose="020B0503020204020204" pitchFamily="34" charset="-122"/>
                  <a:ea typeface="微软雅黑" panose="020B0503020204020204" pitchFamily="34" charset="-122"/>
                </a:rPr>
                <a:t>绝缘监测仪绝缘故障定位系统</a:t>
              </a:r>
              <a:endParaRPr lang="zh-CN" altLang="en-US" spc="100" dirty="0">
                <a:solidFill>
                  <a:srgbClr val="FF0000"/>
                </a:solidFill>
                <a:latin typeface="微软雅黑" panose="020B0503020204020204" pitchFamily="34" charset="-122"/>
                <a:ea typeface="微软雅黑" panose="020B0503020204020204" pitchFamily="34" charset="-122"/>
              </a:endParaRPr>
            </a:p>
          </p:txBody>
        </p:sp>
        <p:sp>
          <p:nvSpPr>
            <p:cNvPr id="42" name="圆角矩形 41"/>
            <p:cNvSpPr/>
            <p:nvPr/>
          </p:nvSpPr>
          <p:spPr>
            <a:xfrm>
              <a:off x="2857925"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03</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3816424"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医用隔离变压器的高配型和降本型</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7" name="表格 7"/>
          <p:cNvGraphicFramePr>
            <a:graphicFrameLocks noGrp="1"/>
          </p:cNvGraphicFramePr>
          <p:nvPr/>
        </p:nvGraphicFramePr>
        <p:xfrm>
          <a:off x="251520" y="742853"/>
          <a:ext cx="8668143" cy="3319446"/>
        </p:xfrm>
        <a:graphic>
          <a:graphicData uri="http://schemas.openxmlformats.org/drawingml/2006/table">
            <a:tbl>
              <a:tblPr firstRow="1" bandRow="1">
                <a:tableStyleId>{5C22544A-7EE6-4342-B048-85BDC9FD1C3A}</a:tableStyleId>
              </a:tblPr>
              <a:tblGrid>
                <a:gridCol w="2889381"/>
                <a:gridCol w="2889381"/>
                <a:gridCol w="2889381"/>
              </a:tblGrid>
              <a:tr h="456721">
                <a:tc>
                  <a:txBody>
                    <a:bodyPr/>
                    <a:lstStyle/>
                    <a:p>
                      <a:pPr algn="ctr"/>
                      <a:endParaRPr lang="zh-CN" altLang="en-US" sz="1600" b="1" dirty="0">
                        <a:latin typeface="黑体" panose="02010609060101010101" pitchFamily="49" charset="-122"/>
                        <a:ea typeface="黑体" panose="02010609060101010101" pitchFamily="49" charset="-122"/>
                      </a:endParaRPr>
                    </a:p>
                  </a:txBody>
                  <a:tcPr/>
                </a:tc>
                <a:tc>
                  <a:txBody>
                    <a:bodyPr/>
                    <a:lstStyle/>
                    <a:p>
                      <a:pPr algn="ctr"/>
                      <a:r>
                        <a:rPr lang="en-US" altLang="zh-CN" sz="1600" b="1" dirty="0">
                          <a:latin typeface="黑体" panose="02010609060101010101" pitchFamily="49" charset="-122"/>
                          <a:ea typeface="黑体" panose="02010609060101010101" pitchFamily="49" charset="-122"/>
                        </a:rPr>
                        <a:t>AITR8000</a:t>
                      </a:r>
                      <a:endParaRPr lang="zh-CN" altLang="en-US" sz="1600" b="1" dirty="0">
                        <a:latin typeface="黑体" panose="02010609060101010101" pitchFamily="49" charset="-122"/>
                        <a:ea typeface="黑体" panose="02010609060101010101" pitchFamily="49" charset="-122"/>
                      </a:endParaRPr>
                    </a:p>
                  </a:txBody>
                  <a:tcPr/>
                </a:tc>
                <a:tc>
                  <a:txBody>
                    <a:bodyPr/>
                    <a:lstStyle/>
                    <a:p>
                      <a:pPr algn="ctr"/>
                      <a:r>
                        <a:rPr lang="en-US" altLang="zh-CN" sz="1600" b="1" dirty="0">
                          <a:solidFill>
                            <a:srgbClr val="FF0000"/>
                          </a:solidFill>
                          <a:latin typeface="黑体" panose="02010609060101010101" pitchFamily="49" charset="-122"/>
                          <a:ea typeface="黑体" panose="02010609060101010101" pitchFamily="49" charset="-122"/>
                        </a:rPr>
                        <a:t>AITR8000S</a:t>
                      </a:r>
                      <a:endParaRPr lang="zh-CN" altLang="en-US" sz="1600" b="1" dirty="0">
                        <a:solidFill>
                          <a:srgbClr val="FF0000"/>
                        </a:solidFill>
                        <a:latin typeface="黑体" panose="02010609060101010101" pitchFamily="49" charset="-122"/>
                        <a:ea typeface="黑体" panose="02010609060101010101" pitchFamily="49" charset="-122"/>
                      </a:endParaRPr>
                    </a:p>
                  </a:txBody>
                  <a:tcPr/>
                </a:tc>
              </a:tr>
              <a:tr h="456721">
                <a:tc>
                  <a:txBody>
                    <a:bodyPr/>
                    <a:lstStyle/>
                    <a:p>
                      <a:pPr algn="ctr"/>
                      <a:r>
                        <a:rPr lang="zh-CN" altLang="en-US" sz="1600" b="1" dirty="0">
                          <a:latin typeface="黑体" panose="02010609060101010101" pitchFamily="49" charset="-122"/>
                          <a:ea typeface="黑体" panose="02010609060101010101" pitchFamily="49" charset="-122"/>
                        </a:rPr>
                        <a:t>冲击电流</a:t>
                      </a:r>
                      <a:endParaRPr lang="zh-CN" altLang="en-US" sz="1600" b="1" dirty="0">
                        <a:latin typeface="黑体" panose="02010609060101010101" pitchFamily="49" charset="-122"/>
                        <a:ea typeface="黑体" panose="02010609060101010101" pitchFamily="49" charset="-122"/>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b="1" dirty="0">
                          <a:latin typeface="黑体" panose="02010609060101010101" pitchFamily="49" charset="-122"/>
                          <a:ea typeface="黑体" panose="02010609060101010101" pitchFamily="49" charset="-122"/>
                        </a:rPr>
                        <a:t>&lt;480A</a:t>
                      </a:r>
                      <a:endParaRPr lang="zh-CN" altLang="en-US" sz="1600" b="1" dirty="0">
                        <a:solidFill>
                          <a:srgbClr val="FF0000"/>
                        </a:solidFill>
                        <a:latin typeface="黑体" panose="02010609060101010101" pitchFamily="49" charset="-122"/>
                        <a:ea typeface="黑体" panose="02010609060101010101" pitchFamily="49" charset="-122"/>
                      </a:endParaRPr>
                    </a:p>
                    <a:p>
                      <a:pPr algn="ctr"/>
                      <a:endParaRPr lang="zh-CN" altLang="en-US" sz="1600" b="1" dirty="0">
                        <a:latin typeface="黑体" panose="02010609060101010101" pitchFamily="49" charset="-122"/>
                        <a:ea typeface="黑体" panose="02010609060101010101" pitchFamily="49" charset="-122"/>
                      </a:endParaRPr>
                    </a:p>
                  </a:txBody>
                  <a:tcPr/>
                </a:tc>
                <a:tc>
                  <a:txBody>
                    <a:bodyPr/>
                    <a:lstStyle/>
                    <a:p>
                      <a:pPr algn="ctr"/>
                      <a:r>
                        <a:rPr lang="en-US" altLang="zh-CN" sz="1600" b="1" dirty="0">
                          <a:solidFill>
                            <a:srgbClr val="FF0000"/>
                          </a:solidFill>
                          <a:latin typeface="黑体" panose="02010609060101010101" pitchFamily="49" charset="-122"/>
                          <a:ea typeface="黑体" panose="02010609060101010101" pitchFamily="49" charset="-122"/>
                        </a:rPr>
                        <a:t>&lt;12In(</a:t>
                      </a:r>
                      <a:r>
                        <a:rPr lang="zh-CN" altLang="en-US" sz="1600" b="1" dirty="0">
                          <a:solidFill>
                            <a:srgbClr val="FF0000"/>
                          </a:solidFill>
                          <a:latin typeface="黑体" panose="02010609060101010101" pitchFamily="49" charset="-122"/>
                          <a:ea typeface="黑体" panose="02010609060101010101" pitchFamily="49" charset="-122"/>
                        </a:rPr>
                        <a:t>峰值）</a:t>
                      </a:r>
                      <a:endParaRPr lang="zh-CN" altLang="en-US" sz="1600" b="1" dirty="0">
                        <a:solidFill>
                          <a:srgbClr val="FF0000"/>
                        </a:solidFill>
                        <a:latin typeface="黑体" panose="02010609060101010101" pitchFamily="49" charset="-122"/>
                        <a:ea typeface="黑体" panose="02010609060101010101" pitchFamily="49" charset="-122"/>
                      </a:endParaRPr>
                    </a:p>
                  </a:txBody>
                  <a:tcPr/>
                </a:tc>
              </a:tr>
              <a:tr h="456721">
                <a:tc>
                  <a:txBody>
                    <a:bodyPr/>
                    <a:lstStyle/>
                    <a:p>
                      <a:pPr algn="ctr"/>
                      <a:r>
                        <a:rPr lang="zh-CN" altLang="en-US" sz="1600" b="1" dirty="0">
                          <a:latin typeface="黑体" panose="02010609060101010101" pitchFamily="49" charset="-122"/>
                          <a:ea typeface="黑体" panose="02010609060101010101" pitchFamily="49" charset="-122"/>
                        </a:rPr>
                        <a:t>空载输入电流</a:t>
                      </a:r>
                      <a:endParaRPr lang="zh-CN" altLang="en-US" sz="1600" b="1" dirty="0">
                        <a:latin typeface="黑体" panose="02010609060101010101" pitchFamily="49" charset="-122"/>
                        <a:ea typeface="黑体" panose="02010609060101010101" pitchFamily="49" charset="-122"/>
                      </a:endParaRPr>
                    </a:p>
                  </a:txBody>
                  <a:tcPr/>
                </a:tc>
                <a:tc>
                  <a:txBody>
                    <a:bodyPr/>
                    <a:lstStyle/>
                    <a:p>
                      <a:pPr algn="ctr"/>
                      <a:r>
                        <a:rPr lang="en-US" altLang="zh-CN" sz="1600" b="1" dirty="0">
                          <a:latin typeface="黑体" panose="02010609060101010101" pitchFamily="49" charset="-122"/>
                          <a:ea typeface="黑体" panose="02010609060101010101" pitchFamily="49" charset="-122"/>
                        </a:rPr>
                        <a:t>&lt;0.72A</a:t>
                      </a:r>
                      <a:endParaRPr lang="zh-CN" altLang="en-US" sz="1600" b="1" dirty="0">
                        <a:latin typeface="黑体" panose="02010609060101010101" pitchFamily="49" charset="-122"/>
                        <a:ea typeface="黑体" panose="02010609060101010101" pitchFamily="49" charset="-122"/>
                      </a:endParaRPr>
                    </a:p>
                  </a:txBody>
                  <a:tcPr/>
                </a:tc>
                <a:tc>
                  <a:txBody>
                    <a:bodyPr/>
                    <a:lstStyle/>
                    <a:p>
                      <a:pPr algn="ctr"/>
                      <a:r>
                        <a:rPr lang="en-US" altLang="zh-CN" sz="1600" b="1" dirty="0">
                          <a:solidFill>
                            <a:srgbClr val="FF0000"/>
                          </a:solidFill>
                          <a:latin typeface="黑体" panose="02010609060101010101" pitchFamily="49" charset="-122"/>
                          <a:ea typeface="黑体" panose="02010609060101010101" pitchFamily="49" charset="-122"/>
                        </a:rPr>
                        <a:t>&lt;1.08A</a:t>
                      </a:r>
                      <a:endParaRPr lang="zh-CN" altLang="en-US" sz="1600" b="1" dirty="0">
                        <a:solidFill>
                          <a:srgbClr val="FF0000"/>
                        </a:solidFill>
                        <a:latin typeface="黑体" panose="02010609060101010101" pitchFamily="49" charset="-122"/>
                        <a:ea typeface="黑体" panose="02010609060101010101" pitchFamily="49" charset="-122"/>
                      </a:endParaRPr>
                    </a:p>
                  </a:txBody>
                  <a:tcPr/>
                </a:tc>
              </a:tr>
              <a:tr h="456721">
                <a:tc>
                  <a:txBody>
                    <a:bodyPr/>
                    <a:lstStyle/>
                    <a:p>
                      <a:pPr algn="ctr"/>
                      <a:r>
                        <a:rPr lang="zh-CN" altLang="en-US" sz="1600" b="1" dirty="0">
                          <a:latin typeface="黑体" panose="02010609060101010101" pitchFamily="49" charset="-122"/>
                          <a:ea typeface="黑体" panose="02010609060101010101" pitchFamily="49" charset="-122"/>
                        </a:rPr>
                        <a:t>短路电压</a:t>
                      </a:r>
                      <a:endParaRPr lang="zh-CN" altLang="en-US" sz="1600" b="1" dirty="0">
                        <a:latin typeface="黑体" panose="02010609060101010101" pitchFamily="49" charset="-122"/>
                        <a:ea typeface="黑体" panose="02010609060101010101" pitchFamily="49" charset="-122"/>
                      </a:endParaRPr>
                    </a:p>
                  </a:txBody>
                  <a:tcPr/>
                </a:tc>
                <a:tc>
                  <a:txBody>
                    <a:bodyPr/>
                    <a:lstStyle/>
                    <a:p>
                      <a:pPr algn="ctr"/>
                      <a:r>
                        <a:rPr lang="en-US" altLang="zh-CN" sz="1600" b="1" dirty="0">
                          <a:latin typeface="黑体" panose="02010609060101010101" pitchFamily="49" charset="-122"/>
                          <a:ea typeface="黑体" panose="02010609060101010101" pitchFamily="49" charset="-122"/>
                        </a:rPr>
                        <a:t>&lt;6.9v</a:t>
                      </a:r>
                      <a:endParaRPr lang="zh-CN" altLang="en-US" sz="1600" b="1" dirty="0">
                        <a:latin typeface="黑体" panose="02010609060101010101" pitchFamily="49" charset="-122"/>
                        <a:ea typeface="黑体" panose="02010609060101010101" pitchFamily="49" charset="-122"/>
                      </a:endParaRPr>
                    </a:p>
                  </a:txBody>
                  <a:tcPr/>
                </a:tc>
                <a:tc>
                  <a:txBody>
                    <a:bodyPr/>
                    <a:lstStyle/>
                    <a:p>
                      <a:pPr algn="ctr"/>
                      <a:r>
                        <a:rPr lang="en-US" altLang="zh-CN" sz="1600" b="1" dirty="0">
                          <a:solidFill>
                            <a:srgbClr val="FF0000"/>
                          </a:solidFill>
                          <a:latin typeface="黑体" panose="02010609060101010101" pitchFamily="49" charset="-122"/>
                          <a:ea typeface="黑体" panose="02010609060101010101" pitchFamily="49" charset="-122"/>
                        </a:rPr>
                        <a:t>&lt;9.2V</a:t>
                      </a:r>
                      <a:endParaRPr lang="zh-CN" altLang="en-US" sz="1600" b="1" dirty="0">
                        <a:solidFill>
                          <a:srgbClr val="FF0000"/>
                        </a:solidFill>
                        <a:latin typeface="黑体" panose="02010609060101010101" pitchFamily="49" charset="-122"/>
                        <a:ea typeface="黑体" panose="02010609060101010101" pitchFamily="49" charset="-122"/>
                      </a:endParaRPr>
                    </a:p>
                  </a:txBody>
                  <a:tcPr/>
                </a:tc>
              </a:tr>
              <a:tr h="456721">
                <a:tc>
                  <a:txBody>
                    <a:bodyPr/>
                    <a:lstStyle/>
                    <a:p>
                      <a:pPr algn="ctr"/>
                      <a:r>
                        <a:rPr lang="zh-CN" altLang="en-US" sz="1600" b="1" dirty="0">
                          <a:latin typeface="黑体" panose="02010609060101010101" pitchFamily="49" charset="-122"/>
                          <a:ea typeface="黑体" panose="02010609060101010101" pitchFamily="49" charset="-122"/>
                        </a:rPr>
                        <a:t>空载损耗</a:t>
                      </a:r>
                      <a:endParaRPr lang="zh-CN" altLang="en-US" sz="1600" b="1" dirty="0">
                        <a:latin typeface="黑体" panose="02010609060101010101" pitchFamily="49" charset="-122"/>
                        <a:ea typeface="黑体" panose="02010609060101010101" pitchFamily="49" charset="-122"/>
                      </a:endParaRPr>
                    </a:p>
                  </a:txBody>
                  <a:tcPr/>
                </a:tc>
                <a:tc>
                  <a:txBody>
                    <a:bodyPr/>
                    <a:lstStyle/>
                    <a:p>
                      <a:pPr algn="ctr"/>
                      <a:r>
                        <a:rPr lang="en-US" altLang="zh-CN" sz="1600" b="1" dirty="0">
                          <a:latin typeface="黑体" panose="02010609060101010101" pitchFamily="49" charset="-122"/>
                          <a:ea typeface="黑体" panose="02010609060101010101" pitchFamily="49" charset="-122"/>
                        </a:rPr>
                        <a:t>&lt;70W</a:t>
                      </a:r>
                      <a:endParaRPr lang="zh-CN" altLang="en-US" sz="1600" b="1" dirty="0">
                        <a:latin typeface="黑体" panose="02010609060101010101" pitchFamily="49" charset="-122"/>
                        <a:ea typeface="黑体" panose="02010609060101010101" pitchFamily="49" charset="-122"/>
                      </a:endParaRPr>
                    </a:p>
                  </a:txBody>
                  <a:tcPr/>
                </a:tc>
                <a:tc>
                  <a:txBody>
                    <a:bodyPr/>
                    <a:lstStyle/>
                    <a:p>
                      <a:pPr algn="ctr"/>
                      <a:r>
                        <a:rPr lang="en-US" altLang="zh-CN" sz="1600" b="1" dirty="0">
                          <a:solidFill>
                            <a:srgbClr val="FF0000"/>
                          </a:solidFill>
                          <a:latin typeface="黑体" panose="02010609060101010101" pitchFamily="49" charset="-122"/>
                          <a:ea typeface="黑体" panose="02010609060101010101" pitchFamily="49" charset="-122"/>
                        </a:rPr>
                        <a:t>&lt;65W</a:t>
                      </a:r>
                      <a:endParaRPr lang="zh-CN" altLang="en-US" sz="1600" b="1" dirty="0">
                        <a:solidFill>
                          <a:srgbClr val="FF0000"/>
                        </a:solidFill>
                        <a:latin typeface="黑体" panose="02010609060101010101" pitchFamily="49" charset="-122"/>
                        <a:ea typeface="黑体" panose="02010609060101010101" pitchFamily="49" charset="-122"/>
                      </a:endParaRPr>
                    </a:p>
                  </a:txBody>
                  <a:tcPr/>
                </a:tc>
              </a:tr>
              <a:tr h="456721">
                <a:tc>
                  <a:txBody>
                    <a:bodyPr/>
                    <a:lstStyle/>
                    <a:p>
                      <a:pPr algn="ctr"/>
                      <a:r>
                        <a:rPr lang="zh-CN" altLang="en-US" sz="1600" b="1" dirty="0">
                          <a:latin typeface="黑体" panose="02010609060101010101" pitchFamily="49" charset="-122"/>
                          <a:ea typeface="黑体" panose="02010609060101010101" pitchFamily="49" charset="-122"/>
                        </a:rPr>
                        <a:t>满负荷温升</a:t>
                      </a:r>
                      <a:endParaRPr lang="zh-CN" altLang="en-US" sz="1600" b="1" dirty="0">
                        <a:latin typeface="黑体" panose="02010609060101010101" pitchFamily="49" charset="-122"/>
                        <a:ea typeface="黑体" panose="02010609060101010101" pitchFamily="49" charset="-122"/>
                      </a:endParaRPr>
                    </a:p>
                  </a:txBody>
                  <a:tcPr/>
                </a:tc>
                <a:tc>
                  <a:txBody>
                    <a:bodyPr/>
                    <a:lstStyle/>
                    <a:p>
                      <a:pPr algn="ctr"/>
                      <a:r>
                        <a:rPr lang="en-US" altLang="zh-CN" sz="1600" b="1" dirty="0">
                          <a:latin typeface="黑体" panose="02010609060101010101" pitchFamily="49" charset="-122"/>
                          <a:ea typeface="黑体" panose="02010609060101010101" pitchFamily="49" charset="-122"/>
                        </a:rPr>
                        <a:t>&lt;76K</a:t>
                      </a:r>
                      <a:endParaRPr lang="zh-CN" altLang="en-US" sz="1600" b="1" dirty="0">
                        <a:latin typeface="黑体" panose="02010609060101010101" pitchFamily="49" charset="-122"/>
                        <a:ea typeface="黑体" panose="02010609060101010101" pitchFamily="49" charset="-122"/>
                      </a:endParaRPr>
                    </a:p>
                  </a:txBody>
                  <a:tcPr/>
                </a:tc>
                <a:tc>
                  <a:txBody>
                    <a:bodyPr/>
                    <a:lstStyle/>
                    <a:p>
                      <a:pPr algn="ctr"/>
                      <a:r>
                        <a:rPr lang="en-US" altLang="zh-CN" sz="1600" b="1" dirty="0">
                          <a:solidFill>
                            <a:srgbClr val="FF0000"/>
                          </a:solidFill>
                          <a:latin typeface="黑体" panose="02010609060101010101" pitchFamily="49" charset="-122"/>
                          <a:ea typeface="黑体" panose="02010609060101010101" pitchFamily="49" charset="-122"/>
                        </a:rPr>
                        <a:t>&lt;80K</a:t>
                      </a:r>
                      <a:endParaRPr lang="zh-CN" altLang="en-US" sz="1600" b="1" dirty="0">
                        <a:solidFill>
                          <a:srgbClr val="FF0000"/>
                        </a:solidFill>
                        <a:latin typeface="黑体" panose="02010609060101010101" pitchFamily="49" charset="-122"/>
                        <a:ea typeface="黑体" panose="02010609060101010101" pitchFamily="49" charset="-122"/>
                      </a:endParaRPr>
                    </a:p>
                  </a:txBody>
                  <a:tcPr/>
                </a:tc>
              </a:tr>
              <a:tr h="456721">
                <a:tc>
                  <a:txBody>
                    <a:bodyPr/>
                    <a:lstStyle/>
                    <a:p>
                      <a:pPr algn="ctr"/>
                      <a:r>
                        <a:rPr lang="zh-CN" altLang="en-US" sz="1600" b="1" dirty="0">
                          <a:latin typeface="黑体" panose="02010609060101010101" pitchFamily="49" charset="-122"/>
                          <a:ea typeface="黑体" panose="02010609060101010101" pitchFamily="49" charset="-122"/>
                        </a:rPr>
                        <a:t>价格</a:t>
                      </a:r>
                      <a:endParaRPr lang="zh-CN" altLang="en-US" sz="1600" b="1" dirty="0">
                        <a:latin typeface="黑体" panose="02010609060101010101" pitchFamily="49" charset="-122"/>
                        <a:ea typeface="黑体" panose="02010609060101010101" pitchFamily="49" charset="-122"/>
                      </a:endParaRPr>
                    </a:p>
                  </a:txBody>
                  <a:tcPr/>
                </a:tc>
                <a:tc>
                  <a:txBody>
                    <a:bodyPr/>
                    <a:lstStyle/>
                    <a:p>
                      <a:pPr algn="ctr"/>
                      <a:r>
                        <a:rPr lang="en-US" altLang="zh-CN" sz="1600" b="1" dirty="0">
                          <a:latin typeface="黑体" panose="02010609060101010101" pitchFamily="49" charset="-122"/>
                          <a:ea typeface="黑体" panose="02010609060101010101" pitchFamily="49" charset="-122"/>
                        </a:rPr>
                        <a:t>————</a:t>
                      </a:r>
                      <a:endParaRPr lang="zh-CN" altLang="en-US" sz="1600" b="1" dirty="0">
                        <a:latin typeface="黑体" panose="02010609060101010101" pitchFamily="49" charset="-122"/>
                        <a:ea typeface="黑体" panose="02010609060101010101" pitchFamily="49" charset="-122"/>
                      </a:endParaRPr>
                    </a:p>
                  </a:txBody>
                  <a:tcPr/>
                </a:tc>
                <a:tc>
                  <a:txBody>
                    <a:bodyPr/>
                    <a:lstStyle/>
                    <a:p>
                      <a:pPr algn="ctr"/>
                      <a:r>
                        <a:rPr lang="en-US" altLang="zh-CN" sz="1600" b="1" dirty="0">
                          <a:solidFill>
                            <a:srgbClr val="FF0000"/>
                          </a:solidFill>
                          <a:latin typeface="黑体" panose="02010609060101010101" pitchFamily="49" charset="-122"/>
                          <a:ea typeface="黑体" panose="02010609060101010101" pitchFamily="49" charset="-122"/>
                        </a:rPr>
                        <a:t>-</a:t>
                      </a:r>
                      <a:r>
                        <a:rPr lang="zh-CN" altLang="en-US" sz="1600" b="1" dirty="0">
                          <a:solidFill>
                            <a:srgbClr val="FF0000"/>
                          </a:solidFill>
                          <a:latin typeface="黑体" panose="02010609060101010101" pitchFamily="49" charset="-122"/>
                          <a:ea typeface="黑体" panose="02010609060101010101" pitchFamily="49" charset="-122"/>
                        </a:rPr>
                        <a:t>￥</a:t>
                      </a:r>
                      <a:r>
                        <a:rPr lang="en-US" altLang="zh-CN" sz="1600" b="1" dirty="0">
                          <a:solidFill>
                            <a:srgbClr val="FF0000"/>
                          </a:solidFill>
                          <a:latin typeface="黑体" panose="02010609060101010101" pitchFamily="49" charset="-122"/>
                          <a:ea typeface="黑体" panose="02010609060101010101" pitchFamily="49" charset="-122"/>
                        </a:rPr>
                        <a:t>1000</a:t>
                      </a:r>
                      <a:endParaRPr lang="zh-CN" altLang="en-US" sz="1600" b="1" dirty="0">
                        <a:solidFill>
                          <a:srgbClr val="FF0000"/>
                        </a:solidFill>
                        <a:latin typeface="黑体" panose="02010609060101010101" pitchFamily="49" charset="-122"/>
                        <a:ea typeface="黑体" panose="02010609060101010101" pitchFamily="49" charset="-122"/>
                      </a:endParaRPr>
                    </a:p>
                  </a:txBody>
                  <a:tcPr/>
                </a:tc>
              </a:tr>
            </a:tbl>
          </a:graphicData>
        </a:graphic>
      </p:graphicFrame>
      <p:sp>
        <p:nvSpPr>
          <p:cNvPr id="12" name="文本框 11"/>
          <p:cNvSpPr txBox="1"/>
          <p:nvPr/>
        </p:nvSpPr>
        <p:spPr>
          <a:xfrm>
            <a:off x="179512" y="4152808"/>
            <a:ext cx="8964488"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高配版：涌流、泄露电流、绝缘等级等高于国标和同行。降本型：完全按国标要求设计</a:t>
            </a:r>
            <a:endParaRPr lang="zh-CN" altLang="en-US" dirty="0">
              <a:latin typeface="黑体" panose="02010609060101010101" pitchFamily="49" charset="-122"/>
              <a:ea typeface="黑体" panose="02010609060101010101" pitchFamily="49" charset="-122"/>
            </a:endParaRPr>
          </a:p>
        </p:txBody>
      </p:sp>
      <p:cxnSp>
        <p:nvCxnSpPr>
          <p:cNvPr id="10" name="直接连接符 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文本框 3"/>
          <p:cNvSpPr txBox="1"/>
          <p:nvPr/>
        </p:nvSpPr>
        <p:spPr>
          <a:xfrm>
            <a:off x="755576" y="82418"/>
            <a:ext cx="4680520" cy="400110"/>
          </a:xfrm>
          <a:prstGeom prst="rect">
            <a:avLst/>
          </a:prstGeom>
          <a:noFill/>
        </p:spPr>
        <p:txBody>
          <a:bodyPr wrap="square" rtlCol="0">
            <a:spAutoFit/>
          </a:bodyPr>
          <a:lstStyle/>
          <a:p>
            <a:r>
              <a:rPr lang="zh-CN" altLang="en-US" sz="2000" b="1" dirty="0">
                <a:solidFill>
                  <a:schemeClr val="bg1"/>
                </a:solidFill>
                <a:latin typeface="黑体" panose="02010609060101010101" pitchFamily="49" charset="-122"/>
                <a:ea typeface="黑体" panose="02010609060101010101" pitchFamily="49" charset="-122"/>
              </a:rPr>
              <a:t>医疗</a:t>
            </a:r>
            <a:r>
              <a:rPr lang="en-US" altLang="zh-CN" sz="2000" b="1" dirty="0">
                <a:solidFill>
                  <a:schemeClr val="bg1"/>
                </a:solidFill>
                <a:latin typeface="黑体" panose="02010609060101010101" pitchFamily="49" charset="-122"/>
                <a:ea typeface="黑体" panose="02010609060101010101" pitchFamily="49" charset="-122"/>
              </a:rPr>
              <a:t>IT</a:t>
            </a:r>
            <a:r>
              <a:rPr lang="zh-CN" altLang="en-US" sz="2000" b="1" dirty="0">
                <a:solidFill>
                  <a:schemeClr val="bg1"/>
                </a:solidFill>
                <a:latin typeface="黑体" panose="02010609060101010101" pitchFamily="49" charset="-122"/>
                <a:ea typeface="黑体" panose="02010609060101010101" pitchFamily="49" charset="-122"/>
              </a:rPr>
              <a:t>系统绝缘监测及故障定位选型</a:t>
            </a:r>
            <a:endParaRPr lang="zh-CN" altLang="en-US" sz="2000" b="1" dirty="0">
              <a:solidFill>
                <a:schemeClr val="bg1"/>
              </a:solidFill>
              <a:latin typeface="黑体" panose="02010609060101010101" pitchFamily="49" charset="-122"/>
              <a:ea typeface="黑体" panose="02010609060101010101" pitchFamily="49" charset="-122"/>
            </a:endParaRPr>
          </a:p>
        </p:txBody>
      </p:sp>
      <p:graphicFrame>
        <p:nvGraphicFramePr>
          <p:cNvPr id="12" name="表格 11"/>
          <p:cNvGraphicFramePr>
            <a:graphicFrameLocks noGrp="1"/>
          </p:cNvGraphicFramePr>
          <p:nvPr/>
        </p:nvGraphicFramePr>
        <p:xfrm>
          <a:off x="179512" y="915566"/>
          <a:ext cx="8784976" cy="2870200"/>
        </p:xfrm>
        <a:graphic>
          <a:graphicData uri="http://schemas.openxmlformats.org/drawingml/2006/table">
            <a:tbl>
              <a:tblPr firstRow="1" bandRow="1">
                <a:tableStyleId>{5C22544A-7EE6-4342-B048-85BDC9FD1C3A}</a:tableStyleId>
              </a:tblPr>
              <a:tblGrid>
                <a:gridCol w="847673"/>
                <a:gridCol w="1016674"/>
                <a:gridCol w="1105291"/>
                <a:gridCol w="1034890"/>
                <a:gridCol w="1193250"/>
                <a:gridCol w="975089"/>
                <a:gridCol w="1001530"/>
                <a:gridCol w="962507"/>
                <a:gridCol w="648072"/>
              </a:tblGrid>
              <a:tr h="370840">
                <a:tc>
                  <a:txBody>
                    <a:bodyPr/>
                    <a:lstStyle/>
                    <a:p>
                      <a:pPr algn="ctr"/>
                      <a:r>
                        <a:rPr lang="zh-CN" altLang="en-US" sz="1600" dirty="0">
                          <a:latin typeface="华文细黑" pitchFamily="2" charset="-122"/>
                          <a:ea typeface="华文细黑" pitchFamily="2" charset="-122"/>
                        </a:rPr>
                        <a:t>降本型</a:t>
                      </a:r>
                      <a:endParaRPr lang="zh-CN" altLang="en-US" sz="1600" dirty="0">
                        <a:latin typeface="华文细黑" pitchFamily="2" charset="-122"/>
                        <a:ea typeface="华文细黑" pitchFamily="2" charset="-122"/>
                      </a:endParaRPr>
                    </a:p>
                  </a:txBody>
                  <a:tcPr/>
                </a:tc>
                <a:tc>
                  <a:txBody>
                    <a:bodyPr/>
                    <a:lstStyle/>
                    <a:p>
                      <a:pPr algn="ctr"/>
                      <a:r>
                        <a:rPr lang="zh-CN" altLang="en-US" sz="1200" dirty="0">
                          <a:latin typeface="华文细黑" pitchFamily="2" charset="-122"/>
                          <a:ea typeface="华文细黑" pitchFamily="2" charset="-122"/>
                        </a:rPr>
                        <a:t>绝缘监测仪</a:t>
                      </a:r>
                      <a:endParaRPr lang="zh-CN" altLang="en-US" sz="1200" dirty="0">
                        <a:latin typeface="华文细黑" pitchFamily="2" charset="-122"/>
                        <a:ea typeface="华文细黑" pitchFamily="2" charset="-122"/>
                      </a:endParaRPr>
                    </a:p>
                  </a:txBody>
                  <a:tcPr/>
                </a:tc>
                <a:tc>
                  <a:txBody>
                    <a:bodyPr/>
                    <a:lstStyle/>
                    <a:p>
                      <a:pPr algn="ctr"/>
                      <a:r>
                        <a:rPr lang="zh-CN" altLang="en-US" sz="1200" dirty="0">
                          <a:latin typeface="华文细黑" pitchFamily="2" charset="-122"/>
                          <a:ea typeface="华文细黑" pitchFamily="2" charset="-122"/>
                        </a:rPr>
                        <a:t>电流互感器</a:t>
                      </a:r>
                      <a:endParaRPr lang="zh-CN" altLang="en-US" sz="1200" dirty="0">
                        <a:latin typeface="华文细黑" pitchFamily="2" charset="-122"/>
                        <a:ea typeface="华文细黑" pitchFamily="2" charset="-122"/>
                      </a:endParaRPr>
                    </a:p>
                  </a:txBody>
                  <a:tcPr/>
                </a:tc>
                <a:tc>
                  <a:txBody>
                    <a:bodyPr/>
                    <a:lstStyle/>
                    <a:p>
                      <a:pPr algn="ctr"/>
                      <a:r>
                        <a:rPr lang="zh-CN" altLang="en-US" sz="1200" dirty="0">
                          <a:latin typeface="华文细黑" pitchFamily="2" charset="-122"/>
                          <a:ea typeface="华文细黑" pitchFamily="2" charset="-122"/>
                        </a:rPr>
                        <a:t>隔离变压器</a:t>
                      </a:r>
                      <a:endParaRPr lang="zh-CN" altLang="en-US" sz="1200" dirty="0">
                        <a:latin typeface="华文细黑" pitchFamily="2" charset="-122"/>
                        <a:ea typeface="华文细黑" pitchFamily="2" charset="-122"/>
                      </a:endParaRPr>
                    </a:p>
                  </a:txBody>
                  <a:tcPr/>
                </a:tc>
                <a:tc>
                  <a:txBody>
                    <a:bodyPr/>
                    <a:lstStyle/>
                    <a:p>
                      <a:pPr algn="ctr"/>
                      <a:r>
                        <a:rPr lang="zh-CN" altLang="en-US" sz="1200" dirty="0">
                          <a:latin typeface="华文细黑" pitchFamily="2" charset="-122"/>
                          <a:ea typeface="华文细黑" pitchFamily="2" charset="-122"/>
                        </a:rPr>
                        <a:t>报警与显示仪</a:t>
                      </a:r>
                      <a:endParaRPr lang="zh-CN" altLang="en-US" sz="1200" dirty="0">
                        <a:latin typeface="华文细黑" pitchFamily="2" charset="-122"/>
                        <a:ea typeface="华文细黑" pitchFamily="2" charset="-122"/>
                      </a:endParaRPr>
                    </a:p>
                  </a:txBody>
                  <a:tcPr/>
                </a:tc>
                <a:tc>
                  <a:txBody>
                    <a:bodyPr/>
                    <a:lstStyle/>
                    <a:p>
                      <a:pPr algn="ctr"/>
                      <a:r>
                        <a:rPr lang="zh-CN" altLang="en-US" sz="1200" dirty="0">
                          <a:latin typeface="华文细黑" pitchFamily="2" charset="-122"/>
                          <a:ea typeface="华文细黑" pitchFamily="2" charset="-122"/>
                        </a:rPr>
                        <a:t>仪用电源</a:t>
                      </a:r>
                      <a:endParaRPr lang="zh-CN" altLang="en-US" sz="1200" dirty="0">
                        <a:latin typeface="华文细黑" pitchFamily="2" charset="-122"/>
                        <a:ea typeface="华文细黑" pitchFamily="2" charset="-122"/>
                      </a:endParaRPr>
                    </a:p>
                  </a:txBody>
                  <a:tcPr/>
                </a:tc>
                <a:tc>
                  <a:txBody>
                    <a:bodyPr/>
                    <a:lstStyle/>
                    <a:p>
                      <a:pPr algn="ctr"/>
                      <a:r>
                        <a:rPr lang="zh-CN" altLang="en-US" sz="1200" dirty="0">
                          <a:latin typeface="华文细黑" pitchFamily="2" charset="-122"/>
                          <a:ea typeface="华文细黑" pitchFamily="2" charset="-122"/>
                        </a:rPr>
                        <a:t>信号发生器</a:t>
                      </a:r>
                      <a:endParaRPr lang="zh-CN" altLang="en-US" sz="1200" dirty="0">
                        <a:latin typeface="华文细黑" pitchFamily="2" charset="-122"/>
                        <a:ea typeface="华文细黑" pitchFamily="2" charset="-122"/>
                      </a:endParaRPr>
                    </a:p>
                  </a:txBody>
                  <a:tcPr/>
                </a:tc>
                <a:tc>
                  <a:txBody>
                    <a:bodyPr/>
                    <a:lstStyle/>
                    <a:p>
                      <a:pPr algn="ctr"/>
                      <a:r>
                        <a:rPr lang="zh-CN" altLang="en-US" sz="1200" dirty="0">
                          <a:latin typeface="华文细黑" pitchFamily="2" charset="-122"/>
                          <a:ea typeface="华文细黑" pitchFamily="2" charset="-122"/>
                        </a:rPr>
                        <a:t>故障定位仪</a:t>
                      </a:r>
                      <a:endParaRPr lang="zh-CN" altLang="en-US" sz="1200" dirty="0">
                        <a:latin typeface="华文细黑" pitchFamily="2" charset="-122"/>
                        <a:ea typeface="华文细黑" pitchFamily="2" charset="-122"/>
                      </a:endParaRPr>
                    </a:p>
                  </a:txBody>
                  <a:tcPr/>
                </a:tc>
                <a:tc>
                  <a:txBody>
                    <a:bodyPr/>
                    <a:lstStyle/>
                    <a:p>
                      <a:pPr algn="ctr"/>
                      <a:r>
                        <a:rPr lang="zh-CN" altLang="en-US" sz="1200" dirty="0">
                          <a:latin typeface="华文细黑" pitchFamily="2" charset="-122"/>
                          <a:ea typeface="华文细黑" pitchFamily="2" charset="-122"/>
                        </a:rPr>
                        <a:t>总价</a:t>
                      </a:r>
                      <a:endParaRPr lang="zh-CN" altLang="en-US" sz="1200" dirty="0">
                        <a:latin typeface="华文细黑" pitchFamily="2" charset="-122"/>
                        <a:ea typeface="华文细黑" pitchFamily="2" charset="-122"/>
                      </a:endParaRPr>
                    </a:p>
                  </a:txBody>
                  <a:tcPr/>
                </a:tc>
              </a:tr>
              <a:tr h="370840">
                <a:tc>
                  <a:txBody>
                    <a:bodyPr/>
                    <a:lstStyle/>
                    <a:p>
                      <a:pPr algn="ctr"/>
                      <a:r>
                        <a:rPr lang="zh-CN" altLang="en-US" sz="1200" dirty="0">
                          <a:latin typeface="华文细黑" pitchFamily="2" charset="-122"/>
                          <a:ea typeface="华文细黑" pitchFamily="2" charset="-122"/>
                        </a:rPr>
                        <a:t>四件套</a:t>
                      </a:r>
                      <a:endParaRPr lang="zh-CN" altLang="en-US" sz="1200" dirty="0">
                        <a:latin typeface="华文细黑" pitchFamily="2" charset="-122"/>
                        <a:ea typeface="华文细黑" pitchFamily="2"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AIM-M10</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AKH-0.66P26</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b="1" dirty="0">
                          <a:latin typeface="黑体" panose="02010609060101010101" pitchFamily="49" charset="-122"/>
                          <a:ea typeface="黑体" panose="02010609060101010101" pitchFamily="49" charset="-122"/>
                        </a:rPr>
                        <a:t>AITR8000S</a:t>
                      </a:r>
                      <a:endParaRPr lang="zh-CN" altLang="en-US" sz="1200" b="1"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AID150</a:t>
                      </a:r>
                      <a:endParaRPr lang="zh-CN" altLang="en-US" sz="1200" dirty="0">
                        <a:latin typeface="黑体" panose="02010609060101010101" pitchFamily="49" charset="-122"/>
                        <a:ea typeface="黑体" panose="02010609060101010101" pitchFamily="49" charset="-122"/>
                      </a:endParaRPr>
                    </a:p>
                  </a:txBody>
                  <a:tcPr/>
                </a:tc>
                <a:tc>
                  <a:txBody>
                    <a:bodyPr/>
                    <a:lstStyle/>
                    <a:p>
                      <a:pPr algn="ctr"/>
                      <a:endParaRPr lang="zh-CN" altLang="en-US" sz="1200" dirty="0">
                        <a:latin typeface="黑体" panose="02010609060101010101" pitchFamily="49" charset="-122"/>
                        <a:ea typeface="黑体" panose="02010609060101010101" pitchFamily="49" charset="-122"/>
                      </a:endParaRPr>
                    </a:p>
                  </a:txBody>
                  <a:tcPr/>
                </a:tc>
                <a:tc>
                  <a:txBody>
                    <a:bodyPr/>
                    <a:lstStyle/>
                    <a:p>
                      <a:pPr algn="ctr"/>
                      <a:endParaRPr lang="zh-CN" altLang="en-US" sz="1200" dirty="0">
                        <a:latin typeface="黑体" panose="02010609060101010101" pitchFamily="49" charset="-122"/>
                        <a:ea typeface="黑体" panose="02010609060101010101" pitchFamily="49" charset="-122"/>
                      </a:endParaRPr>
                    </a:p>
                  </a:txBody>
                  <a:tcPr/>
                </a:tc>
                <a:tc>
                  <a:txBody>
                    <a:bodyPr/>
                    <a:lstStyle/>
                    <a:p>
                      <a:pPr algn="ctr"/>
                      <a:endParaRPr lang="zh-CN" altLang="en-US" sz="120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t>
                      </a:r>
                      <a:endParaRPr lang="zh-CN" altLang="en-US" sz="1200" dirty="0">
                        <a:latin typeface="黑体" panose="02010609060101010101" pitchFamily="49" charset="-122"/>
                        <a:ea typeface="黑体" panose="02010609060101010101" pitchFamily="49" charset="-122"/>
                      </a:endParaRPr>
                    </a:p>
                  </a:txBody>
                  <a:tcPr/>
                </a:tc>
              </a:tr>
              <a:tr h="370840">
                <a:tc>
                  <a:txBody>
                    <a:bodyPr/>
                    <a:lstStyle/>
                    <a:p>
                      <a:pPr algn="ctr"/>
                      <a:r>
                        <a:rPr lang="zh-CN" altLang="en-US" sz="1200" dirty="0">
                          <a:latin typeface="华文细黑" pitchFamily="2" charset="-122"/>
                          <a:ea typeface="华文细黑" pitchFamily="2" charset="-122"/>
                        </a:rPr>
                        <a:t>五件套</a:t>
                      </a:r>
                      <a:endParaRPr lang="zh-CN" altLang="en-US" sz="1200" dirty="0">
                        <a:latin typeface="华文细黑" pitchFamily="2" charset="-122"/>
                        <a:ea typeface="华文细黑" pitchFamily="2"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AIM-M100</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AKH-0.66P26</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b="1" dirty="0">
                          <a:latin typeface="黑体" panose="02010609060101010101" pitchFamily="49" charset="-122"/>
                          <a:ea typeface="黑体" panose="02010609060101010101" pitchFamily="49" charset="-122"/>
                        </a:rPr>
                        <a:t>AITR8000S</a:t>
                      </a:r>
                      <a:endParaRPr lang="zh-CN" altLang="en-US" sz="1200" b="1"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AID150</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ACLP10-24</a:t>
                      </a:r>
                      <a:endParaRPr lang="zh-CN" altLang="en-US" sz="1200" dirty="0">
                        <a:latin typeface="黑体" panose="02010609060101010101" pitchFamily="49" charset="-122"/>
                        <a:ea typeface="黑体" panose="02010609060101010101" pitchFamily="49" charset="-122"/>
                      </a:endParaRPr>
                    </a:p>
                  </a:txBody>
                  <a:tcPr/>
                </a:tc>
                <a:tc>
                  <a:txBody>
                    <a:bodyPr/>
                    <a:lstStyle/>
                    <a:p>
                      <a:pPr algn="ctr"/>
                      <a:endParaRPr lang="zh-CN" altLang="en-US" sz="1200" dirty="0">
                        <a:latin typeface="黑体" panose="02010609060101010101" pitchFamily="49" charset="-122"/>
                        <a:ea typeface="黑体" panose="02010609060101010101" pitchFamily="49" charset="-122"/>
                      </a:endParaRPr>
                    </a:p>
                  </a:txBody>
                  <a:tcPr/>
                </a:tc>
                <a:tc>
                  <a:txBody>
                    <a:bodyPr/>
                    <a:lstStyle/>
                    <a:p>
                      <a:pPr algn="ct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8000</a:t>
                      </a:r>
                      <a:endParaRPr lang="zh-CN" altLang="en-US" sz="1200" dirty="0">
                        <a:latin typeface="黑体" panose="02010609060101010101" pitchFamily="49" charset="-122"/>
                        <a:ea typeface="黑体" panose="02010609060101010101" pitchFamily="49" charset="-122"/>
                      </a:endParaRPr>
                    </a:p>
                  </a:txBody>
                  <a:tcPr/>
                </a:tc>
              </a:tr>
              <a:tr h="370840">
                <a:tc>
                  <a:txBody>
                    <a:bodyPr/>
                    <a:lstStyle/>
                    <a:p>
                      <a:pPr algn="ctr"/>
                      <a:r>
                        <a:rPr lang="zh-CN" altLang="en-US" sz="1200" dirty="0">
                          <a:latin typeface="华文细黑" pitchFamily="2" charset="-122"/>
                          <a:ea typeface="华文细黑" pitchFamily="2" charset="-122"/>
                        </a:rPr>
                        <a:t>七件套</a:t>
                      </a:r>
                      <a:endParaRPr lang="zh-CN" altLang="en-US" sz="1200" dirty="0">
                        <a:latin typeface="华文细黑" pitchFamily="2" charset="-122"/>
                        <a:ea typeface="华文细黑" pitchFamily="2"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AIM-M200</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AKH-0.66P26</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b="1" dirty="0">
                          <a:latin typeface="黑体" panose="02010609060101010101" pitchFamily="49" charset="-122"/>
                          <a:ea typeface="黑体" panose="02010609060101010101" pitchFamily="49" charset="-122"/>
                        </a:rPr>
                        <a:t>AITR8000S</a:t>
                      </a:r>
                      <a:endParaRPr lang="zh-CN" altLang="en-US" sz="1200" b="1"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AID150</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HDR-60-24</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solidFill>
                            <a:srgbClr val="FF0000"/>
                          </a:solidFill>
                          <a:latin typeface="黑体" panose="02010609060101010101" pitchFamily="49" charset="-122"/>
                          <a:ea typeface="黑体" panose="02010609060101010101" pitchFamily="49" charset="-122"/>
                        </a:rPr>
                        <a:t>ASG150</a:t>
                      </a:r>
                      <a:endParaRPr lang="zh-CN" altLang="en-US" sz="1200" dirty="0">
                        <a:solidFill>
                          <a:srgbClr val="FF0000"/>
                        </a:solidFill>
                        <a:latin typeface="黑体" panose="02010609060101010101" pitchFamily="49" charset="-122"/>
                        <a:ea typeface="黑体" panose="02010609060101010101" pitchFamily="49" charset="-122"/>
                      </a:endParaRPr>
                    </a:p>
                  </a:txBody>
                  <a:tcPr/>
                </a:tc>
                <a:tc>
                  <a:txBody>
                    <a:bodyPr/>
                    <a:lstStyle/>
                    <a:p>
                      <a:pPr algn="ctr"/>
                      <a:r>
                        <a:rPr lang="en-US" altLang="zh-CN" sz="1200" dirty="0">
                          <a:solidFill>
                            <a:srgbClr val="FF0000"/>
                          </a:solidFill>
                          <a:latin typeface="黑体" panose="02010609060101010101" pitchFamily="49" charset="-122"/>
                          <a:ea typeface="黑体" panose="02010609060101010101" pitchFamily="49" charset="-122"/>
                        </a:rPr>
                        <a:t>AIL150-8</a:t>
                      </a:r>
                      <a:endParaRPr lang="zh-CN" altLang="en-US" sz="1200" dirty="0">
                        <a:solidFill>
                          <a:srgbClr val="FF0000"/>
                        </a:solidFill>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10000</a:t>
                      </a:r>
                      <a:endParaRPr lang="zh-CN" altLang="en-US" sz="1200" dirty="0">
                        <a:latin typeface="黑体" panose="02010609060101010101" pitchFamily="49" charset="-122"/>
                        <a:ea typeface="黑体" panose="02010609060101010101" pitchFamily="49" charset="-122"/>
                      </a:endParaRPr>
                    </a:p>
                  </a:txBody>
                  <a:tcPr/>
                </a:tc>
              </a:tr>
              <a:tr h="0">
                <a:tc>
                  <a:txBody>
                    <a:bodyPr/>
                    <a:lstStyle/>
                    <a:p>
                      <a:pPr marL="0" algn="ctr" defTabSz="914400" rtl="0" eaLnBrk="1" latinLnBrk="0" hangingPunct="1"/>
                      <a:r>
                        <a:rPr lang="zh-CN" altLang="en-US" sz="1200" b="1" kern="1200" dirty="0">
                          <a:solidFill>
                            <a:schemeClr val="lt1"/>
                          </a:solidFill>
                          <a:latin typeface="华文细黑" pitchFamily="2" charset="-122"/>
                          <a:ea typeface="华文细黑" pitchFamily="2" charset="-122"/>
                          <a:cs typeface="+mn-cs"/>
                        </a:rPr>
                        <a:t>高配型</a:t>
                      </a:r>
                      <a:endParaRPr lang="zh-CN" altLang="en-US" sz="1200" b="1" kern="1200" dirty="0">
                        <a:solidFill>
                          <a:schemeClr val="lt1"/>
                        </a:solidFill>
                        <a:latin typeface="华文细黑" pitchFamily="2" charset="-122"/>
                        <a:ea typeface="华文细黑" pitchFamily="2" charset="-122"/>
                        <a:cs typeface="+mn-cs"/>
                      </a:endParaRPr>
                    </a:p>
                  </a:txBody>
                  <a:tcPr>
                    <a:solidFill>
                      <a:srgbClr val="0091FE"/>
                    </a:solidFill>
                  </a:tcPr>
                </a:tc>
                <a:tc>
                  <a:txBody>
                    <a:bodyPr/>
                    <a:lstStyle/>
                    <a:p>
                      <a:pPr algn="ctr"/>
                      <a:r>
                        <a:rPr lang="zh-CN" altLang="en-US" sz="1200" dirty="0">
                          <a:solidFill>
                            <a:srgbClr val="F5F5F5"/>
                          </a:solidFill>
                          <a:latin typeface="华文细黑" pitchFamily="2" charset="-122"/>
                          <a:ea typeface="华文细黑" pitchFamily="2" charset="-122"/>
                        </a:rPr>
                        <a:t>绝缘监测仪</a:t>
                      </a:r>
                      <a:endParaRPr lang="zh-CN" altLang="en-US" sz="1200" dirty="0">
                        <a:solidFill>
                          <a:srgbClr val="F5F5F5"/>
                        </a:solidFill>
                        <a:latin typeface="华文细黑" pitchFamily="2" charset="-122"/>
                        <a:ea typeface="华文细黑" pitchFamily="2" charset="-122"/>
                      </a:endParaRPr>
                    </a:p>
                  </a:txBody>
                  <a:tcPr>
                    <a:solidFill>
                      <a:srgbClr val="0091FE"/>
                    </a:solidFill>
                  </a:tcPr>
                </a:tc>
                <a:tc>
                  <a:txBody>
                    <a:bodyPr/>
                    <a:lstStyle/>
                    <a:p>
                      <a:pPr algn="ctr"/>
                      <a:r>
                        <a:rPr lang="zh-CN" altLang="en-US" sz="1200" dirty="0">
                          <a:solidFill>
                            <a:srgbClr val="F5F5F5"/>
                          </a:solidFill>
                          <a:latin typeface="华文细黑" pitchFamily="2" charset="-122"/>
                          <a:ea typeface="华文细黑" pitchFamily="2" charset="-122"/>
                        </a:rPr>
                        <a:t>电流互感器</a:t>
                      </a:r>
                      <a:endParaRPr lang="zh-CN" altLang="en-US" sz="1200" dirty="0">
                        <a:solidFill>
                          <a:srgbClr val="F5F5F5"/>
                        </a:solidFill>
                        <a:latin typeface="华文细黑" pitchFamily="2" charset="-122"/>
                        <a:ea typeface="华文细黑" pitchFamily="2" charset="-122"/>
                      </a:endParaRPr>
                    </a:p>
                  </a:txBody>
                  <a:tcPr>
                    <a:solidFill>
                      <a:srgbClr val="0091FE"/>
                    </a:solidFill>
                  </a:tcPr>
                </a:tc>
                <a:tc>
                  <a:txBody>
                    <a:bodyPr/>
                    <a:lstStyle/>
                    <a:p>
                      <a:pPr algn="ctr"/>
                      <a:r>
                        <a:rPr lang="zh-CN" altLang="en-US" sz="1200" dirty="0">
                          <a:solidFill>
                            <a:srgbClr val="F5F5F5"/>
                          </a:solidFill>
                          <a:latin typeface="华文细黑" pitchFamily="2" charset="-122"/>
                          <a:ea typeface="华文细黑" pitchFamily="2" charset="-122"/>
                        </a:rPr>
                        <a:t>隔离变压器</a:t>
                      </a:r>
                      <a:endParaRPr lang="zh-CN" altLang="en-US" sz="1200" dirty="0">
                        <a:solidFill>
                          <a:srgbClr val="F5F5F5"/>
                        </a:solidFill>
                        <a:latin typeface="华文细黑" pitchFamily="2" charset="-122"/>
                        <a:ea typeface="华文细黑" pitchFamily="2" charset="-122"/>
                      </a:endParaRPr>
                    </a:p>
                  </a:txBody>
                  <a:tcPr>
                    <a:solidFill>
                      <a:srgbClr val="0091FE"/>
                    </a:solidFill>
                  </a:tcPr>
                </a:tc>
                <a:tc>
                  <a:txBody>
                    <a:bodyPr/>
                    <a:lstStyle/>
                    <a:p>
                      <a:pPr algn="ctr"/>
                      <a:r>
                        <a:rPr lang="zh-CN" altLang="en-US" sz="1200" dirty="0">
                          <a:solidFill>
                            <a:srgbClr val="F5F5F5"/>
                          </a:solidFill>
                          <a:latin typeface="华文细黑" pitchFamily="2" charset="-122"/>
                          <a:ea typeface="华文细黑" pitchFamily="2" charset="-122"/>
                        </a:rPr>
                        <a:t>报警与显示仪</a:t>
                      </a:r>
                      <a:endParaRPr lang="zh-CN" altLang="en-US" sz="1200" dirty="0">
                        <a:solidFill>
                          <a:srgbClr val="F5F5F5"/>
                        </a:solidFill>
                        <a:latin typeface="华文细黑" pitchFamily="2" charset="-122"/>
                        <a:ea typeface="华文细黑" pitchFamily="2" charset="-122"/>
                      </a:endParaRPr>
                    </a:p>
                  </a:txBody>
                  <a:tcPr>
                    <a:solidFill>
                      <a:srgbClr val="0091FE"/>
                    </a:solidFill>
                  </a:tcPr>
                </a:tc>
                <a:tc>
                  <a:txBody>
                    <a:bodyPr/>
                    <a:lstStyle/>
                    <a:p>
                      <a:pPr algn="ctr"/>
                      <a:r>
                        <a:rPr lang="zh-CN" altLang="en-US" sz="1200" dirty="0">
                          <a:solidFill>
                            <a:srgbClr val="F5F5F5"/>
                          </a:solidFill>
                          <a:latin typeface="华文细黑" pitchFamily="2" charset="-122"/>
                          <a:ea typeface="华文细黑" pitchFamily="2" charset="-122"/>
                        </a:rPr>
                        <a:t>仪用电源</a:t>
                      </a:r>
                      <a:endParaRPr lang="zh-CN" altLang="en-US" sz="1200" dirty="0">
                        <a:solidFill>
                          <a:srgbClr val="F5F5F5"/>
                        </a:solidFill>
                        <a:latin typeface="华文细黑" pitchFamily="2" charset="-122"/>
                        <a:ea typeface="华文细黑" pitchFamily="2" charset="-122"/>
                      </a:endParaRPr>
                    </a:p>
                  </a:txBody>
                  <a:tcPr>
                    <a:solidFill>
                      <a:srgbClr val="0091FE"/>
                    </a:solidFill>
                  </a:tcPr>
                </a:tc>
                <a:tc>
                  <a:txBody>
                    <a:bodyPr/>
                    <a:lstStyle/>
                    <a:p>
                      <a:pPr algn="ctr"/>
                      <a:r>
                        <a:rPr lang="zh-CN" altLang="en-US" sz="1200" dirty="0">
                          <a:solidFill>
                            <a:srgbClr val="F5F5F5"/>
                          </a:solidFill>
                          <a:latin typeface="华文细黑" pitchFamily="2" charset="-122"/>
                          <a:ea typeface="华文细黑" pitchFamily="2" charset="-122"/>
                        </a:rPr>
                        <a:t>信号发生器</a:t>
                      </a:r>
                      <a:endParaRPr lang="zh-CN" altLang="en-US" sz="1200" dirty="0">
                        <a:solidFill>
                          <a:srgbClr val="F5F5F5"/>
                        </a:solidFill>
                        <a:latin typeface="华文细黑" pitchFamily="2" charset="-122"/>
                        <a:ea typeface="华文细黑" pitchFamily="2" charset="-122"/>
                      </a:endParaRPr>
                    </a:p>
                  </a:txBody>
                  <a:tcPr>
                    <a:solidFill>
                      <a:srgbClr val="0091FE"/>
                    </a:solidFill>
                  </a:tcPr>
                </a:tc>
                <a:tc>
                  <a:txBody>
                    <a:bodyPr/>
                    <a:lstStyle/>
                    <a:p>
                      <a:pPr algn="ctr"/>
                      <a:r>
                        <a:rPr lang="zh-CN" altLang="en-US" sz="1200" dirty="0">
                          <a:solidFill>
                            <a:srgbClr val="F5F5F5"/>
                          </a:solidFill>
                          <a:latin typeface="华文细黑" pitchFamily="2" charset="-122"/>
                          <a:ea typeface="华文细黑" pitchFamily="2" charset="-122"/>
                        </a:rPr>
                        <a:t>故障定位仪</a:t>
                      </a:r>
                      <a:endParaRPr lang="zh-CN" altLang="en-US" sz="1200" dirty="0">
                        <a:solidFill>
                          <a:srgbClr val="F5F5F5"/>
                        </a:solidFill>
                        <a:latin typeface="华文细黑" pitchFamily="2" charset="-122"/>
                        <a:ea typeface="华文细黑" pitchFamily="2" charset="-122"/>
                      </a:endParaRPr>
                    </a:p>
                  </a:txBody>
                  <a:tcPr>
                    <a:solidFill>
                      <a:srgbClr val="0091FE"/>
                    </a:solidFill>
                  </a:tcPr>
                </a:tc>
                <a:tc>
                  <a:txBody>
                    <a:bodyPr/>
                    <a:lstStyle/>
                    <a:p>
                      <a:pPr algn="ctr"/>
                      <a:r>
                        <a:rPr lang="zh-CN" altLang="en-US" sz="1200" dirty="0">
                          <a:solidFill>
                            <a:srgbClr val="F5F5F5"/>
                          </a:solidFill>
                          <a:latin typeface="华文细黑" pitchFamily="2" charset="-122"/>
                          <a:ea typeface="华文细黑" pitchFamily="2" charset="-122"/>
                        </a:rPr>
                        <a:t>总价</a:t>
                      </a:r>
                      <a:endParaRPr lang="zh-CN" altLang="en-US" sz="1200" dirty="0">
                        <a:solidFill>
                          <a:srgbClr val="F5F5F5"/>
                        </a:solidFill>
                        <a:latin typeface="华文细黑" pitchFamily="2" charset="-122"/>
                        <a:ea typeface="华文细黑" pitchFamily="2" charset="-122"/>
                      </a:endParaRPr>
                    </a:p>
                  </a:txBody>
                  <a:tcPr>
                    <a:solidFill>
                      <a:srgbClr val="0091FE"/>
                    </a:solidFill>
                  </a:tcPr>
                </a:tc>
              </a:tr>
              <a:tr h="370840">
                <a:tc>
                  <a:txBody>
                    <a:bodyPr/>
                    <a:lstStyle/>
                    <a:p>
                      <a:pPr algn="ctr"/>
                      <a:r>
                        <a:rPr lang="zh-CN" altLang="en-US" sz="1200" dirty="0">
                          <a:latin typeface="华文细黑" pitchFamily="2" charset="-122"/>
                          <a:ea typeface="华文细黑" pitchFamily="2" charset="-122"/>
                        </a:rPr>
                        <a:t>四件套</a:t>
                      </a:r>
                      <a:endParaRPr lang="zh-CN" altLang="en-US" sz="1200" dirty="0">
                        <a:latin typeface="华文细黑" pitchFamily="2" charset="-122"/>
                        <a:ea typeface="华文细黑" pitchFamily="2"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AIM-M10</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AKH-0.66P26</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b="1" dirty="0">
                          <a:latin typeface="黑体" panose="02010609060101010101" pitchFamily="49" charset="-122"/>
                          <a:ea typeface="黑体" panose="02010609060101010101" pitchFamily="49" charset="-122"/>
                        </a:rPr>
                        <a:t>AITR8000</a:t>
                      </a:r>
                      <a:endParaRPr lang="zh-CN" altLang="en-US" sz="1200" b="1"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AID150</a:t>
                      </a:r>
                      <a:endParaRPr lang="zh-CN" altLang="en-US" sz="1200" dirty="0">
                        <a:latin typeface="黑体" panose="02010609060101010101" pitchFamily="49" charset="-122"/>
                        <a:ea typeface="黑体" panose="02010609060101010101" pitchFamily="49" charset="-122"/>
                      </a:endParaRPr>
                    </a:p>
                  </a:txBody>
                  <a:tcPr/>
                </a:tc>
                <a:tc>
                  <a:txBody>
                    <a:bodyPr/>
                    <a:lstStyle/>
                    <a:p>
                      <a:pPr algn="ctr"/>
                      <a:endParaRPr lang="zh-CN" altLang="en-US" sz="1200" dirty="0">
                        <a:latin typeface="黑体" panose="02010609060101010101" pitchFamily="49" charset="-122"/>
                        <a:ea typeface="黑体" panose="02010609060101010101" pitchFamily="49" charset="-122"/>
                      </a:endParaRPr>
                    </a:p>
                  </a:txBody>
                  <a:tcPr/>
                </a:tc>
                <a:tc>
                  <a:txBody>
                    <a:bodyPr/>
                    <a:lstStyle/>
                    <a:p>
                      <a:pPr algn="ctr"/>
                      <a:endParaRPr lang="zh-CN" altLang="en-US" sz="1200" dirty="0">
                        <a:latin typeface="黑体" panose="02010609060101010101" pitchFamily="49" charset="-122"/>
                        <a:ea typeface="黑体" panose="02010609060101010101" pitchFamily="49" charset="-122"/>
                      </a:endParaRPr>
                    </a:p>
                  </a:txBody>
                  <a:tcPr/>
                </a:tc>
                <a:tc>
                  <a:txBody>
                    <a:bodyPr/>
                    <a:lstStyle/>
                    <a:p>
                      <a:pPr algn="ctr"/>
                      <a:endParaRPr lang="zh-CN" altLang="en-US" sz="120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t>
                      </a:r>
                      <a:endParaRPr lang="zh-CN" altLang="en-US" sz="1200" dirty="0">
                        <a:latin typeface="黑体" panose="02010609060101010101" pitchFamily="49" charset="-122"/>
                        <a:ea typeface="黑体" panose="02010609060101010101" pitchFamily="49" charset="-122"/>
                      </a:endParaRPr>
                    </a:p>
                  </a:txBody>
                  <a:tcPr/>
                </a:tc>
              </a:tr>
              <a:tr h="370840">
                <a:tc>
                  <a:txBody>
                    <a:bodyPr/>
                    <a:lstStyle/>
                    <a:p>
                      <a:pPr algn="ctr"/>
                      <a:r>
                        <a:rPr lang="zh-CN" altLang="en-US" sz="1200" dirty="0">
                          <a:latin typeface="华文细黑" pitchFamily="2" charset="-122"/>
                          <a:ea typeface="华文细黑" pitchFamily="2" charset="-122"/>
                        </a:rPr>
                        <a:t>五件套</a:t>
                      </a:r>
                      <a:endParaRPr lang="zh-CN" altLang="en-US" sz="1200" dirty="0">
                        <a:latin typeface="华文细黑" pitchFamily="2" charset="-122"/>
                        <a:ea typeface="华文细黑" pitchFamily="2"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AIM-M100</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AKH-0.66P26</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b="1" dirty="0">
                          <a:latin typeface="黑体" panose="02010609060101010101" pitchFamily="49" charset="-122"/>
                          <a:ea typeface="黑体" panose="02010609060101010101" pitchFamily="49" charset="-122"/>
                        </a:rPr>
                        <a:t>AITR8000</a:t>
                      </a:r>
                      <a:endParaRPr lang="zh-CN" altLang="en-US" sz="1200" b="1"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AID150</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ACLP10-24</a:t>
                      </a:r>
                      <a:endParaRPr lang="zh-CN" altLang="en-US" sz="1200" dirty="0">
                        <a:latin typeface="黑体" panose="02010609060101010101" pitchFamily="49" charset="-122"/>
                        <a:ea typeface="黑体" panose="02010609060101010101" pitchFamily="49" charset="-122"/>
                      </a:endParaRPr>
                    </a:p>
                  </a:txBody>
                  <a:tcPr/>
                </a:tc>
                <a:tc>
                  <a:txBody>
                    <a:bodyPr/>
                    <a:lstStyle/>
                    <a:p>
                      <a:pPr algn="ctr"/>
                      <a:endParaRPr lang="zh-CN" altLang="en-US" sz="1200" dirty="0">
                        <a:latin typeface="黑体" panose="02010609060101010101" pitchFamily="49" charset="-122"/>
                        <a:ea typeface="黑体" panose="02010609060101010101" pitchFamily="49" charset="-122"/>
                      </a:endParaRPr>
                    </a:p>
                  </a:txBody>
                  <a:tcPr/>
                </a:tc>
                <a:tc>
                  <a:txBody>
                    <a:bodyPr/>
                    <a:lstStyle/>
                    <a:p>
                      <a:pPr algn="ct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华文细黑" pitchFamily="2" charset="-122"/>
                          <a:ea typeface="华文细黑" pitchFamily="2" charset="-122"/>
                        </a:rPr>
                        <a:t>9000</a:t>
                      </a:r>
                      <a:endParaRPr lang="zh-CN" altLang="en-US" sz="1200" dirty="0">
                        <a:latin typeface="华文细黑" pitchFamily="2" charset="-122"/>
                        <a:ea typeface="华文细黑" pitchFamily="2" charset="-122"/>
                      </a:endParaRPr>
                    </a:p>
                  </a:txBody>
                  <a:tcPr/>
                </a:tc>
              </a:tr>
              <a:tr h="370840">
                <a:tc>
                  <a:txBody>
                    <a:bodyPr/>
                    <a:lstStyle/>
                    <a:p>
                      <a:pPr algn="ctr"/>
                      <a:r>
                        <a:rPr lang="zh-CN" altLang="en-US" sz="1200" dirty="0">
                          <a:latin typeface="华文细黑" pitchFamily="2" charset="-122"/>
                          <a:ea typeface="华文细黑" pitchFamily="2" charset="-122"/>
                        </a:rPr>
                        <a:t>七件套</a:t>
                      </a:r>
                      <a:endParaRPr lang="zh-CN" altLang="en-US" sz="1200" dirty="0">
                        <a:latin typeface="华文细黑" pitchFamily="2" charset="-122"/>
                        <a:ea typeface="华文细黑" pitchFamily="2"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AIM-M200</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AKH-0.66P26</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b="1" dirty="0">
                          <a:latin typeface="黑体" panose="02010609060101010101" pitchFamily="49" charset="-122"/>
                          <a:ea typeface="黑体" panose="02010609060101010101" pitchFamily="49" charset="-122"/>
                        </a:rPr>
                        <a:t>AITR8000</a:t>
                      </a:r>
                      <a:endParaRPr lang="zh-CN" altLang="en-US" sz="1200" b="1"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AID150</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黑体" panose="02010609060101010101" pitchFamily="49" charset="-122"/>
                          <a:ea typeface="黑体" panose="02010609060101010101" pitchFamily="49" charset="-122"/>
                        </a:rPr>
                        <a:t>HDR-60-24</a:t>
                      </a:r>
                      <a:endParaRPr lang="zh-CN" altLang="en-US" sz="1200" dirty="0">
                        <a:latin typeface="黑体" panose="02010609060101010101" pitchFamily="49" charset="-122"/>
                        <a:ea typeface="黑体" panose="02010609060101010101" pitchFamily="49" charset="-122"/>
                      </a:endParaRPr>
                    </a:p>
                  </a:txBody>
                  <a:tcPr/>
                </a:tc>
                <a:tc>
                  <a:txBody>
                    <a:bodyPr/>
                    <a:lstStyle/>
                    <a:p>
                      <a:pPr algn="ctr"/>
                      <a:r>
                        <a:rPr lang="en-US" altLang="zh-CN" sz="1200" dirty="0">
                          <a:solidFill>
                            <a:srgbClr val="FF0000"/>
                          </a:solidFill>
                          <a:latin typeface="黑体" panose="02010609060101010101" pitchFamily="49" charset="-122"/>
                          <a:ea typeface="黑体" panose="02010609060101010101" pitchFamily="49" charset="-122"/>
                        </a:rPr>
                        <a:t>ASG150</a:t>
                      </a:r>
                      <a:endParaRPr lang="zh-CN" altLang="en-US" sz="1200" dirty="0">
                        <a:solidFill>
                          <a:srgbClr val="FF0000"/>
                        </a:solidFill>
                        <a:latin typeface="黑体" panose="02010609060101010101" pitchFamily="49" charset="-122"/>
                        <a:ea typeface="黑体" panose="02010609060101010101" pitchFamily="49" charset="-122"/>
                      </a:endParaRPr>
                    </a:p>
                  </a:txBody>
                  <a:tcPr/>
                </a:tc>
                <a:tc>
                  <a:txBody>
                    <a:bodyPr/>
                    <a:lstStyle/>
                    <a:p>
                      <a:pPr algn="ctr"/>
                      <a:r>
                        <a:rPr lang="en-US" altLang="zh-CN" sz="1200" dirty="0">
                          <a:solidFill>
                            <a:srgbClr val="FF0000"/>
                          </a:solidFill>
                          <a:latin typeface="黑体" panose="02010609060101010101" pitchFamily="49" charset="-122"/>
                          <a:ea typeface="黑体" panose="02010609060101010101" pitchFamily="49" charset="-122"/>
                        </a:rPr>
                        <a:t>AIL150-8</a:t>
                      </a:r>
                      <a:endParaRPr lang="zh-CN" altLang="en-US" sz="1200" dirty="0">
                        <a:solidFill>
                          <a:srgbClr val="FF0000"/>
                        </a:solidFill>
                        <a:latin typeface="黑体" panose="02010609060101010101" pitchFamily="49" charset="-122"/>
                        <a:ea typeface="黑体" panose="02010609060101010101" pitchFamily="49" charset="-122"/>
                      </a:endParaRPr>
                    </a:p>
                  </a:txBody>
                  <a:tcPr/>
                </a:tc>
                <a:tc>
                  <a:txBody>
                    <a:bodyPr/>
                    <a:lstStyle/>
                    <a:p>
                      <a:pPr algn="ctr"/>
                      <a:r>
                        <a:rPr lang="en-US" altLang="zh-CN" sz="1200" dirty="0">
                          <a:latin typeface="华文细黑" pitchFamily="2" charset="-122"/>
                          <a:ea typeface="华文细黑" pitchFamily="2" charset="-122"/>
                        </a:rPr>
                        <a:t>11000</a:t>
                      </a:r>
                      <a:endParaRPr lang="zh-CN" altLang="en-US" sz="1200" dirty="0">
                        <a:latin typeface="华文细黑" pitchFamily="2" charset="-122"/>
                        <a:ea typeface="华文细黑" pitchFamily="2" charset="-122"/>
                      </a:endParaRPr>
                    </a:p>
                  </a:txBody>
                  <a:tcPr/>
                </a:tc>
              </a:tr>
            </a:tbl>
          </a:graphicData>
        </a:graphic>
      </p:graphicFrame>
      <p:sp>
        <p:nvSpPr>
          <p:cNvPr id="13" name="文本框 11"/>
          <p:cNvSpPr txBox="1"/>
          <p:nvPr/>
        </p:nvSpPr>
        <p:spPr>
          <a:xfrm>
            <a:off x="179512" y="4011910"/>
            <a:ext cx="8964488" cy="338554"/>
          </a:xfrm>
          <a:prstGeom prst="rect">
            <a:avLst/>
          </a:prstGeom>
          <a:noFill/>
        </p:spPr>
        <p:txBody>
          <a:bodyPr wrap="square" rtlCol="0">
            <a:spAutoFit/>
          </a:bodyPr>
          <a:lstStyle/>
          <a:p>
            <a:r>
              <a:rPr lang="zh-CN" altLang="en-US" sz="1600" dirty="0">
                <a:latin typeface="黑体" panose="02010609060101010101" pitchFamily="49" charset="-122"/>
                <a:ea typeface="黑体" panose="02010609060101010101" pitchFamily="49" charset="-122"/>
              </a:rPr>
              <a:t>高配版用于技术竞标。降本型：用于低价竞争。四件套用于净化公司销售。</a:t>
            </a:r>
            <a:endParaRPr lang="zh-CN" altLang="en-US" sz="1600" dirty="0">
              <a:latin typeface="黑体" panose="02010609060101010101" pitchFamily="49" charset="-122"/>
              <a:ea typeface="黑体" panose="02010609060101010101" pitchFamily="49" charset="-122"/>
            </a:endParaRPr>
          </a:p>
        </p:txBody>
      </p:sp>
      <p:sp>
        <p:nvSpPr>
          <p:cNvPr id="10" name="矩形 9"/>
          <p:cNvSpPr/>
          <p:nvPr/>
        </p:nvSpPr>
        <p:spPr>
          <a:xfrm>
            <a:off x="107504" y="4749051"/>
            <a:ext cx="8489825" cy="342979"/>
          </a:xfrm>
          <a:prstGeom prst="rect">
            <a:avLst/>
          </a:prstGeom>
        </p:spPr>
        <p:txBody>
          <a:bodyPr wrap="none">
            <a:spAutoFit/>
          </a:bodyPr>
          <a:lstStyle/>
          <a:p>
            <a:pPr marL="0" lvl="1" indent="-182880">
              <a:lnSpc>
                <a:spcPct val="150000"/>
              </a:lnSpc>
              <a:buClr>
                <a:srgbClr val="3C3C3B"/>
              </a:buClr>
              <a:defRPr/>
            </a:pPr>
            <a:r>
              <a:rPr lang="zh-CN" altLang="en-US" sz="1200" b="1" dirty="0">
                <a:solidFill>
                  <a:srgbClr val="FF0000"/>
                </a:solidFill>
                <a:latin typeface="华文仿宋" panose="02010600040101010101" pitchFamily="2" charset="-122"/>
                <a:ea typeface="华文仿宋" panose="02010600040101010101" pitchFamily="2" charset="-122"/>
              </a:rPr>
              <a:t>补充：标识总价即为销售价格，建议使用五件套和七件套；若医疗</a:t>
            </a:r>
            <a:r>
              <a:rPr lang="en-US" altLang="zh-CN" sz="1200" b="1" dirty="0">
                <a:solidFill>
                  <a:srgbClr val="FF0000"/>
                </a:solidFill>
                <a:latin typeface="华文仿宋" panose="02010600040101010101" pitchFamily="2" charset="-122"/>
                <a:ea typeface="华文仿宋" panose="02010600040101010101" pitchFamily="2" charset="-122"/>
              </a:rPr>
              <a:t>IT</a:t>
            </a:r>
            <a:r>
              <a:rPr lang="zh-CN" altLang="en-US" sz="1200" b="1" dirty="0">
                <a:solidFill>
                  <a:srgbClr val="FF0000"/>
                </a:solidFill>
                <a:latin typeface="华文仿宋" panose="02010600040101010101" pitchFamily="2" charset="-122"/>
                <a:ea typeface="华文仿宋" panose="02010600040101010101" pitchFamily="2" charset="-122"/>
              </a:rPr>
              <a:t>电源搭配中央情报面板使用，宜选择五件套和七件套，</a:t>
            </a:r>
            <a:endParaRPr lang="en-US" altLang="zh-CN" sz="1200" b="1" dirty="0">
              <a:solidFill>
                <a:srgbClr val="FF0000"/>
              </a:solidFill>
              <a:latin typeface="华文仿宋" panose="02010600040101010101" pitchFamily="2" charset="-122"/>
              <a:ea typeface="华文仿宋" panose="02010600040101010101" pitchFamily="2" charset="-122"/>
            </a:endParaRPr>
          </a:p>
        </p:txBody>
      </p:sp>
      <p:cxnSp>
        <p:nvCxnSpPr>
          <p:cNvPr id="11" name="直接连接符 10"/>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3240360" cy="369332"/>
          </a:xfrm>
          <a:prstGeom prst="rect">
            <a:avLst/>
          </a:prstGeom>
          <a:noFill/>
          <a:ln w="9525">
            <a:noFill/>
            <a:miter lim="800000"/>
          </a:ln>
        </p:spPr>
        <p:txBody>
          <a:bodyPr wrap="square">
            <a:spAutoFit/>
          </a:bodyPr>
          <a:lstStyle/>
          <a:p>
            <a:pPr lvl="0">
              <a:defRPr/>
            </a:pPr>
            <a:r>
              <a:rPr lang="en-US" altLang="zh-CN" b="1" kern="0" dirty="0">
                <a:solidFill>
                  <a:schemeClr val="bg1"/>
                </a:solidFill>
                <a:latin typeface="微软雅黑" panose="020B0503020204020204" pitchFamily="34" charset="-122"/>
                <a:ea typeface="微软雅黑" panose="020B0503020204020204" pitchFamily="34" charset="-122"/>
              </a:rPr>
              <a:t>ASG150&amp;AIL150</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5" name="图片 1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835696" y="987574"/>
            <a:ext cx="1871663" cy="15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7" name="表格 6"/>
          <p:cNvGraphicFramePr>
            <a:graphicFrameLocks noGrp="1"/>
          </p:cNvGraphicFramePr>
          <p:nvPr/>
        </p:nvGraphicFramePr>
        <p:xfrm>
          <a:off x="395520" y="2787774"/>
          <a:ext cx="8524142" cy="1835154"/>
        </p:xfrm>
        <a:graphic>
          <a:graphicData uri="http://schemas.openxmlformats.org/drawingml/2006/table">
            <a:tbl>
              <a:tblPr firstRow="1" bandRow="1">
                <a:tableStyleId>{21E4AEA4-8DFA-4A89-87EB-49C32662AFE0}</a:tableStyleId>
              </a:tblPr>
              <a:tblGrid>
                <a:gridCol w="1940456"/>
                <a:gridCol w="3395797"/>
                <a:gridCol w="3187889"/>
              </a:tblGrid>
              <a:tr h="365729">
                <a:tc>
                  <a:txBody>
                    <a:bodyPr/>
                    <a:lstStyle/>
                    <a:p>
                      <a:pPr algn="ctr"/>
                      <a:r>
                        <a:rPr lang="zh-CN" altLang="en-US" sz="1800" b="1" dirty="0">
                          <a:latin typeface="黑体" panose="02010609060101010101" pitchFamily="49" charset="-122"/>
                          <a:ea typeface="黑体" panose="02010609060101010101" pitchFamily="49" charset="-122"/>
                        </a:rPr>
                        <a:t>项目</a:t>
                      </a:r>
                      <a:endParaRPr lang="zh-CN" altLang="en-US" sz="1800" b="1" dirty="0">
                        <a:latin typeface="黑体" panose="02010609060101010101" pitchFamily="49" charset="-122"/>
                        <a:ea typeface="黑体" panose="02010609060101010101" pitchFamily="49" charset="-122"/>
                      </a:endParaRPr>
                    </a:p>
                  </a:txBody>
                  <a:tcPr marL="91453" marR="91453" marT="45705" marB="45705"/>
                </a:tc>
                <a:tc>
                  <a:txBody>
                    <a:bodyPr/>
                    <a:lstStyle/>
                    <a:p>
                      <a:pPr algn="ctr"/>
                      <a:r>
                        <a:rPr lang="en-US" altLang="zh-CN" sz="1800" dirty="0">
                          <a:solidFill>
                            <a:srgbClr val="FF0000"/>
                          </a:solidFill>
                        </a:rPr>
                        <a:t>ASG150</a:t>
                      </a:r>
                      <a:endParaRPr lang="zh-CN" altLang="en-US" sz="1800" dirty="0">
                        <a:solidFill>
                          <a:srgbClr val="FF0000"/>
                        </a:solidFill>
                      </a:endParaRPr>
                    </a:p>
                  </a:txBody>
                  <a:tcPr marL="91453" marR="91453" marT="45705" marB="45705"/>
                </a:tc>
                <a:tc>
                  <a:txBody>
                    <a:bodyPr/>
                    <a:lstStyle/>
                    <a:p>
                      <a:pPr algn="ctr"/>
                      <a:r>
                        <a:rPr lang="en-US" altLang="zh-CN" sz="1800" dirty="0"/>
                        <a:t>ASG100</a:t>
                      </a:r>
                      <a:endParaRPr lang="zh-CN" altLang="en-US" sz="1800" dirty="0"/>
                    </a:p>
                  </a:txBody>
                  <a:tcPr marL="91453" marR="91453" marT="45705" marB="45705"/>
                </a:tc>
              </a:tr>
              <a:tr h="323262">
                <a:tc>
                  <a:txBody>
                    <a:bodyPr/>
                    <a:lstStyle/>
                    <a:p>
                      <a:pPr algn="ctr"/>
                      <a:r>
                        <a:rPr lang="zh-CN" altLang="en-US" sz="1400" b="1" dirty="0">
                          <a:latin typeface="黑体" panose="02010609060101010101" pitchFamily="49" charset="-122"/>
                          <a:ea typeface="黑体" panose="02010609060101010101" pitchFamily="49" charset="-122"/>
                        </a:rPr>
                        <a:t>定位原理</a:t>
                      </a:r>
                      <a:endParaRPr lang="zh-CN" altLang="en-US" sz="1400" b="1" dirty="0">
                        <a:latin typeface="黑体" panose="02010609060101010101" pitchFamily="49" charset="-122"/>
                        <a:ea typeface="黑体" panose="02010609060101010101" pitchFamily="49" charset="-122"/>
                      </a:endParaRPr>
                    </a:p>
                  </a:txBody>
                  <a:tcPr marL="91453" marR="91453" marT="45705" marB="45705"/>
                </a:tc>
                <a:tc>
                  <a:txBody>
                    <a:bodyPr/>
                    <a:lstStyle/>
                    <a:p>
                      <a:pPr algn="ctr"/>
                      <a:r>
                        <a:rPr lang="zh-CN" altLang="en-US" sz="1400" dirty="0">
                          <a:solidFill>
                            <a:srgbClr val="FF0000"/>
                          </a:solidFill>
                        </a:rPr>
                        <a:t>有源定位方式</a:t>
                      </a:r>
                      <a:endParaRPr lang="zh-CN" altLang="en-US" sz="1400" dirty="0">
                        <a:solidFill>
                          <a:srgbClr val="FF0000"/>
                        </a:solidFill>
                      </a:endParaRPr>
                    </a:p>
                  </a:txBody>
                  <a:tcPr marL="91453" marR="91453" marT="45705" marB="45705"/>
                </a:tc>
                <a:tc>
                  <a:txBody>
                    <a:bodyPr/>
                    <a:lstStyle/>
                    <a:p>
                      <a:pPr algn="ctr"/>
                      <a:r>
                        <a:rPr lang="zh-CN" altLang="en-US" sz="1400" dirty="0"/>
                        <a:t>无源定位方式</a:t>
                      </a:r>
                      <a:endParaRPr lang="zh-CN" altLang="en-US" sz="1400" dirty="0"/>
                    </a:p>
                  </a:txBody>
                  <a:tcPr marL="91453" marR="91453" marT="45705" marB="45705"/>
                </a:tc>
              </a:tr>
              <a:tr h="323262">
                <a:tc>
                  <a:txBody>
                    <a:bodyPr/>
                    <a:lstStyle/>
                    <a:p>
                      <a:pPr algn="ctr"/>
                      <a:r>
                        <a:rPr lang="zh-CN" altLang="en-US" sz="1400" b="1" dirty="0">
                          <a:latin typeface="黑体" panose="02010609060101010101" pitchFamily="49" charset="-122"/>
                          <a:ea typeface="黑体" panose="02010609060101010101" pitchFamily="49" charset="-122"/>
                        </a:rPr>
                        <a:t>定位系统电压</a:t>
                      </a:r>
                      <a:endParaRPr lang="zh-CN" altLang="en-US" sz="1400" b="1" dirty="0">
                        <a:latin typeface="黑体" panose="02010609060101010101" pitchFamily="49" charset="-122"/>
                        <a:ea typeface="黑体" panose="02010609060101010101" pitchFamily="49" charset="-122"/>
                      </a:endParaRPr>
                    </a:p>
                  </a:txBody>
                  <a:tcPr marL="91453" marR="91453" marT="45705" marB="45705"/>
                </a:tc>
                <a:tc>
                  <a:txBody>
                    <a:bodyPr/>
                    <a:lstStyle/>
                    <a:p>
                      <a:pPr algn="ctr"/>
                      <a:r>
                        <a:rPr lang="zh-CN" altLang="en-US" sz="1400" dirty="0">
                          <a:solidFill>
                            <a:srgbClr val="FF0000"/>
                          </a:solidFill>
                        </a:rPr>
                        <a:t>交流</a:t>
                      </a:r>
                      <a:r>
                        <a:rPr lang="en-US" altLang="zh-CN" sz="1400" dirty="0">
                          <a:solidFill>
                            <a:srgbClr val="FF0000"/>
                          </a:solidFill>
                        </a:rPr>
                        <a:t>0~242V</a:t>
                      </a:r>
                      <a:endParaRPr lang="zh-CN" altLang="en-US" sz="1400" dirty="0">
                        <a:solidFill>
                          <a:srgbClr val="FF0000"/>
                        </a:solidFill>
                      </a:endParaRPr>
                    </a:p>
                  </a:txBody>
                  <a:tcPr marL="91453" marR="91453" marT="45705" marB="45705"/>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dirty="0"/>
                        <a:t>交流</a:t>
                      </a:r>
                      <a:r>
                        <a:rPr lang="en-US" altLang="zh-CN" sz="1400" dirty="0"/>
                        <a:t>200~242V</a:t>
                      </a:r>
                      <a:endParaRPr lang="zh-CN" altLang="en-US" sz="1400" dirty="0"/>
                    </a:p>
                  </a:txBody>
                  <a:tcPr marL="91453" marR="91453" marT="45705" marB="45705"/>
                </a:tc>
              </a:tr>
              <a:tr h="304769">
                <a:tc>
                  <a:txBody>
                    <a:bodyPr/>
                    <a:lstStyle/>
                    <a:p>
                      <a:pPr algn="ctr"/>
                      <a:r>
                        <a:rPr lang="zh-CN" altLang="en-US" sz="1400" b="1" dirty="0">
                          <a:latin typeface="黑体" panose="02010609060101010101" pitchFamily="49" charset="-122"/>
                          <a:ea typeface="黑体" panose="02010609060101010101" pitchFamily="49" charset="-122"/>
                        </a:rPr>
                        <a:t>定位信号产生方式</a:t>
                      </a:r>
                      <a:endParaRPr lang="zh-CN" altLang="en-US" sz="1400" b="1" dirty="0">
                        <a:latin typeface="黑体" panose="02010609060101010101" pitchFamily="49" charset="-122"/>
                        <a:ea typeface="黑体" panose="02010609060101010101" pitchFamily="49" charset="-122"/>
                      </a:endParaRPr>
                    </a:p>
                  </a:txBody>
                  <a:tcPr marL="91453" marR="91453" marT="45705" marB="45705"/>
                </a:tc>
                <a:tc>
                  <a:txBody>
                    <a:bodyPr/>
                    <a:lstStyle/>
                    <a:p>
                      <a:pPr algn="ctr"/>
                      <a:r>
                        <a:rPr lang="zh-CN" altLang="en-US" sz="1400" dirty="0">
                          <a:solidFill>
                            <a:srgbClr val="FF0000"/>
                          </a:solidFill>
                        </a:rPr>
                        <a:t>仪表内部产生</a:t>
                      </a:r>
                      <a:endParaRPr lang="zh-CN" altLang="en-US" sz="1400" dirty="0">
                        <a:solidFill>
                          <a:srgbClr val="FF0000"/>
                        </a:solidFill>
                      </a:endParaRPr>
                    </a:p>
                  </a:txBody>
                  <a:tcPr marL="91453" marR="91453" marT="45705" marB="45705"/>
                </a:tc>
                <a:tc>
                  <a:txBody>
                    <a:bodyPr/>
                    <a:lstStyle/>
                    <a:p>
                      <a:pPr algn="ctr"/>
                      <a:r>
                        <a:rPr lang="zh-CN" altLang="en-US" sz="1400" dirty="0"/>
                        <a:t>由仪表截取系统电压产生</a:t>
                      </a:r>
                      <a:endParaRPr lang="zh-CN" altLang="en-US" sz="1400" dirty="0"/>
                    </a:p>
                  </a:txBody>
                  <a:tcPr marL="91453" marR="91453" marT="45705" marB="45705"/>
                </a:tc>
              </a:tr>
              <a:tr h="518128">
                <a:tc>
                  <a:txBody>
                    <a:bodyPr/>
                    <a:lstStyle/>
                    <a:p>
                      <a:pPr algn="ctr"/>
                      <a:r>
                        <a:rPr lang="zh-CN" altLang="en-US" sz="1400" b="1" dirty="0">
                          <a:latin typeface="黑体" panose="02010609060101010101" pitchFamily="49" charset="-122"/>
                          <a:ea typeface="黑体" panose="02010609060101010101" pitchFamily="49" charset="-122"/>
                        </a:rPr>
                        <a:t>应用</a:t>
                      </a:r>
                      <a:endParaRPr lang="zh-CN" altLang="en-US" sz="1400" b="1" dirty="0">
                        <a:latin typeface="黑体" panose="02010609060101010101" pitchFamily="49" charset="-122"/>
                        <a:ea typeface="黑体" panose="02010609060101010101" pitchFamily="49" charset="-122"/>
                      </a:endParaRPr>
                    </a:p>
                  </a:txBody>
                  <a:tcPr marL="91453" marR="91453" marT="45705" marB="45705"/>
                </a:tc>
                <a:tc>
                  <a:txBody>
                    <a:bodyPr/>
                    <a:lstStyle/>
                    <a:p>
                      <a:pPr algn="ctr"/>
                      <a:r>
                        <a:rPr lang="zh-CN" altLang="en-US" sz="1400" dirty="0">
                          <a:solidFill>
                            <a:srgbClr val="FF0000"/>
                          </a:solidFill>
                        </a:rPr>
                        <a:t>应用于</a:t>
                      </a:r>
                      <a:r>
                        <a:rPr lang="en-US" altLang="zh-CN" sz="1400" dirty="0">
                          <a:solidFill>
                            <a:srgbClr val="FF0000"/>
                          </a:solidFill>
                        </a:rPr>
                        <a:t>0~242V</a:t>
                      </a:r>
                      <a:r>
                        <a:rPr lang="zh-CN" altLang="en-US" sz="1400" dirty="0">
                          <a:solidFill>
                            <a:srgbClr val="FF0000"/>
                          </a:solidFill>
                        </a:rPr>
                        <a:t>范围内所有医疗</a:t>
                      </a:r>
                      <a:r>
                        <a:rPr lang="en-US" altLang="zh-CN" sz="1400" dirty="0">
                          <a:solidFill>
                            <a:srgbClr val="FF0000"/>
                          </a:solidFill>
                        </a:rPr>
                        <a:t>IT</a:t>
                      </a:r>
                      <a:r>
                        <a:rPr lang="zh-CN" altLang="en-US" sz="1400" dirty="0">
                          <a:solidFill>
                            <a:srgbClr val="FF0000"/>
                          </a:solidFill>
                        </a:rPr>
                        <a:t>系统，取代</a:t>
                      </a:r>
                      <a:r>
                        <a:rPr lang="en-US" altLang="zh-CN" sz="1400" dirty="0">
                          <a:solidFill>
                            <a:srgbClr val="FF0000"/>
                          </a:solidFill>
                        </a:rPr>
                        <a:t>ASG100</a:t>
                      </a:r>
                      <a:endParaRPr lang="zh-CN" altLang="en-US" sz="1400" dirty="0">
                        <a:solidFill>
                          <a:srgbClr val="FF0000"/>
                        </a:solidFill>
                      </a:endParaRPr>
                    </a:p>
                  </a:txBody>
                  <a:tcPr marL="91453" marR="91453" marT="45705" marB="45705"/>
                </a:tc>
                <a:tc>
                  <a:txBody>
                    <a:bodyPr/>
                    <a:lstStyle/>
                    <a:p>
                      <a:pPr algn="ctr"/>
                      <a:r>
                        <a:rPr lang="zh-CN" altLang="en-US" sz="1400" dirty="0"/>
                        <a:t>只能应用于交流</a:t>
                      </a:r>
                      <a:r>
                        <a:rPr lang="en-US" altLang="zh-CN" sz="1400" dirty="0"/>
                        <a:t>220V</a:t>
                      </a:r>
                      <a:r>
                        <a:rPr lang="zh-CN" altLang="en-US" sz="1400" dirty="0"/>
                        <a:t>电压等级的医疗</a:t>
                      </a:r>
                      <a:r>
                        <a:rPr lang="en-US" altLang="zh-CN" sz="1400" dirty="0"/>
                        <a:t>IT</a:t>
                      </a:r>
                      <a:r>
                        <a:rPr lang="zh-CN" altLang="en-US" sz="1400" dirty="0"/>
                        <a:t>系统中</a:t>
                      </a:r>
                      <a:endParaRPr lang="zh-CN" altLang="en-US" sz="1400" dirty="0"/>
                    </a:p>
                  </a:txBody>
                  <a:tcPr marL="91453" marR="91453" marT="45705" marB="45705"/>
                </a:tc>
              </a:tr>
            </a:tbl>
          </a:graphicData>
        </a:graphic>
      </p:graphicFrame>
      <p:pic>
        <p:nvPicPr>
          <p:cNvPr id="7" name="图片 6"/>
          <p:cNvPicPr>
            <a:picLocks noChangeAspect="1"/>
          </p:cNvPicPr>
          <p:nvPr/>
        </p:nvPicPr>
        <p:blipFill>
          <a:blip r:embed="rId2" cstate="print"/>
          <a:stretch>
            <a:fillRect/>
          </a:stretch>
        </p:blipFill>
        <p:spPr>
          <a:xfrm>
            <a:off x="6156176" y="987574"/>
            <a:ext cx="1871663" cy="1628765"/>
          </a:xfrm>
          <a:prstGeom prst="rect">
            <a:avLst/>
          </a:prstGeom>
        </p:spPr>
      </p:pic>
      <p:cxnSp>
        <p:nvCxnSpPr>
          <p:cNvPr id="11" name="直接连接符 10"/>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236712" y="4731990"/>
            <a:ext cx="2169184" cy="384721"/>
          </a:xfrm>
          <a:prstGeom prst="rect">
            <a:avLst/>
          </a:prstGeom>
        </p:spPr>
        <p:txBody>
          <a:bodyPr wrap="none">
            <a:spAutoFit/>
          </a:bodyPr>
          <a:lstStyle/>
          <a:p>
            <a:pPr marL="0" lvl="1" indent="-182880">
              <a:lnSpc>
                <a:spcPct val="150000"/>
              </a:lnSpc>
              <a:buClr>
                <a:srgbClr val="3C3C3B"/>
              </a:buClr>
              <a:defRPr/>
            </a:pPr>
            <a:r>
              <a:rPr lang="zh-CN" altLang="en-US" sz="1400" b="1" dirty="0">
                <a:solidFill>
                  <a:srgbClr val="FF0000"/>
                </a:solidFill>
                <a:latin typeface="华文仿宋" panose="02010600040101010101" pitchFamily="2" charset="-122"/>
                <a:ea typeface="华文仿宋" panose="02010600040101010101" pitchFamily="2" charset="-122"/>
              </a:rPr>
              <a:t>补充：</a:t>
            </a:r>
            <a:r>
              <a:rPr lang="en-US" altLang="zh-CN" sz="1400" b="1" dirty="0">
                <a:solidFill>
                  <a:srgbClr val="FF0000"/>
                </a:solidFill>
                <a:latin typeface="华文仿宋" panose="02010600040101010101" pitchFamily="2" charset="-122"/>
                <a:ea typeface="华文仿宋" panose="02010600040101010101" pitchFamily="2" charset="-122"/>
              </a:rPr>
              <a:t>AIL150</a:t>
            </a:r>
            <a:r>
              <a:rPr lang="zh-CN" altLang="en-US" sz="1400" b="1" dirty="0">
                <a:solidFill>
                  <a:srgbClr val="FF0000"/>
                </a:solidFill>
                <a:latin typeface="华文仿宋" panose="02010600040101010101" pitchFamily="2" charset="-122"/>
                <a:ea typeface="华文仿宋" panose="02010600040101010101" pitchFamily="2" charset="-122"/>
              </a:rPr>
              <a:t>取代</a:t>
            </a:r>
            <a:r>
              <a:rPr lang="en-US" altLang="zh-CN" sz="1400" b="1" dirty="0">
                <a:solidFill>
                  <a:srgbClr val="FF0000"/>
                </a:solidFill>
                <a:latin typeface="华文仿宋" panose="02010600040101010101" pitchFamily="2" charset="-122"/>
                <a:ea typeface="华文仿宋" panose="02010600040101010101" pitchFamily="2" charset="-122"/>
              </a:rPr>
              <a:t>AIL100</a:t>
            </a:r>
            <a:endParaRPr lang="en-US" altLang="zh-CN" sz="1400" b="1" dirty="0">
              <a:solidFill>
                <a:srgbClr val="FF0000"/>
              </a:solidFill>
              <a:latin typeface="华文仿宋" panose="02010600040101010101" pitchFamily="2" charset="-122"/>
              <a:ea typeface="华文仿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4752528" cy="369332"/>
          </a:xfrm>
          <a:prstGeom prst="rect">
            <a:avLst/>
          </a:prstGeom>
          <a:noFill/>
          <a:ln w="9525">
            <a:noFill/>
            <a:miter lim="800000"/>
          </a:ln>
        </p:spPr>
        <p:txBody>
          <a:bodyPr wrap="square">
            <a:spAutoFit/>
          </a:bodyPr>
          <a:lstStyle/>
          <a:p>
            <a:pPr lvl="0">
              <a:defRPr/>
            </a:pPr>
            <a:r>
              <a:rPr lang="en-US" altLang="zh-CN" b="1" kern="0" dirty="0">
                <a:solidFill>
                  <a:schemeClr val="bg1"/>
                </a:solidFill>
                <a:latin typeface="微软雅黑" panose="020B0503020204020204" pitchFamily="34" charset="-122"/>
                <a:ea typeface="微软雅黑" panose="020B0503020204020204" pitchFamily="34" charset="-122"/>
              </a:rPr>
              <a:t>IT</a:t>
            </a:r>
            <a:r>
              <a:rPr lang="zh-CN" altLang="en-US" b="1" kern="0" dirty="0">
                <a:solidFill>
                  <a:schemeClr val="bg1"/>
                </a:solidFill>
                <a:latin typeface="微软雅黑" panose="020B0503020204020204" pitchFamily="34" charset="-122"/>
                <a:ea typeface="微软雅黑" panose="020B0503020204020204" pitchFamily="34" charset="-122"/>
              </a:rPr>
              <a:t>配电及电气防火限流式保护器应用及选型</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Picture 7" descr="F:\常用图\未标题-1.png"/>
          <p:cNvPicPr>
            <a:picLocks noChangeAspect="1" noChangeArrowheads="1"/>
          </p:cNvPicPr>
          <p:nvPr/>
        </p:nvPicPr>
        <p:blipFill rotWithShape="1">
          <a:blip r:embed="rId1" cstate="print"/>
          <a:srcRect b="35012"/>
          <a:stretch>
            <a:fillRect/>
          </a:stretch>
        </p:blipFill>
        <p:spPr bwMode="auto">
          <a:xfrm>
            <a:off x="7322637" y="155758"/>
            <a:ext cx="1597025" cy="380689"/>
          </a:xfrm>
          <a:prstGeom prst="rect">
            <a:avLst/>
          </a:prstGeom>
          <a:noFill/>
        </p:spPr>
      </p:pic>
      <p:sp>
        <p:nvSpPr>
          <p:cNvPr id="15" name="等腰三角形 14"/>
          <p:cNvSpPr/>
          <p:nvPr/>
        </p:nvSpPr>
        <p:spPr>
          <a:xfrm rot="16200000">
            <a:off x="7402959" y="833668"/>
            <a:ext cx="794170" cy="590387"/>
          </a:xfrm>
          <a:prstGeom prst="triangl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15"/>
          <p:cNvGrpSpPr/>
          <p:nvPr/>
        </p:nvGrpSpPr>
        <p:grpSpPr>
          <a:xfrm>
            <a:off x="2555777" y="2067694"/>
            <a:ext cx="5688631" cy="604202"/>
            <a:chOff x="2565346" y="1432385"/>
            <a:chExt cx="9191225" cy="825590"/>
          </a:xfrm>
        </p:grpSpPr>
        <p:sp>
          <p:nvSpPr>
            <p:cNvPr id="17" name="Rounded Rectangle 41"/>
            <p:cNvSpPr/>
            <p:nvPr/>
          </p:nvSpPr>
          <p:spPr>
            <a:xfrm rot="16200000">
              <a:off x="6748164"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19" name="TextBox 66"/>
            <p:cNvSpPr txBox="1"/>
            <p:nvPr/>
          </p:nvSpPr>
          <p:spPr>
            <a:xfrm>
              <a:off x="4573865" y="1583568"/>
              <a:ext cx="6203571" cy="504660"/>
            </a:xfrm>
            <a:prstGeom prst="rect">
              <a:avLst/>
            </a:prstGeom>
            <a:noFill/>
          </p:spPr>
          <p:txBody>
            <a:bodyPr wrap="none" rtlCol="0">
              <a:spAutoFit/>
            </a:bodyPr>
            <a:lstStyle/>
            <a:p>
              <a:pPr algn="ctr"/>
              <a:r>
                <a:rPr lang="zh-CN" altLang="en-US" spc="100" dirty="0">
                  <a:solidFill>
                    <a:schemeClr val="bg1">
                      <a:lumMod val="85000"/>
                    </a:schemeClr>
                  </a:solidFill>
                  <a:latin typeface="微软雅黑" panose="020B0503020204020204" pitchFamily="34" charset="-122"/>
                  <a:ea typeface="微软雅黑" panose="020B0503020204020204" pitchFamily="34" charset="-122"/>
                </a:rPr>
                <a:t>工业绝缘监测及绝缘故障定位系统</a:t>
              </a:r>
              <a:endParaRPr lang="zh-CN" altLang="en-US" spc="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2841147"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02</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8" name="组合 20"/>
          <p:cNvGrpSpPr/>
          <p:nvPr/>
        </p:nvGrpSpPr>
        <p:grpSpPr>
          <a:xfrm>
            <a:off x="467544" y="2211710"/>
            <a:ext cx="1359792" cy="1700500"/>
            <a:chOff x="4478765" y="3173164"/>
            <a:chExt cx="1614644" cy="2068163"/>
          </a:xfrm>
        </p:grpSpPr>
        <p:sp>
          <p:nvSpPr>
            <p:cNvPr id="22" name="矩形 21"/>
            <p:cNvSpPr/>
            <p:nvPr/>
          </p:nvSpPr>
          <p:spPr>
            <a:xfrm rot="18900000">
              <a:off x="4478765" y="3173164"/>
              <a:ext cx="1614644" cy="1614644"/>
            </a:xfrm>
            <a:prstGeom prst="rect">
              <a:avLst/>
            </a:prstGeom>
            <a:solidFill>
              <a:srgbClr val="73B4DE"/>
            </a:solidFill>
            <a:ln>
              <a:solidFill>
                <a:srgbClr val="73B4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3B4DE"/>
                </a:solidFill>
              </a:endParaRPr>
            </a:p>
          </p:txBody>
        </p:sp>
        <p:sp>
          <p:nvSpPr>
            <p:cNvPr id="23" name="TextBox 65"/>
            <p:cNvSpPr txBox="1"/>
            <p:nvPr/>
          </p:nvSpPr>
          <p:spPr>
            <a:xfrm>
              <a:off x="4488432" y="3487001"/>
              <a:ext cx="1595309" cy="1754326"/>
            </a:xfrm>
            <a:prstGeom prst="rect">
              <a:avLst/>
            </a:prstGeom>
            <a:noFill/>
          </p:spPr>
          <p:txBody>
            <a:bodyPr wrap="none" rtlCol="0">
              <a:spAutoFit/>
            </a:bodyPr>
            <a:lstStyle/>
            <a:p>
              <a:pPr algn="ctr"/>
              <a:r>
                <a:rPr lang="zh-CN" altLang="en-US" sz="5400" spc="100" dirty="0">
                  <a:solidFill>
                    <a:schemeClr val="bg1"/>
                  </a:solidFill>
                  <a:latin typeface="微软雅黑" panose="020B0503020204020204" pitchFamily="34" charset="-122"/>
                  <a:ea typeface="微软雅黑" panose="020B0503020204020204" pitchFamily="34" charset="-122"/>
                </a:rPr>
                <a:t>目录</a:t>
              </a:r>
              <a:endParaRPr lang="en-US" altLang="zh-CN" sz="5400" spc="100" dirty="0">
                <a:solidFill>
                  <a:schemeClr val="bg1"/>
                </a:solidFill>
                <a:latin typeface="微软雅黑" panose="020B0503020204020204" pitchFamily="34" charset="-122"/>
                <a:ea typeface="微软雅黑" panose="020B0503020204020204" pitchFamily="34" charset="-122"/>
              </a:endParaRPr>
            </a:p>
            <a:p>
              <a:pPr algn="ctr"/>
              <a:endParaRPr lang="zh-CN" altLang="en-US" sz="5400" dirty="0">
                <a:solidFill>
                  <a:schemeClr val="accent1"/>
                </a:solidFill>
                <a:latin typeface="AvantGarde LT Book" panose="02000603030000020004" pitchFamily="2" charset="0"/>
                <a:ea typeface="微软雅黑" panose="020B0503020204020204" pitchFamily="34" charset="-122"/>
                <a:cs typeface="Arial" panose="020B0604020202020204" pitchFamily="34" charset="0"/>
              </a:endParaRPr>
            </a:p>
          </p:txBody>
        </p:sp>
      </p:grpSp>
      <p:grpSp>
        <p:nvGrpSpPr>
          <p:cNvPr id="9" name="组合 92"/>
          <p:cNvGrpSpPr/>
          <p:nvPr/>
        </p:nvGrpSpPr>
        <p:grpSpPr>
          <a:xfrm>
            <a:off x="2483769" y="1131590"/>
            <a:ext cx="5688631" cy="576064"/>
            <a:chOff x="2565345" y="1432385"/>
            <a:chExt cx="9191225" cy="825590"/>
          </a:xfrm>
        </p:grpSpPr>
        <p:sp>
          <p:nvSpPr>
            <p:cNvPr id="25"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6" name="TextBox 66"/>
            <p:cNvSpPr txBox="1"/>
            <p:nvPr/>
          </p:nvSpPr>
          <p:spPr>
            <a:xfrm>
              <a:off x="4421059" y="1583569"/>
              <a:ext cx="6509191" cy="529311"/>
            </a:xfrm>
            <a:prstGeom prst="rect">
              <a:avLst/>
            </a:prstGeom>
            <a:noFill/>
          </p:spPr>
          <p:txBody>
            <a:bodyPr wrap="none" rtlCol="0">
              <a:spAutoFit/>
            </a:bodyPr>
            <a:lstStyle/>
            <a:p>
              <a:pPr algn="ctr"/>
              <a:r>
                <a:rPr lang="en-US" altLang="zh-CN" spc="100" dirty="0">
                  <a:solidFill>
                    <a:schemeClr val="bg1">
                      <a:lumMod val="85000"/>
                    </a:schemeClr>
                  </a:solidFill>
                  <a:latin typeface="微软雅黑" panose="020B0503020204020204" pitchFamily="34" charset="-122"/>
                  <a:ea typeface="微软雅黑" panose="020B0503020204020204" pitchFamily="34" charset="-122"/>
                </a:rPr>
                <a:t>ASCP200-1</a:t>
              </a:r>
              <a:r>
                <a:rPr lang="zh-CN" altLang="en-US" spc="100" dirty="0">
                  <a:solidFill>
                    <a:schemeClr val="bg1">
                      <a:lumMod val="85000"/>
                    </a:schemeClr>
                  </a:solidFill>
                  <a:latin typeface="微软雅黑" panose="020B0503020204020204" pitchFamily="34" charset="-122"/>
                  <a:ea typeface="微软雅黑" panose="020B0503020204020204" pitchFamily="34" charset="-122"/>
                </a:rPr>
                <a:t>电气防火限流式保护器</a:t>
              </a:r>
              <a:endParaRPr lang="zh-CN" altLang="en-US" spc="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2866314"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01</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10" name="组合 96"/>
          <p:cNvGrpSpPr/>
          <p:nvPr/>
        </p:nvGrpSpPr>
        <p:grpSpPr>
          <a:xfrm>
            <a:off x="2483769" y="4083918"/>
            <a:ext cx="5760640" cy="604202"/>
            <a:chOff x="2565345" y="1432385"/>
            <a:chExt cx="9191225" cy="825590"/>
          </a:xfrm>
        </p:grpSpPr>
        <p:sp>
          <p:nvSpPr>
            <p:cNvPr id="36"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7" name="TextBox 66"/>
            <p:cNvSpPr txBox="1"/>
            <p:nvPr/>
          </p:nvSpPr>
          <p:spPr>
            <a:xfrm>
              <a:off x="5051271" y="1583568"/>
              <a:ext cx="5248760" cy="504660"/>
            </a:xfrm>
            <a:prstGeom prst="rect">
              <a:avLst/>
            </a:prstGeom>
            <a:noFill/>
          </p:spPr>
          <p:txBody>
            <a:bodyPr wrap="none" rtlCol="0">
              <a:spAutoFit/>
            </a:bodyPr>
            <a:lstStyle/>
            <a:p>
              <a:pPr algn="ctr"/>
              <a:r>
                <a:rPr lang="en-US" altLang="zh-CN" spc="100" dirty="0">
                  <a:solidFill>
                    <a:srgbClr val="FF0000"/>
                  </a:solidFill>
                  <a:latin typeface="微软雅黑" panose="020B0503020204020204" pitchFamily="34" charset="-122"/>
                  <a:ea typeface="微软雅黑" panose="020B0503020204020204" pitchFamily="34" charset="-122"/>
                </a:rPr>
                <a:t>ASJ</a:t>
              </a:r>
              <a:r>
                <a:rPr lang="zh-CN" altLang="en-US" spc="100" dirty="0">
                  <a:solidFill>
                    <a:srgbClr val="FF0000"/>
                  </a:solidFill>
                  <a:latin typeface="微软雅黑" panose="020B0503020204020204" pitchFamily="34" charset="-122"/>
                  <a:ea typeface="微软雅黑" panose="020B0503020204020204" pitchFamily="34" charset="-122"/>
                </a:rPr>
                <a:t>系列剩余电流动作继电器</a:t>
              </a:r>
              <a:endParaRPr lang="zh-CN" altLang="en-US" spc="100" dirty="0">
                <a:solidFill>
                  <a:srgbClr val="FF0000"/>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891481"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04</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grpSp>
        <p:nvGrpSpPr>
          <p:cNvPr id="11" name="组合 100"/>
          <p:cNvGrpSpPr/>
          <p:nvPr/>
        </p:nvGrpSpPr>
        <p:grpSpPr>
          <a:xfrm>
            <a:off x="2483769" y="3003798"/>
            <a:ext cx="5760639" cy="648072"/>
            <a:chOff x="2565345" y="1432385"/>
            <a:chExt cx="9191225" cy="825590"/>
          </a:xfrm>
        </p:grpSpPr>
        <p:sp>
          <p:nvSpPr>
            <p:cNvPr id="40" name="Rounded Rectangle 41"/>
            <p:cNvSpPr/>
            <p:nvPr/>
          </p:nvSpPr>
          <p:spPr>
            <a:xfrm rot="16200000">
              <a:off x="6748163" y="-2750433"/>
              <a:ext cx="825590" cy="91912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41" name="TextBox 66"/>
            <p:cNvSpPr txBox="1"/>
            <p:nvPr/>
          </p:nvSpPr>
          <p:spPr>
            <a:xfrm>
              <a:off x="4432327" y="1583568"/>
              <a:ext cx="6486653" cy="470498"/>
            </a:xfrm>
            <a:prstGeom prst="rect">
              <a:avLst/>
            </a:prstGeom>
            <a:noFill/>
          </p:spPr>
          <p:txBody>
            <a:bodyPr wrap="none" rtlCol="0">
              <a:spAutoFit/>
            </a:bodyPr>
            <a:lstStyle/>
            <a:p>
              <a:pPr algn="ctr"/>
              <a:r>
                <a:rPr lang="zh-CN" altLang="en-US" spc="100" dirty="0">
                  <a:solidFill>
                    <a:schemeClr val="bg1">
                      <a:lumMod val="85000"/>
                    </a:schemeClr>
                  </a:solidFill>
                  <a:latin typeface="微软雅黑" panose="020B0503020204020204" pitchFamily="34" charset="-122"/>
                  <a:ea typeface="微软雅黑" panose="020B0503020204020204" pitchFamily="34" charset="-122"/>
                </a:rPr>
                <a:t>医疗</a:t>
              </a:r>
              <a:r>
                <a:rPr lang="en-US" altLang="zh-CN" spc="100" dirty="0">
                  <a:solidFill>
                    <a:schemeClr val="bg1">
                      <a:lumMod val="85000"/>
                    </a:schemeClr>
                  </a:solidFill>
                  <a:latin typeface="微软雅黑" panose="020B0503020204020204" pitchFamily="34" charset="-122"/>
                  <a:ea typeface="微软雅黑" panose="020B0503020204020204" pitchFamily="34" charset="-122"/>
                </a:rPr>
                <a:t>IT</a:t>
              </a:r>
              <a:r>
                <a:rPr lang="zh-CN" altLang="en-US" spc="100" dirty="0">
                  <a:solidFill>
                    <a:schemeClr val="bg1">
                      <a:lumMod val="85000"/>
                    </a:schemeClr>
                  </a:solidFill>
                  <a:latin typeface="微软雅黑" panose="020B0503020204020204" pitchFamily="34" charset="-122"/>
                  <a:ea typeface="微软雅黑" panose="020B0503020204020204" pitchFamily="34" charset="-122"/>
                </a:rPr>
                <a:t>绝缘监测仪绝缘故障定位系统</a:t>
              </a:r>
              <a:endParaRPr lang="zh-CN" altLang="en-US" spc="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2" name="圆角矩形 41"/>
            <p:cNvSpPr/>
            <p:nvPr/>
          </p:nvSpPr>
          <p:spPr>
            <a:xfrm>
              <a:off x="2857925" y="1555660"/>
              <a:ext cx="1111934" cy="5790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0070C0"/>
                  </a:solidFill>
                  <a:latin typeface="微软雅黑" panose="020B0503020204020204" pitchFamily="34" charset="-122"/>
                  <a:ea typeface="微软雅黑" panose="020B0503020204020204" pitchFamily="34" charset="-122"/>
                </a:rPr>
                <a:t>03</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3240360"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剩余电流继电器</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142876" y="783088"/>
            <a:ext cx="4572000" cy="2074414"/>
          </a:xfrm>
          <a:prstGeom prst="rect">
            <a:avLst/>
          </a:prstGeom>
        </p:spPr>
        <p:txBody>
          <a:bodyPr>
            <a:spAutoFit/>
          </a:bodyPr>
          <a:lstStyle/>
          <a:p>
            <a:pPr>
              <a:spcBef>
                <a:spcPct val="20000"/>
              </a:spcBef>
              <a:buClr>
                <a:schemeClr val="folHlink"/>
              </a:buClr>
              <a:buSzPct val="60000"/>
            </a:pPr>
            <a:r>
              <a:rPr lang="zh-CN" altLang="en-US" sz="1400" b="1" dirty="0">
                <a:solidFill>
                  <a:schemeClr val="accent1"/>
                </a:solidFill>
                <a:latin typeface="+mn-ea"/>
              </a:rPr>
              <a:t>常见的相与相间发生短路可以产生很大电流，可采用开关保护，而发生人体触电、线路老化而导致的电流泄露产生的</a:t>
            </a:r>
            <a:r>
              <a:rPr lang="zh-CN" altLang="en-US" sz="1400" b="1" kern="0" dirty="0">
                <a:solidFill>
                  <a:schemeClr val="accent1"/>
                </a:solidFill>
                <a:latin typeface="+mn-ea"/>
              </a:rPr>
              <a:t>火灾</a:t>
            </a:r>
            <a:r>
              <a:rPr lang="zh-CN" altLang="en-US" sz="1400" b="1" dirty="0">
                <a:solidFill>
                  <a:schemeClr val="accent1"/>
                </a:solidFill>
                <a:latin typeface="+mn-ea"/>
              </a:rPr>
              <a:t>以及设备的接地故障都是由于漏电流所造成，一般都在</a:t>
            </a:r>
            <a:r>
              <a:rPr lang="en-US" altLang="zh-CN" sz="1400" b="1" dirty="0">
                <a:solidFill>
                  <a:schemeClr val="accent1"/>
                </a:solidFill>
                <a:latin typeface="+mn-ea"/>
              </a:rPr>
              <a:t>30mA-3A,</a:t>
            </a:r>
            <a:r>
              <a:rPr lang="zh-CN" altLang="en-US" sz="1400" b="1" dirty="0">
                <a:solidFill>
                  <a:schemeClr val="accent1"/>
                </a:solidFill>
                <a:latin typeface="+mn-ea"/>
              </a:rPr>
              <a:t>这些值很小，传统开关所无法进行保护而必须采用剩余电流动作保护装置。</a:t>
            </a:r>
            <a:endParaRPr lang="en-US" altLang="zh-CN" sz="1400" b="1" dirty="0">
              <a:solidFill>
                <a:schemeClr val="accent1"/>
              </a:solidFill>
              <a:latin typeface="+mn-ea"/>
            </a:endParaRPr>
          </a:p>
          <a:p>
            <a:pPr>
              <a:spcBef>
                <a:spcPct val="20000"/>
              </a:spcBef>
              <a:buClr>
                <a:schemeClr val="folHlink"/>
              </a:buClr>
              <a:buSzPct val="60000"/>
            </a:pPr>
            <a:r>
              <a:rPr lang="zh-CN" altLang="en-US" sz="1400" b="1" dirty="0">
                <a:solidFill>
                  <a:srgbClr val="808080"/>
                </a:solidFill>
                <a:latin typeface="+mn-ea"/>
              </a:rPr>
              <a:t>剩余电流继电器</a:t>
            </a:r>
            <a:r>
              <a:rPr lang="zh-CN" altLang="en-US" sz="1400" dirty="0">
                <a:solidFill>
                  <a:srgbClr val="808080"/>
                </a:solidFill>
                <a:latin typeface="+mn-ea"/>
              </a:rPr>
              <a:t>是由剩余电流互感器来检测剩余电流，并在规定条件下，当剩余电流达到或超过给定值时，使电器的一个或多个电气输出电路中的触点产生开闭动作的开关电器。</a:t>
            </a:r>
            <a:endParaRPr lang="zh-CN" altLang="en-US" sz="1400" dirty="0">
              <a:solidFill>
                <a:srgbClr val="808080"/>
              </a:solidFill>
              <a:latin typeface="+mn-ea"/>
            </a:endParaRPr>
          </a:p>
        </p:txBody>
      </p:sp>
      <p:pic>
        <p:nvPicPr>
          <p:cNvPr id="8" name="图片 7"/>
          <p:cNvPicPr>
            <a:picLocks noChangeAspect="1"/>
          </p:cNvPicPr>
          <p:nvPr/>
        </p:nvPicPr>
        <p:blipFill>
          <a:blip r:embed="rId1" cstate="print"/>
          <a:stretch>
            <a:fillRect/>
          </a:stretch>
        </p:blipFill>
        <p:spPr>
          <a:xfrm>
            <a:off x="5020753" y="806875"/>
            <a:ext cx="3551775" cy="1620860"/>
          </a:xfrm>
          <a:prstGeom prst="rect">
            <a:avLst/>
          </a:prstGeom>
        </p:spPr>
      </p:pic>
      <p:pic>
        <p:nvPicPr>
          <p:cNvPr id="9" name="图片 8"/>
          <p:cNvPicPr>
            <a:picLocks noChangeAspect="1"/>
          </p:cNvPicPr>
          <p:nvPr/>
        </p:nvPicPr>
        <p:blipFill>
          <a:blip r:embed="rId2" cstate="print"/>
          <a:stretch>
            <a:fillRect/>
          </a:stretch>
        </p:blipFill>
        <p:spPr>
          <a:xfrm>
            <a:off x="226171" y="2895097"/>
            <a:ext cx="3543309" cy="1620861"/>
          </a:xfrm>
          <a:prstGeom prst="rect">
            <a:avLst/>
          </a:prstGeom>
        </p:spPr>
      </p:pic>
      <p:pic>
        <p:nvPicPr>
          <p:cNvPr id="10" name="图片 9"/>
          <p:cNvPicPr>
            <a:picLocks noChangeAspect="1"/>
          </p:cNvPicPr>
          <p:nvPr/>
        </p:nvPicPr>
        <p:blipFill>
          <a:blip r:embed="rId3" cstate="print"/>
          <a:stretch>
            <a:fillRect/>
          </a:stretch>
        </p:blipFill>
        <p:spPr>
          <a:xfrm>
            <a:off x="4705160" y="2876869"/>
            <a:ext cx="4078799" cy="1552269"/>
          </a:xfrm>
          <a:prstGeom prst="rect">
            <a:avLst/>
          </a:prstGeom>
        </p:spPr>
      </p:pic>
      <p:sp>
        <p:nvSpPr>
          <p:cNvPr id="225" name="Rectangle 280"/>
          <p:cNvSpPr>
            <a:spLocks noChangeArrowheads="1"/>
          </p:cNvSpPr>
          <p:nvPr/>
        </p:nvSpPr>
        <p:spPr bwMode="auto">
          <a:xfrm>
            <a:off x="4786314" y="2517400"/>
            <a:ext cx="4265055" cy="288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Tahoma" panose="020B0604030504040204" pitchFamily="34" charset="0"/>
                <a:cs typeface="Times New Roman" panose="02020603050405020304" pitchFamily="18" charset="0"/>
              </a:defRPr>
            </a:lvl1pPr>
            <a:lvl2pPr marL="742950" indent="-285750" eaLnBrk="0" hangingPunct="0">
              <a:defRPr sz="2400">
                <a:solidFill>
                  <a:schemeClr val="tx1"/>
                </a:solidFill>
                <a:latin typeface="Tahoma" panose="020B0604030504040204" pitchFamily="34" charset="0"/>
                <a:cs typeface="Times New Roman" panose="02020603050405020304" pitchFamily="18" charset="0"/>
              </a:defRPr>
            </a:lvl2pPr>
            <a:lvl3pPr marL="1143000" indent="-228600" eaLnBrk="0" hangingPunct="0">
              <a:defRPr sz="2400">
                <a:solidFill>
                  <a:schemeClr val="tx1"/>
                </a:solidFill>
                <a:latin typeface="Tahoma" panose="020B0604030504040204" pitchFamily="34" charset="0"/>
                <a:cs typeface="Times New Roman" panose="02020603050405020304" pitchFamily="18" charset="0"/>
              </a:defRPr>
            </a:lvl3pPr>
            <a:lvl4pPr marL="1600200" indent="-228600" eaLnBrk="0" hangingPunct="0">
              <a:defRPr sz="2400">
                <a:solidFill>
                  <a:schemeClr val="tx1"/>
                </a:solidFill>
                <a:latin typeface="Tahoma" panose="020B0604030504040204" pitchFamily="34" charset="0"/>
                <a:cs typeface="Times New Roman" panose="02020603050405020304" pitchFamily="18" charset="0"/>
              </a:defRPr>
            </a:lvl4pPr>
            <a:lvl5pPr marL="2057400" indent="-228600" eaLnBrk="0" hangingPunct="0">
              <a:defRPr sz="2400">
                <a:solidFill>
                  <a:schemeClr val="tx1"/>
                </a:solidFill>
                <a:latin typeface="Tahoma" panose="020B0604030504040204" pitchFamily="34"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9pPr>
          </a:lstStyle>
          <a:p>
            <a:pPr algn="just" eaLnBrk="1" hangingPunct="1">
              <a:lnSpc>
                <a:spcPct val="90000"/>
              </a:lnSpc>
              <a:spcBef>
                <a:spcPct val="20000"/>
              </a:spcBef>
            </a:pPr>
            <a:r>
              <a:rPr lang="en-US" altLang="zh-CN" sz="1150" dirty="0">
                <a:solidFill>
                  <a:srgbClr val="FF0000"/>
                </a:solidFill>
                <a:latin typeface="Dotum" panose="020B0503020000020004" pitchFamily="34" charset="-127"/>
                <a:ea typeface="Dotum" panose="020B0503020000020004" pitchFamily="34" charset="-127"/>
              </a:rPr>
              <a:t>2</a:t>
            </a:r>
            <a:r>
              <a:rPr lang="zh-CN" altLang="en-US" sz="1150" dirty="0">
                <a:solidFill>
                  <a:srgbClr val="FF0000"/>
                </a:solidFill>
                <a:latin typeface="Dotum" panose="020B0503020000020004" pitchFamily="34" charset="-127"/>
                <a:ea typeface="Dotum" panose="020B0503020000020004" pitchFamily="34" charset="-127"/>
              </a:rPr>
              <a:t>、防直接接触电击必须采用</a:t>
            </a:r>
            <a:r>
              <a:rPr lang="en-US" altLang="zh-CN" sz="1150" dirty="0">
                <a:solidFill>
                  <a:srgbClr val="FF0000"/>
                </a:solidFill>
                <a:latin typeface="Dotum" panose="020B0503020000020004" pitchFamily="34" charset="-127"/>
                <a:ea typeface="Dotum" panose="020B0503020000020004" pitchFamily="34" charset="-127"/>
              </a:rPr>
              <a:t>I△n≤30mA</a:t>
            </a:r>
            <a:r>
              <a:rPr lang="zh-CN" altLang="en-US" sz="1150" dirty="0">
                <a:solidFill>
                  <a:srgbClr val="FF0000"/>
                </a:solidFill>
                <a:latin typeface="Dotum" panose="020B0503020000020004" pitchFamily="34" charset="-127"/>
                <a:ea typeface="Dotum" panose="020B0503020000020004" pitchFamily="34" charset="-127"/>
              </a:rPr>
              <a:t>的高灵敏度的</a:t>
            </a:r>
            <a:r>
              <a:rPr lang="en-US" altLang="zh-CN" sz="1150" dirty="0">
                <a:solidFill>
                  <a:srgbClr val="FF0000"/>
                </a:solidFill>
                <a:latin typeface="Dotum" panose="020B0503020000020004" pitchFamily="34" charset="-127"/>
                <a:ea typeface="Dotum" panose="020B0503020000020004" pitchFamily="34" charset="-127"/>
              </a:rPr>
              <a:t>RCD</a:t>
            </a:r>
            <a:endParaRPr lang="zh-CN" altLang="en-US" sz="1150" dirty="0">
              <a:latin typeface="Times New Roman" panose="02020603050405020304" pitchFamily="18" charset="0"/>
              <a:ea typeface="宋体" panose="02010600030101010101" pitchFamily="2" charset="-122"/>
            </a:endParaRPr>
          </a:p>
        </p:txBody>
      </p:sp>
      <p:sp>
        <p:nvSpPr>
          <p:cNvPr id="11" name="矩形 10"/>
          <p:cNvSpPr/>
          <p:nvPr/>
        </p:nvSpPr>
        <p:spPr>
          <a:xfrm>
            <a:off x="216024" y="4497485"/>
            <a:ext cx="4572000" cy="251607"/>
          </a:xfrm>
          <a:prstGeom prst="rect">
            <a:avLst/>
          </a:prstGeom>
        </p:spPr>
        <p:txBody>
          <a:bodyPr>
            <a:spAutoFit/>
          </a:bodyPr>
          <a:lstStyle/>
          <a:p>
            <a:pPr>
              <a:lnSpc>
                <a:spcPct val="90000"/>
              </a:lnSpc>
              <a:spcBef>
                <a:spcPct val="20000"/>
              </a:spcBef>
            </a:pPr>
            <a:r>
              <a:rPr lang="en-US" altLang="zh-CN" sz="1150" dirty="0">
                <a:solidFill>
                  <a:srgbClr val="FF0000"/>
                </a:solidFill>
                <a:latin typeface="Dotum" panose="020B0503020000020004" pitchFamily="34" charset="-127"/>
                <a:ea typeface="Dotum" panose="020B0503020000020004" pitchFamily="34" charset="-127"/>
              </a:rPr>
              <a:t>1</a:t>
            </a:r>
            <a:r>
              <a:rPr lang="zh-CN" altLang="en-US" sz="1150" dirty="0">
                <a:solidFill>
                  <a:srgbClr val="FF0000"/>
                </a:solidFill>
                <a:latin typeface="Dotum" panose="020B0503020000020004" pitchFamily="34" charset="-127"/>
                <a:ea typeface="Dotum" panose="020B0503020000020004" pitchFamily="34" charset="-127"/>
              </a:rPr>
              <a:t>、防间接接触电击可采用</a:t>
            </a:r>
            <a:r>
              <a:rPr lang="en-US" altLang="zh-CN" sz="1150" dirty="0" err="1">
                <a:solidFill>
                  <a:srgbClr val="FF0000"/>
                </a:solidFill>
                <a:latin typeface="Dotum" panose="020B0503020000020004" pitchFamily="34" charset="-127"/>
                <a:ea typeface="Dotum" panose="020B0503020000020004" pitchFamily="34" charset="-127"/>
              </a:rPr>
              <a:t>I△n</a:t>
            </a:r>
            <a:r>
              <a:rPr lang="zh-CN" altLang="en-US" sz="1150" dirty="0">
                <a:solidFill>
                  <a:srgbClr val="FF0000"/>
                </a:solidFill>
                <a:latin typeface="Dotum" panose="020B0503020000020004" pitchFamily="34" charset="-127"/>
                <a:ea typeface="Dotum" panose="020B0503020000020004" pitchFamily="34" charset="-127"/>
              </a:rPr>
              <a:t>大于30</a:t>
            </a:r>
            <a:r>
              <a:rPr lang="en-US" altLang="zh-CN" sz="1150" dirty="0">
                <a:solidFill>
                  <a:srgbClr val="FF0000"/>
                </a:solidFill>
                <a:latin typeface="Dotum" panose="020B0503020000020004" pitchFamily="34" charset="-127"/>
                <a:ea typeface="Dotum" panose="020B0503020000020004" pitchFamily="34" charset="-127"/>
              </a:rPr>
              <a:t>mA</a:t>
            </a:r>
            <a:r>
              <a:rPr lang="zh-CN" altLang="en-US" sz="1150" dirty="0">
                <a:solidFill>
                  <a:srgbClr val="FF0000"/>
                </a:solidFill>
                <a:latin typeface="Dotum" panose="020B0503020000020004" pitchFamily="34" charset="-127"/>
                <a:ea typeface="Dotum" panose="020B0503020000020004" pitchFamily="34" charset="-127"/>
              </a:rPr>
              <a:t>的中灵敏度的</a:t>
            </a:r>
            <a:r>
              <a:rPr lang="en-US" altLang="zh-CN" sz="1150" dirty="0">
                <a:solidFill>
                  <a:srgbClr val="FF0000"/>
                </a:solidFill>
                <a:latin typeface="Dotum" panose="020B0503020000020004" pitchFamily="34" charset="-127"/>
                <a:ea typeface="Dotum" panose="020B0503020000020004" pitchFamily="34" charset="-127"/>
              </a:rPr>
              <a:t>RCD</a:t>
            </a:r>
            <a:endParaRPr lang="en-US" altLang="zh-CN" sz="1150" dirty="0">
              <a:solidFill>
                <a:srgbClr val="FF0000"/>
              </a:solidFill>
              <a:latin typeface="Dotum" panose="020B0503020000020004" pitchFamily="34" charset="-127"/>
              <a:ea typeface="Dotum" panose="020B0503020000020004" pitchFamily="34" charset="-127"/>
            </a:endParaRPr>
          </a:p>
        </p:txBody>
      </p:sp>
      <p:sp>
        <p:nvSpPr>
          <p:cNvPr id="12" name="矩形 11"/>
          <p:cNvSpPr/>
          <p:nvPr/>
        </p:nvSpPr>
        <p:spPr>
          <a:xfrm>
            <a:off x="4786314" y="4492266"/>
            <a:ext cx="2393604" cy="251607"/>
          </a:xfrm>
          <a:prstGeom prst="rect">
            <a:avLst/>
          </a:prstGeom>
        </p:spPr>
        <p:txBody>
          <a:bodyPr wrap="none">
            <a:spAutoFit/>
          </a:bodyPr>
          <a:lstStyle/>
          <a:p>
            <a:pPr>
              <a:lnSpc>
                <a:spcPct val="90000"/>
              </a:lnSpc>
              <a:spcBef>
                <a:spcPct val="20000"/>
              </a:spcBef>
            </a:pPr>
            <a:r>
              <a:rPr lang="en-US" altLang="zh-CN" sz="1150" dirty="0">
                <a:solidFill>
                  <a:srgbClr val="FF0000"/>
                </a:solidFill>
                <a:latin typeface="Dotum" panose="020B0503020000020004" pitchFamily="34" charset="-127"/>
                <a:ea typeface="Dotum" panose="020B0503020000020004" pitchFamily="34" charset="-127"/>
              </a:rPr>
              <a:t>3</a:t>
            </a:r>
            <a:r>
              <a:rPr lang="zh-CN" altLang="en-US" sz="1150" dirty="0">
                <a:solidFill>
                  <a:srgbClr val="FF0000"/>
                </a:solidFill>
                <a:latin typeface="Dotum" panose="020B0503020000020004" pitchFamily="34" charset="-127"/>
                <a:ea typeface="Dotum" panose="020B0503020000020004" pitchFamily="34" charset="-127"/>
              </a:rPr>
              <a:t>、防火</a:t>
            </a:r>
            <a:r>
              <a:rPr lang="en-US" altLang="zh-CN" sz="1150" dirty="0">
                <a:solidFill>
                  <a:srgbClr val="FF0000"/>
                </a:solidFill>
                <a:latin typeface="Dotum" panose="020B0503020000020004" pitchFamily="34" charset="-127"/>
                <a:ea typeface="Dotum" panose="020B0503020000020004" pitchFamily="34" charset="-127"/>
              </a:rPr>
              <a:t>RCD</a:t>
            </a:r>
            <a:r>
              <a:rPr lang="zh-CN" altLang="en-US" sz="1150" dirty="0">
                <a:solidFill>
                  <a:srgbClr val="FF0000"/>
                </a:solidFill>
                <a:latin typeface="Dotum" panose="020B0503020000020004" pitchFamily="34" charset="-127"/>
                <a:ea typeface="Dotum" panose="020B0503020000020004" pitchFamily="34" charset="-127"/>
              </a:rPr>
              <a:t>需采用4极或2极</a:t>
            </a:r>
            <a:r>
              <a:rPr lang="en-US" altLang="zh-CN" sz="1150" dirty="0">
                <a:solidFill>
                  <a:srgbClr val="FF0000"/>
                </a:solidFill>
                <a:latin typeface="Dotum" panose="020B0503020000020004" pitchFamily="34" charset="-127"/>
                <a:ea typeface="Dotum" panose="020B0503020000020004" pitchFamily="34" charset="-127"/>
              </a:rPr>
              <a:t>RCD</a:t>
            </a:r>
            <a:endParaRPr lang="en-US" altLang="zh-CN" sz="1150" dirty="0">
              <a:solidFill>
                <a:srgbClr val="FF0000"/>
              </a:solidFill>
              <a:latin typeface="Dotum" panose="020B0503020000020004" pitchFamily="34" charset="-127"/>
              <a:ea typeface="Dotum" panose="020B0503020000020004" pitchFamily="34" charset="-127"/>
            </a:endParaRPr>
          </a:p>
        </p:txBody>
      </p:sp>
      <p:cxnSp>
        <p:nvCxnSpPr>
          <p:cNvPr id="15" name="直接连接符 14"/>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3240360"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剩余电流继电器</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7" name="表格 7"/>
          <p:cNvGraphicFramePr>
            <a:graphicFrameLocks noGrp="1"/>
          </p:cNvGraphicFramePr>
          <p:nvPr/>
        </p:nvGraphicFramePr>
        <p:xfrm>
          <a:off x="357158" y="642924"/>
          <a:ext cx="8122266" cy="4442460"/>
        </p:xfrm>
        <a:graphic>
          <a:graphicData uri="http://schemas.openxmlformats.org/drawingml/2006/table">
            <a:tbl>
              <a:tblPr firstRow="1" bandRow="1">
                <a:tableStyleId>{6E25E649-3F16-4E02-A733-19D2CDBF48F0}</a:tableStyleId>
              </a:tblPr>
              <a:tblGrid>
                <a:gridCol w="1066529"/>
                <a:gridCol w="2161121"/>
                <a:gridCol w="1414366"/>
                <a:gridCol w="1740125"/>
                <a:gridCol w="1740125"/>
              </a:tblGrid>
              <a:tr h="248952">
                <a:tc>
                  <a:txBody>
                    <a:bodyPr/>
                    <a:lstStyle/>
                    <a:p>
                      <a:pPr algn="ctr"/>
                      <a:r>
                        <a:rPr lang="zh-CN" altLang="en-US" sz="1150" dirty="0"/>
                        <a:t>型号</a:t>
                      </a:r>
                      <a:endParaRPr lang="zh-CN" altLang="en-US" sz="1150" dirty="0"/>
                    </a:p>
                  </a:txBody>
                  <a:tcPr>
                    <a:lnL>
                      <a:noFill/>
                    </a:lnL>
                    <a:lnR>
                      <a:noFill/>
                    </a:lnR>
                    <a:lnT w="254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150" dirty="0"/>
                        <a:t>功能</a:t>
                      </a:r>
                      <a:endParaRPr lang="zh-CN" altLang="en-US" sz="1150" dirty="0"/>
                    </a:p>
                  </a:txBody>
                  <a:tcPr>
                    <a:lnL>
                      <a:noFill/>
                    </a:lnL>
                    <a:lnR>
                      <a:noFill/>
                    </a:lnR>
                    <a:lnT w="254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150" dirty="0"/>
                        <a:t>安装方式</a:t>
                      </a:r>
                      <a:endParaRPr lang="zh-CN" altLang="en-US" sz="1150" dirty="0"/>
                    </a:p>
                  </a:txBody>
                  <a:tcPr>
                    <a:lnL>
                      <a:noFill/>
                    </a:lnL>
                    <a:lnR>
                      <a:noFill/>
                    </a:lnR>
                    <a:lnT w="254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150" dirty="0"/>
                        <a:t>外形</a:t>
                      </a:r>
                      <a:endParaRPr lang="zh-CN" altLang="en-US" sz="1150" dirty="0"/>
                    </a:p>
                  </a:txBody>
                  <a:tcPr>
                    <a:lnL>
                      <a:noFill/>
                    </a:lnL>
                    <a:lnR>
                      <a:noFill/>
                    </a:lnR>
                    <a:lnT w="254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150" dirty="0"/>
                        <a:t>价格</a:t>
                      </a:r>
                      <a:endParaRPr lang="zh-CN" altLang="en-US" sz="1150" dirty="0"/>
                    </a:p>
                  </a:txBody>
                  <a:tcPr anchor="ctr">
                    <a:lnL>
                      <a:noFill/>
                    </a:lnL>
                    <a:lnR>
                      <a:noFill/>
                    </a:lnR>
                    <a:lnT w="254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41246">
                <a:tc>
                  <a:txBody>
                    <a:bodyPr/>
                    <a:lstStyle/>
                    <a:p>
                      <a:pPr algn="ctr"/>
                      <a:endParaRPr lang="en-US" altLang="zh-CN" sz="1800" dirty="0"/>
                    </a:p>
                    <a:p>
                      <a:pPr algn="ctr"/>
                      <a:r>
                        <a:rPr lang="en-US" altLang="zh-CN" sz="1800" dirty="0"/>
                        <a:t>ASJ10-LD1C</a:t>
                      </a:r>
                      <a:endParaRPr lang="zh-CN" alt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altLang="zh-CN" sz="1150" dirty="0">
                          <a:solidFill>
                            <a:srgbClr val="C00000"/>
                          </a:solidFill>
                        </a:rPr>
                        <a:t>1.AC</a:t>
                      </a:r>
                      <a:r>
                        <a:rPr lang="zh-CN" altLang="en-US" sz="1150" dirty="0">
                          <a:solidFill>
                            <a:srgbClr val="C00000"/>
                          </a:solidFill>
                        </a:rPr>
                        <a:t>型剩余电流测量</a:t>
                      </a:r>
                      <a:endParaRPr lang="en-US" altLang="zh-CN" sz="1150" dirty="0">
                        <a:solidFill>
                          <a:srgbClr val="C00000"/>
                        </a:solidFill>
                      </a:endParaRPr>
                    </a:p>
                    <a:p>
                      <a:pPr algn="l"/>
                      <a:r>
                        <a:rPr lang="en-US" altLang="zh-CN" sz="1150" dirty="0">
                          <a:solidFill>
                            <a:srgbClr val="C00000"/>
                          </a:solidFill>
                        </a:rPr>
                        <a:t>2.</a:t>
                      </a:r>
                      <a:r>
                        <a:rPr lang="zh-CN" altLang="en-US" sz="1150" dirty="0">
                          <a:solidFill>
                            <a:srgbClr val="C00000"/>
                          </a:solidFill>
                        </a:rPr>
                        <a:t>电流越限报警指示</a:t>
                      </a:r>
                      <a:endParaRPr lang="en-US" altLang="zh-CN" sz="1150" dirty="0">
                        <a:solidFill>
                          <a:srgbClr val="C00000"/>
                        </a:solidFill>
                      </a:endParaRPr>
                    </a:p>
                    <a:p>
                      <a:pPr algn="l"/>
                      <a:r>
                        <a:rPr lang="en-US" altLang="zh-CN" sz="1150" dirty="0"/>
                        <a:t>3.</a:t>
                      </a:r>
                      <a:r>
                        <a:rPr lang="zh-CN" altLang="en-US" sz="1150" dirty="0"/>
                        <a:t>额定剩余动作电流可设定</a:t>
                      </a:r>
                      <a:endParaRPr lang="en-US" altLang="zh-CN" sz="1150" dirty="0"/>
                    </a:p>
                    <a:p>
                      <a:pPr algn="l"/>
                      <a:r>
                        <a:rPr lang="en-US" altLang="zh-CN" sz="1150" dirty="0"/>
                        <a:t>4.</a:t>
                      </a:r>
                      <a:r>
                        <a:rPr lang="zh-CN" altLang="en-US" sz="1150" dirty="0"/>
                        <a:t>极限不驱动时间可设定</a:t>
                      </a:r>
                      <a:endParaRPr lang="en-US" altLang="zh-CN" sz="1150" dirty="0"/>
                    </a:p>
                    <a:p>
                      <a:pPr algn="l"/>
                      <a:r>
                        <a:rPr lang="en-US" altLang="zh-CN" sz="1150" dirty="0"/>
                        <a:t>5.</a:t>
                      </a:r>
                      <a:r>
                        <a:rPr lang="zh-CN" altLang="en-US" sz="1150" dirty="0"/>
                        <a:t>两组继电器输出</a:t>
                      </a:r>
                      <a:endParaRPr lang="en-US" altLang="zh-CN" sz="1150" dirty="0"/>
                    </a:p>
                    <a:p>
                      <a:pPr algn="l"/>
                      <a:r>
                        <a:rPr lang="en-US" altLang="zh-CN" sz="1150" dirty="0"/>
                        <a:t>6.</a:t>
                      </a:r>
                      <a:r>
                        <a:rPr lang="zh-CN" altLang="en-US" sz="1150" dirty="0"/>
                        <a:t>具有就地</a:t>
                      </a:r>
                      <a:r>
                        <a:rPr lang="en-US" altLang="zh-CN" sz="1150" dirty="0"/>
                        <a:t>/</a:t>
                      </a:r>
                      <a:r>
                        <a:rPr lang="zh-CN" altLang="en-US" sz="1150" dirty="0"/>
                        <a:t>远程测试</a:t>
                      </a:r>
                      <a:r>
                        <a:rPr lang="en-US" altLang="zh-CN" sz="1150" dirty="0"/>
                        <a:t>/</a:t>
                      </a:r>
                      <a:r>
                        <a:rPr lang="zh-CN" altLang="en-US" sz="1150" dirty="0"/>
                        <a:t>复位功能</a:t>
                      </a:r>
                      <a:endParaRPr lang="zh-CN" altLang="en-US" sz="11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algn="ctr"/>
                      <a:endParaRPr lang="en-US" altLang="zh-CN" sz="1150" dirty="0"/>
                    </a:p>
                    <a:p>
                      <a:pPr algn="ctr"/>
                      <a:endParaRPr lang="en-US" altLang="zh-CN" sz="1150" dirty="0"/>
                    </a:p>
                    <a:p>
                      <a:pPr algn="ctr"/>
                      <a:endParaRPr lang="en-US" altLang="zh-CN" sz="1150" dirty="0"/>
                    </a:p>
                    <a:p>
                      <a:pPr algn="ctr"/>
                      <a:endParaRPr lang="en-US" altLang="zh-CN" sz="1150" dirty="0"/>
                    </a:p>
                    <a:p>
                      <a:pPr algn="ctr"/>
                      <a:endParaRPr lang="en-US" altLang="zh-CN" sz="1150" dirty="0"/>
                    </a:p>
                    <a:p>
                      <a:pPr algn="ctr"/>
                      <a:endParaRPr lang="en-US" altLang="zh-CN" sz="1150" dirty="0"/>
                    </a:p>
                    <a:p>
                      <a:pPr algn="ctr"/>
                      <a:endParaRPr lang="en-US" altLang="zh-CN" sz="1150" dirty="0"/>
                    </a:p>
                    <a:p>
                      <a:pPr algn="ctr"/>
                      <a:endParaRPr lang="en-US" altLang="zh-CN" sz="1150" dirty="0"/>
                    </a:p>
                    <a:p>
                      <a:pPr algn="ctr"/>
                      <a:r>
                        <a:rPr lang="zh-CN" altLang="en-US" sz="1400" dirty="0"/>
                        <a:t>导轨安装</a:t>
                      </a:r>
                      <a:endParaRPr lang="en-US" altLang="zh-CN" sz="1400" dirty="0"/>
                    </a:p>
                    <a:p>
                      <a:pPr algn="ctr"/>
                      <a:r>
                        <a:rPr lang="zh-CN" altLang="en-US" sz="1400" dirty="0"/>
                        <a:t>（</a:t>
                      </a:r>
                      <a:r>
                        <a:rPr lang="en-US" altLang="zh-CN" sz="1400" dirty="0"/>
                        <a:t>DIN35mm)</a:t>
                      </a: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1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150" dirty="0"/>
                        <a:t>880</a:t>
                      </a:r>
                      <a:endParaRPr lang="zh-CN" altLang="en-US" sz="115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141246">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en-US" altLang="zh-CN" sz="1800" dirty="0"/>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dirty="0"/>
                        <a:t>ASJ10-LD1A</a:t>
                      </a:r>
                      <a:endParaRPr lang="zh-CN" altLang="en-US" sz="1800" dirty="0"/>
                    </a:p>
                    <a:p>
                      <a:pPr algn="ctr"/>
                      <a:endParaRPr lang="zh-CN" alt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altLang="zh-CN" sz="1150" dirty="0">
                          <a:solidFill>
                            <a:srgbClr val="C00000"/>
                          </a:solidFill>
                        </a:rPr>
                        <a:t>1.A</a:t>
                      </a:r>
                      <a:r>
                        <a:rPr lang="zh-CN" altLang="en-US" sz="1150" dirty="0">
                          <a:solidFill>
                            <a:srgbClr val="C00000"/>
                          </a:solidFill>
                        </a:rPr>
                        <a:t>型剩余电流测量</a:t>
                      </a:r>
                      <a:endParaRPr lang="en-US" altLang="zh-CN" sz="1150" dirty="0">
                        <a:solidFill>
                          <a:srgbClr val="C00000"/>
                        </a:solidFill>
                      </a:endParaRPr>
                    </a:p>
                    <a:p>
                      <a:pPr algn="l"/>
                      <a:r>
                        <a:rPr lang="en-US" altLang="zh-CN" sz="1150" dirty="0">
                          <a:solidFill>
                            <a:srgbClr val="C00000"/>
                          </a:solidFill>
                        </a:rPr>
                        <a:t>2.</a:t>
                      </a:r>
                      <a:r>
                        <a:rPr lang="zh-CN" altLang="en-US" sz="1150" dirty="0">
                          <a:solidFill>
                            <a:srgbClr val="C00000"/>
                          </a:solidFill>
                        </a:rPr>
                        <a:t>电流百分比光柱显示</a:t>
                      </a:r>
                      <a:endParaRPr lang="en-US" altLang="zh-CN" sz="1150" dirty="0">
                        <a:solidFill>
                          <a:srgbClr val="C00000"/>
                        </a:solidFill>
                      </a:endParaRPr>
                    </a:p>
                    <a:p>
                      <a:pPr algn="l"/>
                      <a:r>
                        <a:rPr lang="en-US" altLang="zh-CN" sz="1150" dirty="0"/>
                        <a:t>3.</a:t>
                      </a:r>
                      <a:r>
                        <a:rPr lang="zh-CN" altLang="en-US" sz="1150" dirty="0"/>
                        <a:t>额定剩余动作电流可设定</a:t>
                      </a:r>
                      <a:endParaRPr lang="en-US" altLang="zh-CN" sz="1150" dirty="0"/>
                    </a:p>
                    <a:p>
                      <a:pPr algn="l"/>
                      <a:r>
                        <a:rPr lang="en-US" altLang="zh-CN" sz="1150" dirty="0"/>
                        <a:t>4.</a:t>
                      </a:r>
                      <a:r>
                        <a:rPr lang="zh-CN" altLang="en-US" sz="1150" dirty="0"/>
                        <a:t>极限不驱动时间可设定</a:t>
                      </a:r>
                      <a:endParaRPr lang="en-US" altLang="zh-CN" sz="1150" dirty="0"/>
                    </a:p>
                    <a:p>
                      <a:pPr algn="l"/>
                      <a:r>
                        <a:rPr lang="en-US" altLang="zh-CN" sz="1150" dirty="0"/>
                        <a:t>5.</a:t>
                      </a:r>
                      <a:r>
                        <a:rPr lang="zh-CN" altLang="en-US" sz="1150" dirty="0"/>
                        <a:t>两组继电器输出</a:t>
                      </a:r>
                      <a:endParaRPr lang="en-US" altLang="zh-CN" sz="1150" dirty="0"/>
                    </a:p>
                    <a:p>
                      <a:pPr algn="l"/>
                      <a:r>
                        <a:rPr lang="en-US" altLang="zh-CN" sz="1150" dirty="0"/>
                        <a:t>6.</a:t>
                      </a:r>
                      <a:r>
                        <a:rPr lang="zh-CN" altLang="en-US" sz="1150" dirty="0"/>
                        <a:t>具有就地</a:t>
                      </a:r>
                      <a:r>
                        <a:rPr lang="en-US" altLang="zh-CN" sz="1150" dirty="0"/>
                        <a:t>/</a:t>
                      </a:r>
                      <a:r>
                        <a:rPr lang="zh-CN" altLang="en-US" sz="1150" dirty="0"/>
                        <a:t>远程测试</a:t>
                      </a:r>
                      <a:r>
                        <a:rPr lang="en-US" altLang="zh-CN" sz="1150" dirty="0"/>
                        <a:t>/</a:t>
                      </a:r>
                      <a:r>
                        <a:rPr lang="zh-CN" altLang="en-US" sz="1150" dirty="0"/>
                        <a:t>复位功能</a:t>
                      </a:r>
                      <a:endParaRPr lang="zh-CN" altLang="en-US" sz="11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cPr>
                    <a:lnL>
                      <a:noFill/>
                    </a:lnL>
                    <a:lnR>
                      <a:noFill/>
                    </a:lnR>
                    <a:lnT>
                      <a:noFill/>
                    </a:lnT>
                    <a:lnB>
                      <a:noFill/>
                    </a:lnB>
                    <a:lnTlToBr w="12700" cmpd="sng">
                      <a:noFill/>
                      <a:prstDash val="solid"/>
                    </a:lnTlToBr>
                    <a:lnBlToTr w="12700" cmpd="sng">
                      <a:noFill/>
                      <a:prstDash val="solid"/>
                    </a:lnBlToTr>
                  </a:tcPr>
                </a:tc>
                <a:tc>
                  <a:txBody>
                    <a:bodyPr/>
                    <a:lstStyle/>
                    <a:p>
                      <a:pPr algn="ctr"/>
                      <a:endParaRPr lang="zh-CN" altLang="en-US" sz="11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150" dirty="0"/>
                        <a:t>1080</a:t>
                      </a:r>
                      <a:endParaRPr lang="zh-CN" altLang="en-US" sz="115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748152">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en-US" altLang="zh-CN" sz="1800" dirty="0">
                        <a:solidFill>
                          <a:srgbClr val="FF0000"/>
                        </a:solidFill>
                      </a:endParaRPr>
                    </a:p>
                    <a:p>
                      <a:pPr marL="0" marR="0" lvl="0" indent="0" algn="ctr" defTabSz="914400" rtl="0" eaLnBrk="1" fontAlgn="auto" latinLnBrk="0" hangingPunct="1">
                        <a:lnSpc>
                          <a:spcPct val="100000"/>
                        </a:lnSpc>
                        <a:spcBef>
                          <a:spcPts val="0"/>
                        </a:spcBef>
                        <a:spcAft>
                          <a:spcPts val="0"/>
                        </a:spcAft>
                        <a:buClrTx/>
                        <a:buSzTx/>
                        <a:buFontTx/>
                        <a:buNone/>
                        <a:defRPr/>
                      </a:pPr>
                      <a:endParaRPr lang="en-US" altLang="zh-CN" sz="1800" dirty="0">
                        <a:solidFill>
                          <a:srgbClr val="FF0000"/>
                        </a:solidFill>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dirty="0">
                          <a:solidFill>
                            <a:srgbClr val="FF0000"/>
                          </a:solidFill>
                        </a:rPr>
                        <a:t>ASJ10L-LD1A</a:t>
                      </a:r>
                      <a:endParaRPr lang="zh-CN" altLang="en-US" sz="1800" dirty="0">
                        <a:solidFill>
                          <a:srgbClr val="FF0000"/>
                        </a:solidFill>
                      </a:endParaRPr>
                    </a:p>
                    <a:p>
                      <a:pPr algn="ctr"/>
                      <a:endParaRPr lang="zh-CN" altLang="en-US" sz="18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altLang="zh-CN" sz="1150" dirty="0">
                          <a:solidFill>
                            <a:srgbClr val="C00000"/>
                          </a:solidFill>
                        </a:rPr>
                        <a:t>1.A</a:t>
                      </a:r>
                      <a:r>
                        <a:rPr lang="zh-CN" altLang="en-US" sz="1150" dirty="0">
                          <a:solidFill>
                            <a:srgbClr val="C00000"/>
                          </a:solidFill>
                        </a:rPr>
                        <a:t>型剩余电流测量</a:t>
                      </a:r>
                      <a:endParaRPr lang="en-US" altLang="zh-CN" sz="1150" dirty="0">
                        <a:solidFill>
                          <a:srgbClr val="C00000"/>
                        </a:solidFill>
                      </a:endParaRPr>
                    </a:p>
                    <a:p>
                      <a:pPr algn="l"/>
                      <a:r>
                        <a:rPr lang="en-US" altLang="zh-CN" sz="1150" dirty="0">
                          <a:solidFill>
                            <a:srgbClr val="C00000"/>
                          </a:solidFill>
                        </a:rPr>
                        <a:t>2.</a:t>
                      </a:r>
                      <a:r>
                        <a:rPr lang="zh-CN" altLang="en-US" sz="1150" dirty="0">
                          <a:solidFill>
                            <a:srgbClr val="C00000"/>
                          </a:solidFill>
                        </a:rPr>
                        <a:t>段码液晶显示</a:t>
                      </a:r>
                      <a:endParaRPr lang="en-US" altLang="zh-CN" sz="1150" dirty="0">
                        <a:solidFill>
                          <a:srgbClr val="C00000"/>
                        </a:solidFill>
                      </a:endParaRPr>
                    </a:p>
                    <a:p>
                      <a:pPr algn="l"/>
                      <a:r>
                        <a:rPr lang="en-US" altLang="zh-CN" sz="1150" dirty="0">
                          <a:solidFill>
                            <a:schemeClr val="tx1"/>
                          </a:solidFill>
                        </a:rPr>
                        <a:t>3.</a:t>
                      </a:r>
                      <a:r>
                        <a:rPr lang="zh-CN" altLang="en-US" sz="1150" dirty="0">
                          <a:solidFill>
                            <a:schemeClr val="tx1"/>
                          </a:solidFill>
                        </a:rPr>
                        <a:t>额定剩余动作电流可设定</a:t>
                      </a:r>
                      <a:endParaRPr lang="en-US" altLang="zh-CN" sz="1150" dirty="0">
                        <a:solidFill>
                          <a:schemeClr val="tx1"/>
                        </a:solidFill>
                      </a:endParaRPr>
                    </a:p>
                    <a:p>
                      <a:pPr algn="l"/>
                      <a:r>
                        <a:rPr lang="en-US" altLang="zh-CN" sz="1150" dirty="0">
                          <a:solidFill>
                            <a:schemeClr val="tx1"/>
                          </a:solidFill>
                        </a:rPr>
                        <a:t>4.</a:t>
                      </a:r>
                      <a:r>
                        <a:rPr lang="zh-CN" altLang="en-US" sz="1150" dirty="0">
                          <a:solidFill>
                            <a:schemeClr val="tx1"/>
                          </a:solidFill>
                        </a:rPr>
                        <a:t>极限不驱动时间可设定</a:t>
                      </a:r>
                      <a:endParaRPr lang="en-US" altLang="zh-CN" sz="1150" dirty="0">
                        <a:solidFill>
                          <a:schemeClr val="tx1"/>
                        </a:solidFill>
                      </a:endParaRPr>
                    </a:p>
                    <a:p>
                      <a:pPr algn="l"/>
                      <a:r>
                        <a:rPr lang="en-US" altLang="zh-CN" sz="1150" dirty="0">
                          <a:solidFill>
                            <a:schemeClr val="tx1"/>
                          </a:solidFill>
                        </a:rPr>
                        <a:t>5.</a:t>
                      </a:r>
                      <a:r>
                        <a:rPr lang="zh-CN" altLang="en-US" sz="1150" dirty="0">
                          <a:solidFill>
                            <a:schemeClr val="tx1"/>
                          </a:solidFill>
                        </a:rPr>
                        <a:t>两组继电器输出</a:t>
                      </a:r>
                      <a:endParaRPr lang="en-US" altLang="zh-CN" sz="1150" dirty="0">
                        <a:solidFill>
                          <a:schemeClr val="tx1"/>
                        </a:solidFill>
                      </a:endParaRPr>
                    </a:p>
                    <a:p>
                      <a:pPr algn="l"/>
                      <a:r>
                        <a:rPr lang="en-US" altLang="zh-CN" sz="1150" dirty="0">
                          <a:solidFill>
                            <a:schemeClr val="tx1"/>
                          </a:solidFill>
                        </a:rPr>
                        <a:t>6.</a:t>
                      </a:r>
                      <a:r>
                        <a:rPr lang="zh-CN" altLang="en-US" sz="1150" dirty="0">
                          <a:solidFill>
                            <a:schemeClr val="tx1"/>
                          </a:solidFill>
                        </a:rPr>
                        <a:t>互感器断线报警</a:t>
                      </a:r>
                      <a:endParaRPr lang="en-US" altLang="zh-CN" sz="1150" dirty="0">
                        <a:solidFill>
                          <a:schemeClr val="tx1"/>
                        </a:solidFill>
                      </a:endParaRPr>
                    </a:p>
                    <a:p>
                      <a:pPr algn="l"/>
                      <a:r>
                        <a:rPr lang="en-US" altLang="zh-CN" sz="1150" dirty="0">
                          <a:solidFill>
                            <a:schemeClr val="tx1"/>
                          </a:solidFill>
                        </a:rPr>
                        <a:t>7.</a:t>
                      </a:r>
                      <a:r>
                        <a:rPr lang="zh-CN" altLang="en-US" sz="1150" dirty="0">
                          <a:solidFill>
                            <a:schemeClr val="tx1"/>
                          </a:solidFill>
                        </a:rPr>
                        <a:t>预报警值可设</a:t>
                      </a:r>
                      <a:endParaRPr lang="en-US" altLang="zh-CN" sz="1150" dirty="0">
                        <a:solidFill>
                          <a:schemeClr val="tx1"/>
                        </a:solidFill>
                      </a:endParaRPr>
                    </a:p>
                    <a:p>
                      <a:pPr algn="l"/>
                      <a:r>
                        <a:rPr lang="en-US" altLang="zh-CN" sz="1150" dirty="0">
                          <a:solidFill>
                            <a:schemeClr val="tx1"/>
                          </a:solidFill>
                        </a:rPr>
                        <a:t>8.</a:t>
                      </a:r>
                      <a:r>
                        <a:rPr lang="zh-CN" altLang="en-US" sz="1150" dirty="0">
                          <a:solidFill>
                            <a:schemeClr val="tx1"/>
                          </a:solidFill>
                        </a:rPr>
                        <a:t>返回值可设</a:t>
                      </a:r>
                      <a:endParaRPr lang="en-US" altLang="zh-CN" sz="1150" dirty="0">
                        <a:solidFill>
                          <a:schemeClr val="tx1"/>
                        </a:solidFill>
                      </a:endParaRPr>
                    </a:p>
                    <a:p>
                      <a:pPr algn="l"/>
                      <a:r>
                        <a:rPr lang="en-US" altLang="zh-CN" sz="1150" dirty="0">
                          <a:solidFill>
                            <a:schemeClr val="tx1"/>
                          </a:solidFill>
                        </a:rPr>
                        <a:t>9.</a:t>
                      </a:r>
                      <a:r>
                        <a:rPr lang="zh-CN" altLang="en-US" sz="1150" dirty="0">
                          <a:solidFill>
                            <a:schemeClr val="tx1"/>
                          </a:solidFill>
                        </a:rPr>
                        <a:t>具有就地</a:t>
                      </a:r>
                      <a:r>
                        <a:rPr lang="en-US" altLang="zh-CN" sz="1150" dirty="0">
                          <a:solidFill>
                            <a:schemeClr val="tx1"/>
                          </a:solidFill>
                        </a:rPr>
                        <a:t>/</a:t>
                      </a:r>
                      <a:r>
                        <a:rPr lang="zh-CN" altLang="en-US" sz="1150" dirty="0">
                          <a:solidFill>
                            <a:schemeClr val="tx1"/>
                          </a:solidFill>
                        </a:rPr>
                        <a:t>远程测试</a:t>
                      </a:r>
                      <a:r>
                        <a:rPr lang="en-US" altLang="zh-CN" sz="1150" dirty="0">
                          <a:solidFill>
                            <a:schemeClr val="tx1"/>
                          </a:solidFill>
                        </a:rPr>
                        <a:t>/</a:t>
                      </a:r>
                      <a:r>
                        <a:rPr lang="zh-CN" altLang="en-US" sz="1150" dirty="0">
                          <a:solidFill>
                            <a:schemeClr val="tx1"/>
                          </a:solidFill>
                        </a:rPr>
                        <a:t>复位功能</a:t>
                      </a:r>
                      <a:endParaRPr lang="en-US" altLang="zh-CN" sz="1150" dirty="0">
                        <a:solidFill>
                          <a:schemeClr val="tx1"/>
                        </a:solidFill>
                      </a:endParaRPr>
                    </a:p>
                    <a:p>
                      <a:pPr algn="l"/>
                      <a:r>
                        <a:rPr lang="en-US" altLang="zh-CN" sz="1150" dirty="0">
                          <a:solidFill>
                            <a:schemeClr val="tx1"/>
                          </a:solidFill>
                        </a:rPr>
                        <a:t>10.25</a:t>
                      </a:r>
                      <a:r>
                        <a:rPr lang="zh-CN" altLang="en-US" sz="1150" dirty="0">
                          <a:solidFill>
                            <a:schemeClr val="tx1"/>
                          </a:solidFill>
                        </a:rPr>
                        <a:t>条事件记录</a:t>
                      </a:r>
                      <a:endParaRPr lang="zh-CN" altLang="en-US" sz="11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cPr>
                    <a:lnL>
                      <a:noFill/>
                    </a:lnL>
                    <a:lnR>
                      <a:noFill/>
                    </a:lnR>
                    <a:lnT>
                      <a:noFill/>
                    </a:lnT>
                    <a:lnB>
                      <a:noFill/>
                    </a:lnB>
                    <a:lnTlToBr w="12700" cmpd="sng">
                      <a:noFill/>
                      <a:prstDash val="solid"/>
                    </a:lnTlToBr>
                    <a:lnBlToTr w="12700" cmpd="sng">
                      <a:noFill/>
                      <a:prstDash val="solid"/>
                    </a:lnBlToTr>
                  </a:tcPr>
                </a:tc>
                <a:tc>
                  <a:txBody>
                    <a:bodyPr/>
                    <a:lstStyle/>
                    <a:p>
                      <a:pPr algn="ctr"/>
                      <a:endParaRPr lang="zh-CN" altLang="en-US" sz="11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150" dirty="0"/>
                        <a:t>1280</a:t>
                      </a:r>
                      <a:endParaRPr lang="en-US" altLang="zh-CN" sz="1150" dirty="0"/>
                    </a:p>
                    <a:p>
                      <a:pPr algn="ctr"/>
                      <a:r>
                        <a:rPr lang="zh-CN" altLang="en-US" sz="1150" dirty="0"/>
                        <a:t>（通讯</a:t>
                      </a:r>
                      <a:r>
                        <a:rPr lang="en-US" altLang="zh-CN" sz="1150" dirty="0"/>
                        <a:t>+200</a:t>
                      </a:r>
                      <a:r>
                        <a:rPr lang="zh-CN" altLang="en-US" sz="1150" dirty="0"/>
                        <a:t>）</a:t>
                      </a:r>
                      <a:endParaRPr lang="zh-CN" altLang="en-US" sz="115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pic>
        <p:nvPicPr>
          <p:cNvPr id="9" name="图片 8"/>
          <p:cNvPicPr>
            <a:picLocks noChangeAspect="1"/>
          </p:cNvPicPr>
          <p:nvPr/>
        </p:nvPicPr>
        <p:blipFill>
          <a:blip r:embed="rId1" cstate="print"/>
          <a:stretch>
            <a:fillRect/>
          </a:stretch>
        </p:blipFill>
        <p:spPr>
          <a:xfrm>
            <a:off x="5286380" y="943847"/>
            <a:ext cx="1114286" cy="1106065"/>
          </a:xfrm>
          <a:prstGeom prst="rect">
            <a:avLst/>
          </a:prstGeom>
        </p:spPr>
      </p:pic>
      <p:pic>
        <p:nvPicPr>
          <p:cNvPr id="10" name="图片 9"/>
          <p:cNvPicPr>
            <a:picLocks noChangeAspect="1"/>
          </p:cNvPicPr>
          <p:nvPr/>
        </p:nvPicPr>
        <p:blipFill>
          <a:blip r:embed="rId2" cstate="print"/>
          <a:stretch>
            <a:fillRect/>
          </a:stretch>
        </p:blipFill>
        <p:spPr>
          <a:xfrm>
            <a:off x="5315102" y="2104342"/>
            <a:ext cx="1114286" cy="1106065"/>
          </a:xfrm>
          <a:prstGeom prst="rect">
            <a:avLst/>
          </a:prstGeom>
        </p:spPr>
      </p:pic>
      <p:pic>
        <p:nvPicPr>
          <p:cNvPr id="11" name="图片 10"/>
          <p:cNvPicPr>
            <a:picLocks noChangeAspect="1"/>
          </p:cNvPicPr>
          <p:nvPr/>
        </p:nvPicPr>
        <p:blipFill>
          <a:blip r:embed="rId3" cstate="print"/>
          <a:stretch>
            <a:fillRect/>
          </a:stretch>
        </p:blipFill>
        <p:spPr>
          <a:xfrm>
            <a:off x="5214942" y="3407657"/>
            <a:ext cx="1352381" cy="14831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3240360"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配电线路短路特点</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pic>
        <p:nvPicPr>
          <p:cNvPr id="12" name="Picture 5" descr="D:\wineim\users\53\temp\9faeb917.png"/>
          <p:cNvPicPr>
            <a:picLocks noChangeAspect="1" noChangeArrowheads="1"/>
          </p:cNvPicPr>
          <p:nvPr/>
        </p:nvPicPr>
        <p:blipFill>
          <a:blip r:embed="rId1" cstate="print"/>
          <a:srcRect/>
          <a:stretch>
            <a:fillRect/>
          </a:stretch>
        </p:blipFill>
        <p:spPr bwMode="auto">
          <a:xfrm>
            <a:off x="107504" y="705969"/>
            <a:ext cx="4140968" cy="1863372"/>
          </a:xfrm>
          <a:prstGeom prst="rect">
            <a:avLst/>
          </a:prstGeom>
          <a:noFill/>
        </p:spPr>
      </p:pic>
      <p:pic>
        <p:nvPicPr>
          <p:cNvPr id="13" name="Picture 6" descr="D:\wineim\users\53\temp\67710530.png"/>
          <p:cNvPicPr>
            <a:picLocks noChangeAspect="1" noChangeArrowheads="1"/>
          </p:cNvPicPr>
          <p:nvPr/>
        </p:nvPicPr>
        <p:blipFill>
          <a:blip r:embed="rId2" cstate="print"/>
          <a:srcRect/>
          <a:stretch>
            <a:fillRect/>
          </a:stretch>
        </p:blipFill>
        <p:spPr bwMode="auto">
          <a:xfrm>
            <a:off x="4499992" y="696328"/>
            <a:ext cx="4392488" cy="1879001"/>
          </a:xfrm>
          <a:prstGeom prst="rect">
            <a:avLst/>
          </a:prstGeom>
          <a:noFill/>
        </p:spPr>
      </p:pic>
      <p:sp>
        <p:nvSpPr>
          <p:cNvPr id="14" name="文本框 13"/>
          <p:cNvSpPr txBox="1"/>
          <p:nvPr/>
        </p:nvSpPr>
        <p:spPr>
          <a:xfrm>
            <a:off x="107504" y="2642151"/>
            <a:ext cx="4146862" cy="369332"/>
          </a:xfrm>
          <a:prstGeom prst="rect">
            <a:avLst/>
          </a:prstGeom>
          <a:solidFill>
            <a:schemeClr val="accent1">
              <a:lumMod val="60000"/>
              <a:lumOff val="40000"/>
            </a:schemeClr>
          </a:solidFill>
        </p:spPr>
        <p:txBody>
          <a:bodyPr wrap="square" rtlCol="0">
            <a:spAutoFit/>
          </a:bodyPr>
          <a:lstStyle/>
          <a:p>
            <a:pPr algn="ctr"/>
            <a:r>
              <a:rPr lang="en-US" altLang="zh-CN" dirty="0">
                <a:solidFill>
                  <a:schemeClr val="bg1"/>
                </a:solidFill>
                <a:latin typeface="华文细黑" pitchFamily="2" charset="-122"/>
                <a:ea typeface="华文细黑" pitchFamily="2" charset="-122"/>
              </a:rPr>
              <a:t>220V</a:t>
            </a:r>
            <a:r>
              <a:rPr lang="zh-CN" altLang="en-US" dirty="0">
                <a:solidFill>
                  <a:schemeClr val="bg1"/>
                </a:solidFill>
                <a:latin typeface="华文细黑" pitchFamily="2" charset="-122"/>
                <a:ea typeface="华文细黑" pitchFamily="2" charset="-122"/>
              </a:rPr>
              <a:t>电线短路时火星溅射范围</a:t>
            </a:r>
            <a:endParaRPr lang="zh-CN" altLang="en-US" dirty="0"/>
          </a:p>
        </p:txBody>
      </p:sp>
      <p:sp>
        <p:nvSpPr>
          <p:cNvPr id="15" name="文本框 14"/>
          <p:cNvSpPr txBox="1"/>
          <p:nvPr/>
        </p:nvSpPr>
        <p:spPr>
          <a:xfrm>
            <a:off x="4499993" y="2634466"/>
            <a:ext cx="4413002" cy="369332"/>
          </a:xfrm>
          <a:prstGeom prst="rect">
            <a:avLst/>
          </a:prstGeom>
          <a:solidFill>
            <a:schemeClr val="accent1">
              <a:lumMod val="60000"/>
              <a:lumOff val="40000"/>
            </a:schemeClr>
          </a:solidFill>
        </p:spPr>
        <p:txBody>
          <a:bodyPr wrap="square" rtlCol="0">
            <a:spAutoFit/>
          </a:bodyPr>
          <a:lstStyle/>
          <a:p>
            <a:pPr algn="ctr"/>
            <a:r>
              <a:rPr lang="en-US" altLang="zh-CN" dirty="0">
                <a:solidFill>
                  <a:schemeClr val="bg1"/>
                </a:solidFill>
                <a:latin typeface="华文细黑" pitchFamily="2" charset="-122"/>
                <a:ea typeface="华文细黑" pitchFamily="2" charset="-122"/>
              </a:rPr>
              <a:t>380V</a:t>
            </a:r>
            <a:r>
              <a:rPr lang="zh-CN" altLang="en-US" dirty="0">
                <a:solidFill>
                  <a:schemeClr val="bg1"/>
                </a:solidFill>
                <a:latin typeface="华文细黑" pitchFamily="2" charset="-122"/>
                <a:ea typeface="华文细黑" pitchFamily="2" charset="-122"/>
              </a:rPr>
              <a:t>电线短路时火星溅射范围</a:t>
            </a:r>
            <a:endParaRPr lang="zh-CN" altLang="en-US" dirty="0"/>
          </a:p>
        </p:txBody>
      </p:sp>
      <mc:AlternateContent xmlns:mc="http://schemas.openxmlformats.org/markup-compatibility/2006">
        <mc:Choice xmlns:a14="http://schemas.microsoft.com/office/drawing/2010/main" Requires="a14">
          <p:sp>
            <p:nvSpPr>
              <p:cNvPr id="16" name="文本框 3">
                <a:extLst>
                  <a:ext uri="{FF2B5EF4-FFF2-40B4-BE49-F238E27FC236}">
                    <ele attr="{6D341334-5287-41F4-85DA-93742FC95522}"/>
                  </a:ext>
                </a:extLst>
              </p:cNvPr>
              <p:cNvSpPr txBox="1">
                <a:spLocks noChangeArrowheads="1"/>
              </p:cNvSpPr>
              <p:nvPr/>
            </p:nvSpPr>
            <p:spPr bwMode="auto">
              <a:xfrm>
                <a:off x="107504" y="3216700"/>
                <a:ext cx="8979046" cy="129926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defPPr>
                  <a:defRPr lang="zh-CN"/>
                </a:defPPr>
                <a:lvl1pPr indent="0" eaLnBrk="0" hangingPunct="0">
                  <a:lnSpc>
                    <a:spcPct val="130000"/>
                  </a:lnSpc>
                  <a:defRPr sz="2400">
                    <a:latin typeface="华文仿宋" panose="02010600040101010101" pitchFamily="2" charset="-122"/>
                    <a:ea typeface="华文仿宋" panose="0201060004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nSpc>
                    <a:spcPct val="150000"/>
                  </a:lnSpc>
                </a:pPr>
                <a:r>
                  <a:rPr lang="zh-CN" altLang="en-US" sz="1800" dirty="0">
                    <a:sym typeface="Calibri" panose="020F0502020204030204" pitchFamily="34" charset="0"/>
                  </a:rPr>
                  <a:t>线路短路时，短路电流在极短时间内能达到额定电流的十几倍甚至几十倍。根据焦耳定律：</a:t>
                </a:r>
                <a:r>
                  <a:rPr lang="en-US" altLang="zh-CN" sz="1800" dirty="0">
                    <a:sym typeface="Calibri" panose="020F0502020204030204" pitchFamily="34" charset="0"/>
                  </a:rPr>
                  <a:t>Q </a:t>
                </a:r>
                <a14:m>
                  <m:oMath xmlns:m="http://schemas.openxmlformats.org/officeDocument/2006/math">
                    <m:r>
                      <a:rPr lang="en-US" altLang="zh-CN" sz="1800" i="1" smtClean="0">
                        <a:latin typeface="Cambria Math" panose="02040503050406030204" pitchFamily="18" charset="0"/>
                        <a:sym typeface="Calibri" panose="020F0502020204030204" pitchFamily="34" charset="0"/>
                      </a:rPr>
                      <m:t>=</m:t>
                    </m:r>
                    <m:sSup>
                      <m:sSupPr>
                        <m:ctrlPr>
                          <a:rPr lang="en-US" altLang="zh-CN" sz="1800" i="1" smtClean="0">
                            <a:latin typeface="Cambria Math" panose="02040503050406030204" pitchFamily="18" charset="0"/>
                            <a:sym typeface="Calibri" panose="020F0502020204030204" pitchFamily="34" charset="0"/>
                          </a:rPr>
                        </m:ctrlPr>
                      </m:sSupPr>
                      <m:e>
                        <m:r>
                          <a:rPr lang="en-US" altLang="zh-CN" sz="1800" b="0" i="1" smtClean="0">
                            <a:latin typeface="Cambria Math" panose="02040503050406030204" pitchFamily="18" charset="0"/>
                            <a:sym typeface="Calibri" panose="020F0502020204030204" pitchFamily="34" charset="0"/>
                          </a:rPr>
                          <m:t>𝐼</m:t>
                        </m:r>
                      </m:e>
                      <m:sup>
                        <m:r>
                          <a:rPr lang="en-US" altLang="zh-CN" sz="1800" i="1" smtClean="0">
                            <a:latin typeface="Cambria Math" panose="02040503050406030204" pitchFamily="18" charset="0"/>
                            <a:sym typeface="Calibri" panose="020F0502020204030204" pitchFamily="34" charset="0"/>
                          </a:rPr>
                          <m:t>2</m:t>
                        </m:r>
                      </m:sup>
                    </m:sSup>
                    <m:r>
                      <a:rPr lang="en-US" altLang="zh-CN" sz="1800" b="0" i="1" smtClean="0">
                        <a:latin typeface="Cambria Math" panose="02040503050406030204" pitchFamily="18" charset="0"/>
                        <a:sym typeface="Calibri" panose="020F0502020204030204" pitchFamily="34" charset="0"/>
                      </a:rPr>
                      <m:t>𝑅𝑡</m:t>
                    </m:r>
                  </m:oMath>
                </a14:m>
                <a:r>
                  <a:rPr lang="zh-CN" altLang="en-US" sz="1800" dirty="0">
                    <a:sym typeface="Calibri" panose="020F0502020204030204" pitchFamily="34" charset="0"/>
                  </a:rPr>
                  <a:t> ，在短路点产生的热量成指数倍增加，使短路点瞬间熔化并火星四溅，极易引发火灾事故。</a:t>
                </a:r>
              </a:p>
            </p:txBody>
          </p:sp>
        </mc:Choice>
        <mc:Fallback>
          <p:sp>
            <p:nvSpPr>
              <p:cNvPr id="16" name="文本框 3"/>
              <p:cNvSpPr txBox="1">
                <a:spLocks noRot="1" noChangeAspect="1" noMove="1" noResize="1" noEditPoints="1" noAdjustHandles="1" noChangeArrowheads="1" noChangeShapeType="1" noTextEdit="1"/>
              </p:cNvSpPr>
              <p:nvPr/>
            </p:nvSpPr>
            <p:spPr bwMode="auto">
              <a:xfrm>
                <a:off x="107504" y="3216700"/>
                <a:ext cx="8979046" cy="1299266"/>
              </a:xfrm>
              <a:prstGeom prst="rect">
                <a:avLst/>
              </a:prstGeom>
              <a:blipFill rotWithShape="1">
                <a:blip r:embed="rId3" cstate="print"/>
                <a:stretch>
                  <a:fillRect l="-611" r="-136" b="-704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endParaRPr lang="zh-CN" altLang="en-US">
                  <a:noFill/>
                </a:endParaRPr>
              </a:p>
            </p:txBody>
          </p:sp>
        </mc:Fallback>
      </mc:AlternateContent>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3240360"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剩余电流继电器</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7" name="表格 7"/>
          <p:cNvGraphicFramePr>
            <a:graphicFrameLocks noGrp="1"/>
          </p:cNvGraphicFramePr>
          <p:nvPr/>
        </p:nvGraphicFramePr>
        <p:xfrm>
          <a:off x="317210" y="642924"/>
          <a:ext cx="8255318" cy="2612760"/>
        </p:xfrm>
        <a:graphic>
          <a:graphicData uri="http://schemas.openxmlformats.org/drawingml/2006/table">
            <a:tbl>
              <a:tblPr firstRow="1" bandRow="1">
                <a:tableStyleId>{6E25E649-3F16-4E02-A733-19D2CDBF48F0}</a:tableStyleId>
              </a:tblPr>
              <a:tblGrid>
                <a:gridCol w="1182956"/>
                <a:gridCol w="2397556"/>
                <a:gridCol w="1094294"/>
                <a:gridCol w="1790256"/>
                <a:gridCol w="1790256"/>
              </a:tblGrid>
              <a:tr h="269413">
                <a:tc>
                  <a:txBody>
                    <a:bodyPr/>
                    <a:lstStyle/>
                    <a:p>
                      <a:pPr algn="ctr"/>
                      <a:r>
                        <a:rPr lang="zh-CN" altLang="en-US" sz="1150" dirty="0"/>
                        <a:t>型号</a:t>
                      </a:r>
                      <a:endParaRPr lang="zh-CN" altLang="en-US" sz="1150" dirty="0"/>
                    </a:p>
                  </a:txBody>
                  <a:tcPr>
                    <a:lnL>
                      <a:noFill/>
                    </a:lnL>
                    <a:lnR>
                      <a:noFill/>
                    </a:lnR>
                    <a:lnT w="254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150" dirty="0"/>
                        <a:t>功能</a:t>
                      </a:r>
                      <a:endParaRPr lang="zh-CN" altLang="en-US" sz="1150" dirty="0"/>
                    </a:p>
                  </a:txBody>
                  <a:tcPr>
                    <a:lnL>
                      <a:noFill/>
                    </a:lnL>
                    <a:lnR>
                      <a:noFill/>
                    </a:lnR>
                    <a:lnT w="254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150" dirty="0"/>
                        <a:t>安装方式</a:t>
                      </a:r>
                      <a:endParaRPr lang="zh-CN" altLang="en-US" sz="1150" dirty="0"/>
                    </a:p>
                  </a:txBody>
                  <a:tcPr>
                    <a:lnL>
                      <a:noFill/>
                    </a:lnL>
                    <a:lnR>
                      <a:noFill/>
                    </a:lnR>
                    <a:lnT w="254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150" dirty="0"/>
                        <a:t>外形</a:t>
                      </a:r>
                      <a:endParaRPr lang="zh-CN" altLang="en-US" sz="1150" dirty="0"/>
                    </a:p>
                  </a:txBody>
                  <a:tcPr>
                    <a:lnL>
                      <a:noFill/>
                    </a:lnL>
                    <a:lnR>
                      <a:noFill/>
                    </a:lnR>
                    <a:lnT w="254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150" dirty="0"/>
                        <a:t>价格</a:t>
                      </a:r>
                      <a:endParaRPr lang="zh-CN" altLang="en-US" sz="1150" dirty="0"/>
                    </a:p>
                  </a:txBody>
                  <a:tcPr anchor="ctr">
                    <a:lnL>
                      <a:noFill/>
                    </a:lnL>
                    <a:lnR>
                      <a:noFill/>
                    </a:lnR>
                    <a:lnT w="254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54627">
                <a:tc>
                  <a:txBody>
                    <a:bodyPr/>
                    <a:lstStyle/>
                    <a:p>
                      <a:pPr algn="ctr"/>
                      <a:endParaRPr lang="en-US" altLang="zh-CN" sz="1800" dirty="0"/>
                    </a:p>
                    <a:p>
                      <a:pPr algn="ctr"/>
                      <a:r>
                        <a:rPr lang="en-US" altLang="zh-CN" sz="1800" dirty="0"/>
                        <a:t>ASJ20-LD1C</a:t>
                      </a:r>
                      <a:endParaRPr lang="zh-CN" alt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altLang="zh-CN" sz="1150" dirty="0"/>
                        <a:t>1.AC</a:t>
                      </a:r>
                      <a:r>
                        <a:rPr lang="zh-CN" altLang="en-US" sz="1150" dirty="0"/>
                        <a:t>型剩余电流测量</a:t>
                      </a:r>
                      <a:endParaRPr lang="en-US" altLang="zh-CN" sz="1150" dirty="0"/>
                    </a:p>
                    <a:p>
                      <a:pPr algn="l"/>
                      <a:r>
                        <a:rPr lang="en-US" altLang="zh-CN" sz="1150" dirty="0"/>
                        <a:t>2.</a:t>
                      </a:r>
                      <a:r>
                        <a:rPr lang="zh-CN" altLang="en-US" sz="1150" dirty="0"/>
                        <a:t>电流越限报警指示</a:t>
                      </a:r>
                      <a:endParaRPr lang="en-US" altLang="zh-CN" sz="1150" dirty="0"/>
                    </a:p>
                    <a:p>
                      <a:pPr algn="l"/>
                      <a:r>
                        <a:rPr lang="en-US" altLang="zh-CN" sz="1150" dirty="0"/>
                        <a:t>3.</a:t>
                      </a:r>
                      <a:r>
                        <a:rPr lang="zh-CN" altLang="en-US" sz="1150" dirty="0"/>
                        <a:t>额定剩余动作电流可设定</a:t>
                      </a:r>
                      <a:endParaRPr lang="en-US" altLang="zh-CN" sz="1150" dirty="0"/>
                    </a:p>
                    <a:p>
                      <a:pPr algn="l"/>
                      <a:r>
                        <a:rPr lang="en-US" altLang="zh-CN" sz="1150" dirty="0"/>
                        <a:t>4.</a:t>
                      </a:r>
                      <a:r>
                        <a:rPr lang="zh-CN" altLang="en-US" sz="1150" dirty="0"/>
                        <a:t>极限不驱动时间可设定</a:t>
                      </a:r>
                      <a:endParaRPr lang="en-US" altLang="zh-CN" sz="1150" dirty="0"/>
                    </a:p>
                    <a:p>
                      <a:pPr algn="l"/>
                      <a:r>
                        <a:rPr lang="en-US" altLang="zh-CN" sz="1150" dirty="0"/>
                        <a:t>5.</a:t>
                      </a:r>
                      <a:r>
                        <a:rPr lang="zh-CN" altLang="en-US" sz="1150" dirty="0"/>
                        <a:t>两组继电器输出</a:t>
                      </a:r>
                      <a:endParaRPr lang="en-US" altLang="zh-CN" sz="1150" dirty="0"/>
                    </a:p>
                    <a:p>
                      <a:pPr algn="l"/>
                      <a:r>
                        <a:rPr lang="en-US" altLang="zh-CN" sz="1150" dirty="0"/>
                        <a:t>6.</a:t>
                      </a:r>
                      <a:r>
                        <a:rPr lang="zh-CN" altLang="en-US" sz="1150" dirty="0"/>
                        <a:t>具有就地</a:t>
                      </a:r>
                      <a:r>
                        <a:rPr lang="en-US" altLang="zh-CN" sz="1150" dirty="0"/>
                        <a:t>/</a:t>
                      </a:r>
                      <a:r>
                        <a:rPr lang="zh-CN" altLang="en-US" sz="1150" dirty="0"/>
                        <a:t>远程测试</a:t>
                      </a:r>
                      <a:r>
                        <a:rPr lang="en-US" altLang="zh-CN" sz="1150" dirty="0"/>
                        <a:t>/</a:t>
                      </a:r>
                      <a:r>
                        <a:rPr lang="zh-CN" altLang="en-US" sz="1150" dirty="0"/>
                        <a:t>复位功能</a:t>
                      </a:r>
                      <a:endParaRPr lang="zh-CN" altLang="en-US" sz="11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algn="ctr"/>
                      <a:endParaRPr lang="en-US" altLang="zh-CN" sz="1150" dirty="0"/>
                    </a:p>
                    <a:p>
                      <a:pPr algn="ctr"/>
                      <a:endParaRPr lang="en-US" altLang="zh-CN" sz="1150" dirty="0"/>
                    </a:p>
                    <a:p>
                      <a:pPr algn="ctr"/>
                      <a:endParaRPr lang="en-US" altLang="zh-CN" sz="1400" dirty="0"/>
                    </a:p>
                    <a:p>
                      <a:pPr algn="ctr"/>
                      <a:r>
                        <a:rPr lang="zh-CN" altLang="en-US" sz="1400" kern="1200" dirty="0">
                          <a:solidFill>
                            <a:schemeClr val="dk1"/>
                          </a:solidFill>
                          <a:latin typeface="+mn-lt"/>
                          <a:ea typeface="+mn-ea"/>
                          <a:cs typeface="+mn-cs"/>
                        </a:rPr>
                        <a:t>面板安装</a:t>
                      </a:r>
                      <a:endParaRPr lang="en-US" altLang="zh-CN" sz="1400" kern="1200" dirty="0">
                        <a:solidFill>
                          <a:schemeClr val="dk1"/>
                        </a:solidFill>
                        <a:latin typeface="+mn-lt"/>
                        <a:ea typeface="+mn-ea"/>
                        <a:cs typeface="+mn-cs"/>
                      </a:endParaRPr>
                    </a:p>
                    <a:p>
                      <a:pPr algn="ctr"/>
                      <a:r>
                        <a:rPr lang="zh-CN" altLang="en-US" sz="1400" kern="1200" dirty="0">
                          <a:solidFill>
                            <a:schemeClr val="dk1"/>
                          </a:solidFill>
                          <a:latin typeface="+mn-lt"/>
                          <a:ea typeface="+mn-ea"/>
                          <a:cs typeface="+mn-cs"/>
                        </a:rPr>
                        <a:t>（</a:t>
                      </a:r>
                      <a:r>
                        <a:rPr lang="en-US" altLang="zh-CN" sz="1400" kern="1200" dirty="0">
                          <a:solidFill>
                            <a:schemeClr val="dk1"/>
                          </a:solidFill>
                          <a:latin typeface="+mn-lt"/>
                          <a:ea typeface="+mn-ea"/>
                          <a:cs typeface="+mn-cs"/>
                        </a:rPr>
                        <a:t>48mm</a:t>
                      </a:r>
                      <a:r>
                        <a:rPr lang="zh-CN" altLang="en-US" sz="1400" kern="1200" dirty="0">
                          <a:solidFill>
                            <a:schemeClr val="dk1"/>
                          </a:solidFill>
                          <a:latin typeface="+mn-lt"/>
                          <a:ea typeface="+mn-ea"/>
                          <a:cs typeface="+mn-cs"/>
                        </a:rPr>
                        <a:t>方形）</a:t>
                      </a:r>
                      <a:endParaRPr lang="en-US" altLang="zh-CN" sz="1400" kern="1200" dirty="0">
                        <a:solidFill>
                          <a:schemeClr val="dk1"/>
                        </a:solidFill>
                        <a:latin typeface="+mn-lt"/>
                        <a:ea typeface="+mn-ea"/>
                        <a:cs typeface="+mn-cs"/>
                      </a:endParaRPr>
                    </a:p>
                    <a:p>
                      <a:pPr algn="ctr"/>
                      <a:r>
                        <a:rPr lang="zh-CN" altLang="en-US" sz="1400" kern="1200" dirty="0">
                          <a:solidFill>
                            <a:schemeClr val="dk1"/>
                          </a:solidFill>
                          <a:latin typeface="+mn-lt"/>
                          <a:ea typeface="+mn-ea"/>
                          <a:cs typeface="+mn-cs"/>
                        </a:rPr>
                        <a:t>开孔尺寸</a:t>
                      </a:r>
                      <a:endParaRPr lang="en-US" altLang="zh-CN" sz="1400" kern="1200" dirty="0">
                        <a:solidFill>
                          <a:schemeClr val="dk1"/>
                        </a:solidFill>
                        <a:latin typeface="+mn-lt"/>
                        <a:ea typeface="+mn-ea"/>
                        <a:cs typeface="+mn-cs"/>
                      </a:endParaRPr>
                    </a:p>
                    <a:p>
                      <a:pPr algn="ctr"/>
                      <a:r>
                        <a:rPr lang="zh-CN" altLang="en-US" sz="1400" kern="1200" dirty="0">
                          <a:solidFill>
                            <a:schemeClr val="dk1"/>
                          </a:solidFill>
                          <a:latin typeface="+mn-lt"/>
                          <a:ea typeface="+mn-ea"/>
                          <a:cs typeface="+mn-cs"/>
                        </a:rPr>
                        <a:t>（</a:t>
                      </a:r>
                      <a:r>
                        <a:rPr lang="en-US" altLang="zh-CN" sz="1400" kern="1200" dirty="0">
                          <a:solidFill>
                            <a:schemeClr val="dk1"/>
                          </a:solidFill>
                          <a:latin typeface="+mn-lt"/>
                          <a:ea typeface="+mn-ea"/>
                          <a:cs typeface="+mn-cs"/>
                        </a:rPr>
                        <a:t>45x45mm</a:t>
                      </a:r>
                      <a:r>
                        <a:rPr lang="zh-CN" altLang="en-US" sz="1400" kern="1200" dirty="0">
                          <a:solidFill>
                            <a:schemeClr val="dk1"/>
                          </a:solidFill>
                          <a:latin typeface="+mn-lt"/>
                          <a:ea typeface="+mn-ea"/>
                          <a:cs typeface="+mn-cs"/>
                        </a:rPr>
                        <a:t>）</a:t>
                      </a:r>
                      <a:endParaRPr lang="zh-CN" altLang="en-US" sz="14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1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150" dirty="0"/>
                        <a:t>880</a:t>
                      </a:r>
                      <a:endParaRPr lang="zh-CN" altLang="en-US" sz="115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154627">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en-US" altLang="zh-CN" sz="1800" dirty="0"/>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dirty="0"/>
                        <a:t>ASJ20-LD1A</a:t>
                      </a:r>
                      <a:endParaRPr lang="zh-CN" altLang="en-US" sz="1800" dirty="0"/>
                    </a:p>
                    <a:p>
                      <a:pPr algn="ctr"/>
                      <a:endParaRPr lang="zh-CN" alt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altLang="zh-CN" sz="1150" dirty="0"/>
                        <a:t>1.A</a:t>
                      </a:r>
                      <a:r>
                        <a:rPr lang="zh-CN" altLang="en-US" sz="1150" dirty="0"/>
                        <a:t>型剩余电流测量</a:t>
                      </a:r>
                      <a:endParaRPr lang="en-US" altLang="zh-CN" sz="1150" dirty="0"/>
                    </a:p>
                    <a:p>
                      <a:pPr algn="l"/>
                      <a:r>
                        <a:rPr lang="en-US" altLang="zh-CN" sz="1150" dirty="0"/>
                        <a:t>2.</a:t>
                      </a:r>
                      <a:r>
                        <a:rPr lang="zh-CN" altLang="en-US" sz="1150" dirty="0"/>
                        <a:t>电流百分比光柱显示</a:t>
                      </a:r>
                      <a:endParaRPr lang="en-US" altLang="zh-CN" sz="1150" dirty="0"/>
                    </a:p>
                    <a:p>
                      <a:pPr algn="l"/>
                      <a:r>
                        <a:rPr lang="en-US" altLang="zh-CN" sz="1150" dirty="0"/>
                        <a:t>3.</a:t>
                      </a:r>
                      <a:r>
                        <a:rPr lang="zh-CN" altLang="en-US" sz="1150" dirty="0"/>
                        <a:t>额定剩余动作电流可设定</a:t>
                      </a:r>
                      <a:endParaRPr lang="en-US" altLang="zh-CN" sz="1150" dirty="0"/>
                    </a:p>
                    <a:p>
                      <a:pPr algn="l"/>
                      <a:r>
                        <a:rPr lang="en-US" altLang="zh-CN" sz="1150" dirty="0"/>
                        <a:t>4.</a:t>
                      </a:r>
                      <a:r>
                        <a:rPr lang="zh-CN" altLang="en-US" sz="1150" dirty="0"/>
                        <a:t>极限不驱动时间可设定</a:t>
                      </a:r>
                      <a:endParaRPr lang="en-US" altLang="zh-CN" sz="1150" dirty="0"/>
                    </a:p>
                    <a:p>
                      <a:pPr algn="l"/>
                      <a:r>
                        <a:rPr lang="en-US" altLang="zh-CN" sz="1150" dirty="0"/>
                        <a:t>5.</a:t>
                      </a:r>
                      <a:r>
                        <a:rPr lang="zh-CN" altLang="en-US" sz="1150" dirty="0"/>
                        <a:t>两组继电器输出</a:t>
                      </a:r>
                      <a:endParaRPr lang="en-US" altLang="zh-CN" sz="1150" dirty="0"/>
                    </a:p>
                    <a:p>
                      <a:pPr algn="l"/>
                      <a:r>
                        <a:rPr lang="en-US" altLang="zh-CN" sz="1150" dirty="0"/>
                        <a:t>6.</a:t>
                      </a:r>
                      <a:r>
                        <a:rPr lang="zh-CN" altLang="en-US" sz="1150" dirty="0"/>
                        <a:t>具有就地</a:t>
                      </a:r>
                      <a:r>
                        <a:rPr lang="en-US" altLang="zh-CN" sz="1150" dirty="0"/>
                        <a:t>/</a:t>
                      </a:r>
                      <a:r>
                        <a:rPr lang="zh-CN" altLang="en-US" sz="1150" dirty="0"/>
                        <a:t>远程测试</a:t>
                      </a:r>
                      <a:r>
                        <a:rPr lang="en-US" altLang="zh-CN" sz="1150" dirty="0"/>
                        <a:t>/</a:t>
                      </a:r>
                      <a:r>
                        <a:rPr lang="zh-CN" altLang="en-US" sz="1150" dirty="0"/>
                        <a:t>复位功能</a:t>
                      </a:r>
                      <a:endParaRPr lang="zh-CN" altLang="en-US" sz="11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cPr>
                    <a:lnL>
                      <a:noFill/>
                    </a:lnL>
                    <a:lnR>
                      <a:noFill/>
                    </a:lnR>
                    <a:lnT>
                      <a:noFill/>
                    </a:lnT>
                    <a:lnB>
                      <a:noFill/>
                    </a:lnB>
                    <a:lnTlToBr w="12700" cmpd="sng">
                      <a:noFill/>
                      <a:prstDash val="solid"/>
                    </a:lnTlToBr>
                    <a:lnBlToTr w="12700" cmpd="sng">
                      <a:noFill/>
                      <a:prstDash val="solid"/>
                    </a:lnBlToTr>
                  </a:tcPr>
                </a:tc>
                <a:tc>
                  <a:txBody>
                    <a:bodyPr/>
                    <a:lstStyle/>
                    <a:p>
                      <a:pPr algn="ctr"/>
                      <a:endParaRPr lang="zh-CN" altLang="en-US" sz="11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150" dirty="0"/>
                        <a:t>1080</a:t>
                      </a:r>
                      <a:endParaRPr lang="zh-CN" altLang="en-US" sz="115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pic>
        <p:nvPicPr>
          <p:cNvPr id="8" name="图片 7"/>
          <p:cNvPicPr>
            <a:picLocks noChangeAspect="1"/>
          </p:cNvPicPr>
          <p:nvPr/>
        </p:nvPicPr>
        <p:blipFill>
          <a:blip r:embed="rId1" cstate="print"/>
          <a:stretch>
            <a:fillRect/>
          </a:stretch>
        </p:blipFill>
        <p:spPr>
          <a:xfrm>
            <a:off x="5357818" y="961334"/>
            <a:ext cx="1137795" cy="1080120"/>
          </a:xfrm>
          <a:prstGeom prst="rect">
            <a:avLst/>
          </a:prstGeom>
        </p:spPr>
      </p:pic>
      <p:pic>
        <p:nvPicPr>
          <p:cNvPr id="12" name="图片 11"/>
          <p:cNvPicPr>
            <a:picLocks noChangeAspect="1"/>
          </p:cNvPicPr>
          <p:nvPr/>
        </p:nvPicPr>
        <p:blipFill>
          <a:blip r:embed="rId2" cstate="print"/>
          <a:stretch>
            <a:fillRect/>
          </a:stretch>
        </p:blipFill>
        <p:spPr>
          <a:xfrm>
            <a:off x="5357818" y="2127406"/>
            <a:ext cx="1137795" cy="1066839"/>
          </a:xfrm>
          <a:prstGeom prst="rect">
            <a:avLst/>
          </a:prstGeom>
        </p:spPr>
      </p:pic>
      <p:sp>
        <p:nvSpPr>
          <p:cNvPr id="13" name="矩形 12"/>
          <p:cNvSpPr/>
          <p:nvPr/>
        </p:nvSpPr>
        <p:spPr>
          <a:xfrm>
            <a:off x="172047" y="3566241"/>
            <a:ext cx="8471919" cy="1089529"/>
          </a:xfrm>
          <a:prstGeom prst="rect">
            <a:avLst/>
          </a:prstGeom>
        </p:spPr>
        <p:txBody>
          <a:bodyPr wrap="square">
            <a:spAutoFit/>
          </a:bodyPr>
          <a:lstStyle/>
          <a:p>
            <a:pPr>
              <a:lnSpc>
                <a:spcPct val="90000"/>
              </a:lnSpc>
              <a:spcBef>
                <a:spcPct val="50000"/>
              </a:spcBef>
            </a:pPr>
            <a:r>
              <a:rPr lang="en-US" altLang="zh-CN" b="1" dirty="0"/>
              <a:t>AC</a:t>
            </a:r>
            <a:r>
              <a:rPr lang="zh-CN" altLang="en-US" b="1" dirty="0"/>
              <a:t>型剩余电流继电器</a:t>
            </a:r>
            <a:r>
              <a:rPr lang="en-US" altLang="zh-CN" b="1" dirty="0"/>
              <a:t>: </a:t>
            </a:r>
            <a:r>
              <a:rPr lang="zh-CN" altLang="en-US" b="1" dirty="0"/>
              <a:t>对突然施加或缓慢上升的剩余正弦交流电流能确保脱扣的剩余电流继电器（</a:t>
            </a:r>
            <a:r>
              <a:rPr lang="zh-CN" altLang="en-US" b="1" dirty="0">
                <a:solidFill>
                  <a:srgbClr val="FF0000"/>
                </a:solidFill>
              </a:rPr>
              <a:t>正弦交流</a:t>
            </a:r>
            <a:r>
              <a:rPr lang="zh-CN" altLang="en-US" b="1" dirty="0"/>
              <a:t>）</a:t>
            </a:r>
            <a:endParaRPr lang="en-US" altLang="zh-CN" b="1" dirty="0"/>
          </a:p>
          <a:p>
            <a:pPr>
              <a:lnSpc>
                <a:spcPct val="90000"/>
              </a:lnSpc>
            </a:pPr>
            <a:r>
              <a:rPr lang="en-US" altLang="zh-CN" b="1" dirty="0"/>
              <a:t>A</a:t>
            </a:r>
            <a:r>
              <a:rPr lang="zh-CN" altLang="en-US" b="1" dirty="0"/>
              <a:t>型剩余电流继电器：对突然施加的或缓慢上升的剩余正弦交流电流和剩余脉动直流电流能确保脱扣的剩余电流继电器（</a:t>
            </a:r>
            <a:r>
              <a:rPr lang="zh-CN" altLang="en-US" b="1" dirty="0">
                <a:solidFill>
                  <a:srgbClr val="FF0000"/>
                </a:solidFill>
              </a:rPr>
              <a:t>正弦交流</a:t>
            </a:r>
            <a:r>
              <a:rPr lang="en-US" altLang="zh-CN" b="1" dirty="0">
                <a:solidFill>
                  <a:srgbClr val="FF0000"/>
                </a:solidFill>
              </a:rPr>
              <a:t>&amp;</a:t>
            </a:r>
            <a:r>
              <a:rPr lang="zh-CN" altLang="en-US" b="1" dirty="0">
                <a:solidFill>
                  <a:srgbClr val="FF0000"/>
                </a:solidFill>
              </a:rPr>
              <a:t>脉冲直流</a:t>
            </a:r>
            <a:r>
              <a:rPr lang="zh-CN" altLang="en-US" b="1" dirty="0"/>
              <a:t>）</a:t>
            </a:r>
            <a:endParaRPr lang="en-US" altLang="zh-CN" b="1" dirty="0"/>
          </a:p>
        </p:txBody>
      </p:sp>
      <p:cxnSp>
        <p:nvCxnSpPr>
          <p:cNvPr id="14" name="直接连接符 13"/>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3240360" cy="369332"/>
          </a:xfrm>
          <a:prstGeom prst="rect">
            <a:avLst/>
          </a:prstGeom>
          <a:noFill/>
          <a:ln w="9525">
            <a:noFill/>
            <a:miter lim="800000"/>
          </a:ln>
        </p:spPr>
        <p:txBody>
          <a:bodyPr wrap="square">
            <a:spAutoFit/>
          </a:bodyPr>
          <a:lstStyle/>
          <a:p>
            <a:pPr lvl="0">
              <a:defRPr/>
            </a:pPr>
            <a:r>
              <a:rPr lang="en-US" altLang="zh-CN" b="1" kern="0" dirty="0">
                <a:solidFill>
                  <a:schemeClr val="bg1"/>
                </a:solidFill>
                <a:latin typeface="微软雅黑" panose="020B0503020204020204" pitchFamily="34" charset="-122"/>
                <a:ea typeface="微软雅黑" panose="020B0503020204020204" pitchFamily="34" charset="-122"/>
              </a:rPr>
              <a:t>ASJ</a:t>
            </a:r>
            <a:r>
              <a:rPr lang="zh-CN" altLang="en-US" b="1" kern="0" dirty="0">
                <a:solidFill>
                  <a:schemeClr val="bg1"/>
                </a:solidFill>
                <a:latin typeface="微软雅黑" panose="020B0503020204020204" pitchFamily="34" charset="-122"/>
                <a:ea typeface="微软雅黑" panose="020B0503020204020204" pitchFamily="34" charset="-122"/>
              </a:rPr>
              <a:t>系列产品的应用</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Text Box 29"/>
          <p:cNvSpPr txBox="1">
            <a:spLocks noChangeArrowheads="1"/>
          </p:cNvSpPr>
          <p:nvPr/>
        </p:nvSpPr>
        <p:spPr bwMode="auto">
          <a:xfrm>
            <a:off x="3061893" y="785800"/>
            <a:ext cx="568863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anose="020B0604030504040204" pitchFamily="34" charset="0"/>
                <a:cs typeface="Times New Roman" panose="02020603050405020304" pitchFamily="18" charset="0"/>
              </a:defRPr>
            </a:lvl1pPr>
            <a:lvl2pPr marL="742950" indent="-285750" eaLnBrk="0" hangingPunct="0">
              <a:defRPr sz="2400">
                <a:solidFill>
                  <a:schemeClr val="tx1"/>
                </a:solidFill>
                <a:latin typeface="Tahoma" panose="020B0604030504040204" pitchFamily="34" charset="0"/>
                <a:cs typeface="Times New Roman" panose="02020603050405020304" pitchFamily="18" charset="0"/>
              </a:defRPr>
            </a:lvl2pPr>
            <a:lvl3pPr marL="1143000" indent="-228600" eaLnBrk="0" hangingPunct="0">
              <a:defRPr sz="2400">
                <a:solidFill>
                  <a:schemeClr val="tx1"/>
                </a:solidFill>
                <a:latin typeface="Tahoma" panose="020B0604030504040204" pitchFamily="34" charset="0"/>
                <a:cs typeface="Times New Roman" panose="02020603050405020304" pitchFamily="18" charset="0"/>
              </a:defRPr>
            </a:lvl3pPr>
            <a:lvl4pPr marL="1600200" indent="-228600" eaLnBrk="0" hangingPunct="0">
              <a:defRPr sz="2400">
                <a:solidFill>
                  <a:schemeClr val="tx1"/>
                </a:solidFill>
                <a:latin typeface="Tahoma" panose="020B0604030504040204" pitchFamily="34" charset="0"/>
                <a:cs typeface="Times New Roman" panose="02020603050405020304" pitchFamily="18" charset="0"/>
              </a:defRPr>
            </a:lvl4pPr>
            <a:lvl5pPr marL="2057400" indent="-228600" eaLnBrk="0" hangingPunct="0">
              <a:defRPr sz="2400">
                <a:solidFill>
                  <a:schemeClr val="tx1"/>
                </a:solidFill>
                <a:latin typeface="Tahoma" panose="020B0604030504040204" pitchFamily="34"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9pPr>
          </a:lstStyle>
          <a:p>
            <a:pPr eaLnBrk="1" hangingPunct="1">
              <a:spcBef>
                <a:spcPct val="50000"/>
              </a:spcBef>
            </a:pPr>
            <a:r>
              <a:rPr lang="zh-CN" altLang="en-US" sz="1600" dirty="0"/>
              <a:t>按规定采用 </a:t>
            </a:r>
            <a:r>
              <a:rPr lang="en-US" altLang="zh-CN" sz="1600" dirty="0"/>
              <a:t>ASJ</a:t>
            </a:r>
            <a:r>
              <a:rPr lang="zh-CN" altLang="en-US" sz="1600" dirty="0"/>
              <a:t>。为防止系统绝缘降低和 作为二次故障后备保护，依据接线型式，采用类似 </a:t>
            </a:r>
            <a:r>
              <a:rPr lang="en-US" altLang="zh-CN" sz="1600" dirty="0"/>
              <a:t>TT </a:t>
            </a:r>
            <a:r>
              <a:rPr lang="zh-CN" altLang="en-US" sz="1600" dirty="0"/>
              <a:t>或 </a:t>
            </a:r>
            <a:r>
              <a:rPr lang="en-US" altLang="zh-CN" sz="1600" dirty="0"/>
              <a:t>TN </a:t>
            </a:r>
            <a:r>
              <a:rPr lang="zh-CN" altLang="en-US" sz="1600" dirty="0"/>
              <a:t>系统的保护措施。首先应采用绝缘监视装置，预测一次故障。</a:t>
            </a:r>
            <a:endParaRPr lang="en-US" altLang="zh-CN" sz="1600" b="1" dirty="0">
              <a:solidFill>
                <a:schemeClr val="tx2"/>
              </a:solidFill>
              <a:ea typeface="宋体" panose="02010600030101010101" pitchFamily="2" charset="-122"/>
            </a:endParaRPr>
          </a:p>
        </p:txBody>
      </p:sp>
      <p:sp>
        <p:nvSpPr>
          <p:cNvPr id="19" name="Text Box 8"/>
          <p:cNvSpPr txBox="1">
            <a:spLocks noChangeArrowheads="1"/>
          </p:cNvSpPr>
          <p:nvPr/>
        </p:nvSpPr>
        <p:spPr bwMode="auto">
          <a:xfrm>
            <a:off x="3059832" y="2272727"/>
            <a:ext cx="56886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anose="020B0604030504040204" pitchFamily="34" charset="0"/>
                <a:cs typeface="Times New Roman" panose="02020603050405020304" pitchFamily="18" charset="0"/>
              </a:defRPr>
            </a:lvl1pPr>
            <a:lvl2pPr marL="742950" indent="-285750" eaLnBrk="0" hangingPunct="0">
              <a:defRPr sz="2400">
                <a:solidFill>
                  <a:schemeClr val="tx1"/>
                </a:solidFill>
                <a:latin typeface="Tahoma" panose="020B0604030504040204" pitchFamily="34" charset="0"/>
                <a:cs typeface="Times New Roman" panose="02020603050405020304" pitchFamily="18" charset="0"/>
              </a:defRPr>
            </a:lvl2pPr>
            <a:lvl3pPr marL="1143000" indent="-228600" eaLnBrk="0" hangingPunct="0">
              <a:defRPr sz="2400">
                <a:solidFill>
                  <a:schemeClr val="tx1"/>
                </a:solidFill>
                <a:latin typeface="Tahoma" panose="020B0604030504040204" pitchFamily="34" charset="0"/>
                <a:cs typeface="Times New Roman" panose="02020603050405020304" pitchFamily="18" charset="0"/>
              </a:defRPr>
            </a:lvl3pPr>
            <a:lvl4pPr marL="1600200" indent="-228600" eaLnBrk="0" hangingPunct="0">
              <a:defRPr sz="2400">
                <a:solidFill>
                  <a:schemeClr val="tx1"/>
                </a:solidFill>
                <a:latin typeface="Tahoma" panose="020B0604030504040204" pitchFamily="34" charset="0"/>
                <a:cs typeface="Times New Roman" panose="02020603050405020304" pitchFamily="18" charset="0"/>
              </a:defRPr>
            </a:lvl4pPr>
            <a:lvl5pPr marL="2057400" indent="-228600" eaLnBrk="0" hangingPunct="0">
              <a:defRPr sz="2400">
                <a:solidFill>
                  <a:schemeClr val="tx1"/>
                </a:solidFill>
                <a:latin typeface="Tahoma" panose="020B0604030504040204" pitchFamily="34"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9pPr>
          </a:lstStyle>
          <a:p>
            <a:pPr eaLnBrk="1" hangingPunct="1">
              <a:spcBef>
                <a:spcPct val="50000"/>
              </a:spcBef>
            </a:pPr>
            <a:r>
              <a:rPr lang="zh-CN" altLang="en-US" sz="1600" dirty="0"/>
              <a:t>推荐采用 </a:t>
            </a:r>
            <a:r>
              <a:rPr lang="en-US" altLang="zh-CN" sz="1600" dirty="0"/>
              <a:t>ASJ</a:t>
            </a:r>
            <a:r>
              <a:rPr lang="zh-CN" altLang="en-US" sz="1600" dirty="0"/>
              <a:t>。因为当发生单相接地故障时，故障电流很小，且较难估计，达不到开关的动作电流，外壳上将出现危险电压。</a:t>
            </a:r>
            <a:endParaRPr lang="en-US" altLang="zh-CN" sz="1600" b="1" dirty="0">
              <a:solidFill>
                <a:schemeClr val="tx2"/>
              </a:solidFill>
              <a:ea typeface="宋体" panose="02010600030101010101" pitchFamily="2" charset="-122"/>
            </a:endParaRPr>
          </a:p>
        </p:txBody>
      </p:sp>
      <p:sp>
        <p:nvSpPr>
          <p:cNvPr id="21" name="Text Box 7"/>
          <p:cNvSpPr txBox="1">
            <a:spLocks noChangeArrowheads="1"/>
          </p:cNvSpPr>
          <p:nvPr/>
        </p:nvSpPr>
        <p:spPr bwMode="auto">
          <a:xfrm>
            <a:off x="3059833" y="3500444"/>
            <a:ext cx="56886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anose="020B0604030504040204" pitchFamily="34" charset="0"/>
                <a:cs typeface="Times New Roman" panose="02020603050405020304" pitchFamily="18" charset="0"/>
              </a:defRPr>
            </a:lvl1pPr>
            <a:lvl2pPr marL="742950" indent="-285750" eaLnBrk="0" hangingPunct="0">
              <a:defRPr sz="2400">
                <a:solidFill>
                  <a:schemeClr val="tx1"/>
                </a:solidFill>
                <a:latin typeface="Tahoma" panose="020B0604030504040204" pitchFamily="34" charset="0"/>
                <a:cs typeface="Times New Roman" panose="02020603050405020304" pitchFamily="18" charset="0"/>
              </a:defRPr>
            </a:lvl2pPr>
            <a:lvl3pPr marL="1143000" indent="-228600" eaLnBrk="0" hangingPunct="0">
              <a:defRPr sz="2400">
                <a:solidFill>
                  <a:schemeClr val="tx1"/>
                </a:solidFill>
                <a:latin typeface="Tahoma" panose="020B0604030504040204" pitchFamily="34" charset="0"/>
                <a:cs typeface="Times New Roman" panose="02020603050405020304" pitchFamily="18" charset="0"/>
              </a:defRPr>
            </a:lvl3pPr>
            <a:lvl4pPr marL="1600200" indent="-228600" eaLnBrk="0" hangingPunct="0">
              <a:defRPr sz="2400">
                <a:solidFill>
                  <a:schemeClr val="tx1"/>
                </a:solidFill>
                <a:latin typeface="Tahoma" panose="020B0604030504040204" pitchFamily="34" charset="0"/>
                <a:cs typeface="Times New Roman" panose="02020603050405020304" pitchFamily="18" charset="0"/>
              </a:defRPr>
            </a:lvl4pPr>
            <a:lvl5pPr marL="2057400" indent="-228600" eaLnBrk="0" hangingPunct="0">
              <a:defRPr sz="2400">
                <a:solidFill>
                  <a:schemeClr val="tx1"/>
                </a:solidFill>
                <a:latin typeface="Tahoma" panose="020B0604030504040204" pitchFamily="34"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9pPr>
          </a:lstStyle>
          <a:p>
            <a:pPr eaLnBrk="1" hangingPunct="1">
              <a:spcBef>
                <a:spcPct val="50000"/>
              </a:spcBef>
            </a:pPr>
            <a:r>
              <a:rPr lang="zh-CN" altLang="en-US" sz="1600" dirty="0"/>
              <a:t>可采用 </a:t>
            </a:r>
            <a:r>
              <a:rPr lang="en-US" altLang="zh-CN" sz="1600" dirty="0"/>
              <a:t>ASJ</a:t>
            </a:r>
            <a:r>
              <a:rPr lang="zh-CN" altLang="en-US" sz="1600" dirty="0"/>
              <a:t>。更快速灵敏切断故障，以提高安全可靠性，此时 </a:t>
            </a:r>
            <a:r>
              <a:rPr lang="en-US" altLang="zh-CN" sz="1600" dirty="0"/>
              <a:t>PE </a:t>
            </a:r>
            <a:r>
              <a:rPr lang="zh-CN" altLang="en-US" sz="1600" dirty="0"/>
              <a:t>线不得穿过互感器，</a:t>
            </a:r>
            <a:r>
              <a:rPr lang="en-US" altLang="zh-CN" sz="1600" dirty="0"/>
              <a:t>N </a:t>
            </a:r>
            <a:r>
              <a:rPr lang="zh-CN" altLang="en-US" sz="1600" dirty="0"/>
              <a:t>线必须穿互感器，且不得重复接地。</a:t>
            </a:r>
            <a:endParaRPr lang="en-US" altLang="zh-CN" sz="1600" b="1" dirty="0">
              <a:solidFill>
                <a:schemeClr val="hlink"/>
              </a:solidFill>
              <a:ea typeface="宋体" panose="02010600030101010101" pitchFamily="2" charset="-122"/>
            </a:endParaRPr>
          </a:p>
        </p:txBody>
      </p:sp>
      <p:pic>
        <p:nvPicPr>
          <p:cNvPr id="7" name="图片 6"/>
          <p:cNvPicPr>
            <a:picLocks noChangeAspect="1"/>
          </p:cNvPicPr>
          <p:nvPr/>
        </p:nvPicPr>
        <p:blipFill>
          <a:blip r:embed="rId1" cstate="print"/>
          <a:stretch>
            <a:fillRect/>
          </a:stretch>
        </p:blipFill>
        <p:spPr>
          <a:xfrm>
            <a:off x="162535" y="2270467"/>
            <a:ext cx="2788159" cy="1015663"/>
          </a:xfrm>
          <a:prstGeom prst="rect">
            <a:avLst/>
          </a:prstGeom>
        </p:spPr>
      </p:pic>
      <p:pic>
        <p:nvPicPr>
          <p:cNvPr id="8" name="图片 7"/>
          <p:cNvPicPr>
            <a:picLocks noChangeAspect="1"/>
          </p:cNvPicPr>
          <p:nvPr/>
        </p:nvPicPr>
        <p:blipFill>
          <a:blip r:embed="rId2" cstate="print"/>
          <a:stretch>
            <a:fillRect/>
          </a:stretch>
        </p:blipFill>
        <p:spPr>
          <a:xfrm>
            <a:off x="199665" y="841707"/>
            <a:ext cx="2788159" cy="1015663"/>
          </a:xfrm>
          <a:prstGeom prst="rect">
            <a:avLst/>
          </a:prstGeom>
        </p:spPr>
      </p:pic>
      <p:pic>
        <p:nvPicPr>
          <p:cNvPr id="9" name="图片 8"/>
          <p:cNvPicPr>
            <a:picLocks noChangeAspect="1"/>
          </p:cNvPicPr>
          <p:nvPr/>
        </p:nvPicPr>
        <p:blipFill>
          <a:blip r:embed="rId3" cstate="print"/>
          <a:stretch>
            <a:fillRect/>
          </a:stretch>
        </p:blipFill>
        <p:spPr>
          <a:xfrm>
            <a:off x="199665" y="3500444"/>
            <a:ext cx="2788159" cy="1015663"/>
          </a:xfrm>
          <a:prstGeom prst="rect">
            <a:avLst/>
          </a:prstGeom>
        </p:spPr>
      </p:pic>
      <p:sp>
        <p:nvSpPr>
          <p:cNvPr id="10" name="文本框 9"/>
          <p:cNvSpPr txBox="1"/>
          <p:nvPr/>
        </p:nvSpPr>
        <p:spPr>
          <a:xfrm>
            <a:off x="1176291" y="1835345"/>
            <a:ext cx="823941" cy="307777"/>
          </a:xfrm>
          <a:prstGeom prst="rect">
            <a:avLst/>
          </a:prstGeom>
          <a:noFill/>
        </p:spPr>
        <p:txBody>
          <a:bodyPr wrap="square" rtlCol="0">
            <a:spAutoFit/>
          </a:bodyPr>
          <a:lstStyle/>
          <a:p>
            <a:r>
              <a:rPr lang="en-US" altLang="zh-CN" sz="1400" dirty="0"/>
              <a:t>IT</a:t>
            </a:r>
            <a:r>
              <a:rPr lang="zh-CN" altLang="en-US" sz="1400" dirty="0"/>
              <a:t>系统</a:t>
            </a:r>
            <a:endParaRPr lang="zh-CN" altLang="en-US" sz="1400" dirty="0"/>
          </a:p>
        </p:txBody>
      </p:sp>
      <p:sp>
        <p:nvSpPr>
          <p:cNvPr id="25" name="文本框 24"/>
          <p:cNvSpPr txBox="1"/>
          <p:nvPr/>
        </p:nvSpPr>
        <p:spPr>
          <a:xfrm>
            <a:off x="1144643" y="3075806"/>
            <a:ext cx="997604" cy="307777"/>
          </a:xfrm>
          <a:prstGeom prst="rect">
            <a:avLst/>
          </a:prstGeom>
          <a:noFill/>
        </p:spPr>
        <p:txBody>
          <a:bodyPr wrap="square" rtlCol="0">
            <a:spAutoFit/>
          </a:bodyPr>
          <a:lstStyle/>
          <a:p>
            <a:r>
              <a:rPr lang="en-US" altLang="zh-CN" sz="1400" dirty="0"/>
              <a:t>TT</a:t>
            </a:r>
            <a:r>
              <a:rPr lang="zh-CN" altLang="en-US" sz="1400" dirty="0"/>
              <a:t>系统</a:t>
            </a:r>
            <a:endParaRPr lang="zh-CN" altLang="en-US" sz="1400" dirty="0"/>
          </a:p>
        </p:txBody>
      </p:sp>
      <p:sp>
        <p:nvSpPr>
          <p:cNvPr id="26" name="文本框 25"/>
          <p:cNvSpPr txBox="1"/>
          <p:nvPr/>
        </p:nvSpPr>
        <p:spPr>
          <a:xfrm>
            <a:off x="1142976" y="4429138"/>
            <a:ext cx="1104490" cy="307777"/>
          </a:xfrm>
          <a:prstGeom prst="rect">
            <a:avLst/>
          </a:prstGeom>
          <a:noFill/>
        </p:spPr>
        <p:txBody>
          <a:bodyPr wrap="square" rtlCol="0">
            <a:spAutoFit/>
          </a:bodyPr>
          <a:lstStyle/>
          <a:p>
            <a:r>
              <a:rPr lang="en-US" altLang="zh-CN" sz="1400" dirty="0"/>
              <a:t>TN-S</a:t>
            </a:r>
            <a:r>
              <a:rPr lang="zh-CN" altLang="en-US" sz="1400" dirty="0"/>
              <a:t>系统</a:t>
            </a:r>
            <a:endParaRPr lang="zh-CN" altLang="en-US" sz="1400" dirty="0"/>
          </a:p>
        </p:txBody>
      </p:sp>
      <p:cxnSp>
        <p:nvCxnSpPr>
          <p:cNvPr id="17" name="直接连接符 16"/>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3240360" cy="369332"/>
          </a:xfrm>
          <a:prstGeom prst="rect">
            <a:avLst/>
          </a:prstGeom>
          <a:noFill/>
          <a:ln w="9525">
            <a:noFill/>
            <a:miter lim="800000"/>
          </a:ln>
        </p:spPr>
        <p:txBody>
          <a:bodyPr wrap="square">
            <a:spAutoFit/>
          </a:bodyPr>
          <a:lstStyle/>
          <a:p>
            <a:pPr lvl="0">
              <a:defRPr/>
            </a:pPr>
            <a:r>
              <a:rPr lang="en-US" altLang="zh-CN" b="1" kern="0" dirty="0">
                <a:solidFill>
                  <a:schemeClr val="bg1"/>
                </a:solidFill>
                <a:latin typeface="微软雅黑" panose="020B0503020204020204" pitchFamily="34" charset="-122"/>
                <a:ea typeface="微软雅黑" panose="020B0503020204020204" pitchFamily="34" charset="-122"/>
              </a:rPr>
              <a:t>ASJ</a:t>
            </a:r>
            <a:r>
              <a:rPr lang="zh-CN" altLang="en-US" b="1" kern="0" dirty="0">
                <a:solidFill>
                  <a:schemeClr val="bg1"/>
                </a:solidFill>
                <a:latin typeface="微软雅黑" panose="020B0503020204020204" pitchFamily="34" charset="-122"/>
                <a:ea typeface="微软雅黑" panose="020B0503020204020204" pitchFamily="34" charset="-122"/>
              </a:rPr>
              <a:t>系列产品的应用</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1" cstate="print"/>
          <a:stretch>
            <a:fillRect/>
          </a:stretch>
        </p:blipFill>
        <p:spPr>
          <a:xfrm>
            <a:off x="251520" y="771550"/>
            <a:ext cx="2788159" cy="1015663"/>
          </a:xfrm>
          <a:prstGeom prst="rect">
            <a:avLst/>
          </a:prstGeom>
        </p:spPr>
      </p:pic>
      <p:sp>
        <p:nvSpPr>
          <p:cNvPr id="23" name="文本框 22"/>
          <p:cNvSpPr txBox="1"/>
          <p:nvPr/>
        </p:nvSpPr>
        <p:spPr>
          <a:xfrm>
            <a:off x="948521" y="1670647"/>
            <a:ext cx="1106124" cy="307777"/>
          </a:xfrm>
          <a:prstGeom prst="rect">
            <a:avLst/>
          </a:prstGeom>
          <a:noFill/>
        </p:spPr>
        <p:txBody>
          <a:bodyPr wrap="square" rtlCol="0">
            <a:spAutoFit/>
          </a:bodyPr>
          <a:lstStyle/>
          <a:p>
            <a:r>
              <a:rPr lang="en-US" altLang="zh-CN" sz="1400" dirty="0"/>
              <a:t>TN-C</a:t>
            </a:r>
            <a:r>
              <a:rPr lang="zh-CN" altLang="en-US" sz="1400" dirty="0"/>
              <a:t>系统</a:t>
            </a:r>
            <a:endParaRPr lang="zh-CN" altLang="en-US" sz="1400" dirty="0"/>
          </a:p>
        </p:txBody>
      </p:sp>
      <p:pic>
        <p:nvPicPr>
          <p:cNvPr id="8" name="图片 7"/>
          <p:cNvPicPr>
            <a:picLocks noChangeAspect="1"/>
          </p:cNvPicPr>
          <p:nvPr/>
        </p:nvPicPr>
        <p:blipFill>
          <a:blip r:embed="rId2" cstate="print"/>
          <a:stretch>
            <a:fillRect/>
          </a:stretch>
        </p:blipFill>
        <p:spPr>
          <a:xfrm>
            <a:off x="107504" y="2031121"/>
            <a:ext cx="2788159" cy="1015663"/>
          </a:xfrm>
          <a:prstGeom prst="rect">
            <a:avLst/>
          </a:prstGeom>
        </p:spPr>
      </p:pic>
      <p:sp>
        <p:nvSpPr>
          <p:cNvPr id="24" name="文本框 23"/>
          <p:cNvSpPr txBox="1"/>
          <p:nvPr/>
        </p:nvSpPr>
        <p:spPr>
          <a:xfrm>
            <a:off x="948521" y="3046784"/>
            <a:ext cx="1319223" cy="307777"/>
          </a:xfrm>
          <a:prstGeom prst="rect">
            <a:avLst/>
          </a:prstGeom>
          <a:noFill/>
        </p:spPr>
        <p:txBody>
          <a:bodyPr wrap="square" rtlCol="0">
            <a:spAutoFit/>
          </a:bodyPr>
          <a:lstStyle/>
          <a:p>
            <a:r>
              <a:rPr lang="en-US" altLang="zh-CN" sz="1400" dirty="0"/>
              <a:t>TN-C-S</a:t>
            </a:r>
            <a:r>
              <a:rPr lang="zh-CN" altLang="en-US" sz="1400" dirty="0"/>
              <a:t>系统</a:t>
            </a:r>
            <a:endParaRPr lang="zh-CN" altLang="en-US" sz="1400" dirty="0"/>
          </a:p>
        </p:txBody>
      </p:sp>
      <p:sp>
        <p:nvSpPr>
          <p:cNvPr id="25" name="Text Box 29"/>
          <p:cNvSpPr txBox="1">
            <a:spLocks noChangeArrowheads="1"/>
          </p:cNvSpPr>
          <p:nvPr/>
        </p:nvSpPr>
        <p:spPr bwMode="auto">
          <a:xfrm>
            <a:off x="3061893" y="706747"/>
            <a:ext cx="568863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anose="020B0604030504040204" pitchFamily="34" charset="0"/>
                <a:cs typeface="Times New Roman" panose="02020603050405020304" pitchFamily="18" charset="0"/>
              </a:defRPr>
            </a:lvl1pPr>
            <a:lvl2pPr marL="742950" indent="-285750" eaLnBrk="0" hangingPunct="0">
              <a:defRPr sz="2400">
                <a:solidFill>
                  <a:schemeClr val="tx1"/>
                </a:solidFill>
                <a:latin typeface="Tahoma" panose="020B0604030504040204" pitchFamily="34" charset="0"/>
                <a:cs typeface="Times New Roman" panose="02020603050405020304" pitchFamily="18" charset="0"/>
              </a:defRPr>
            </a:lvl2pPr>
            <a:lvl3pPr marL="1143000" indent="-228600" eaLnBrk="0" hangingPunct="0">
              <a:defRPr sz="2400">
                <a:solidFill>
                  <a:schemeClr val="tx1"/>
                </a:solidFill>
                <a:latin typeface="Tahoma" panose="020B0604030504040204" pitchFamily="34" charset="0"/>
                <a:cs typeface="Times New Roman" panose="02020603050405020304" pitchFamily="18" charset="0"/>
              </a:defRPr>
            </a:lvl3pPr>
            <a:lvl4pPr marL="1600200" indent="-228600" eaLnBrk="0" hangingPunct="0">
              <a:defRPr sz="2400">
                <a:solidFill>
                  <a:schemeClr val="tx1"/>
                </a:solidFill>
                <a:latin typeface="Tahoma" panose="020B0604030504040204" pitchFamily="34" charset="0"/>
                <a:cs typeface="Times New Roman" panose="02020603050405020304" pitchFamily="18" charset="0"/>
              </a:defRPr>
            </a:lvl4pPr>
            <a:lvl5pPr marL="2057400" indent="-228600" eaLnBrk="0" hangingPunct="0">
              <a:defRPr sz="2400">
                <a:solidFill>
                  <a:schemeClr val="tx1"/>
                </a:solidFill>
                <a:latin typeface="Tahoma" panose="020B0604030504040204" pitchFamily="34"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9pPr>
          </a:lstStyle>
          <a:p>
            <a:pPr eaLnBrk="1" hangingPunct="1">
              <a:spcBef>
                <a:spcPct val="50000"/>
              </a:spcBef>
            </a:pPr>
            <a:r>
              <a:rPr lang="zh-CN" altLang="en-US" sz="1600" dirty="0"/>
              <a:t>不能采用 </a:t>
            </a:r>
            <a:r>
              <a:rPr lang="en-US" altLang="zh-CN" sz="1600" dirty="0"/>
              <a:t>ASJ</a:t>
            </a:r>
            <a:r>
              <a:rPr lang="zh-CN" altLang="en-US" sz="1600" dirty="0"/>
              <a:t>。因为 </a:t>
            </a:r>
            <a:r>
              <a:rPr lang="en-US" altLang="zh-CN" sz="1600" dirty="0"/>
              <a:t>PE </a:t>
            </a:r>
            <a:r>
              <a:rPr lang="zh-CN" altLang="en-US" sz="1600" dirty="0"/>
              <a:t>线和 </a:t>
            </a:r>
            <a:r>
              <a:rPr lang="en-US" altLang="zh-CN" sz="1600" dirty="0"/>
              <a:t>N </a:t>
            </a:r>
            <a:r>
              <a:rPr lang="zh-CN" altLang="en-US" sz="1600" dirty="0"/>
              <a:t>线合一，若 </a:t>
            </a:r>
            <a:r>
              <a:rPr lang="en-US" altLang="zh-CN" sz="1600" dirty="0"/>
              <a:t>PEN </a:t>
            </a:r>
            <a:r>
              <a:rPr lang="zh-CN" altLang="en-US" sz="1600" dirty="0"/>
              <a:t>线不重复接地，当外壳带电，互感器进出电流相等，</a:t>
            </a:r>
            <a:r>
              <a:rPr lang="en-US" altLang="zh-CN" sz="1600" dirty="0"/>
              <a:t>ASJ</a:t>
            </a:r>
            <a:r>
              <a:rPr lang="zh-CN" altLang="en-US" sz="1600" dirty="0"/>
              <a:t>拒动；若</a:t>
            </a:r>
            <a:r>
              <a:rPr lang="en-US" altLang="zh-CN" sz="1600" dirty="0"/>
              <a:t>PEN</a:t>
            </a:r>
            <a:r>
              <a:rPr lang="zh-CN" altLang="en-US" sz="1600" dirty="0"/>
              <a:t>线重复接地，部分单相电流将流入重复接地，达一定值后，</a:t>
            </a:r>
            <a:r>
              <a:rPr lang="en-US" altLang="zh-CN" sz="1600" dirty="0"/>
              <a:t>ASJ </a:t>
            </a:r>
            <a:r>
              <a:rPr lang="zh-CN" altLang="en-US" sz="1600" dirty="0"/>
              <a:t>误动。</a:t>
            </a:r>
            <a:endParaRPr lang="en-US" altLang="zh-CN" sz="1600" b="1" dirty="0">
              <a:solidFill>
                <a:schemeClr val="tx2"/>
              </a:solidFill>
              <a:ea typeface="宋体" panose="02010600030101010101" pitchFamily="2" charset="-122"/>
            </a:endParaRPr>
          </a:p>
        </p:txBody>
      </p:sp>
      <p:sp>
        <p:nvSpPr>
          <p:cNvPr id="26" name="Text Box 29"/>
          <p:cNvSpPr txBox="1">
            <a:spLocks noChangeArrowheads="1"/>
          </p:cNvSpPr>
          <p:nvPr/>
        </p:nvSpPr>
        <p:spPr bwMode="auto">
          <a:xfrm>
            <a:off x="3059721" y="2199244"/>
            <a:ext cx="56886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anose="020B0604030504040204" pitchFamily="34" charset="0"/>
                <a:cs typeface="Times New Roman" panose="02020603050405020304" pitchFamily="18" charset="0"/>
              </a:defRPr>
            </a:lvl1pPr>
            <a:lvl2pPr marL="742950" indent="-285750" eaLnBrk="0" hangingPunct="0">
              <a:defRPr sz="2400">
                <a:solidFill>
                  <a:schemeClr val="tx1"/>
                </a:solidFill>
                <a:latin typeface="Tahoma" panose="020B0604030504040204" pitchFamily="34" charset="0"/>
                <a:cs typeface="Times New Roman" panose="02020603050405020304" pitchFamily="18" charset="0"/>
              </a:defRPr>
            </a:lvl2pPr>
            <a:lvl3pPr marL="1143000" indent="-228600" eaLnBrk="0" hangingPunct="0">
              <a:defRPr sz="2400">
                <a:solidFill>
                  <a:schemeClr val="tx1"/>
                </a:solidFill>
                <a:latin typeface="Tahoma" panose="020B0604030504040204" pitchFamily="34" charset="0"/>
                <a:cs typeface="Times New Roman" panose="02020603050405020304" pitchFamily="18" charset="0"/>
              </a:defRPr>
            </a:lvl3pPr>
            <a:lvl4pPr marL="1600200" indent="-228600" eaLnBrk="0" hangingPunct="0">
              <a:defRPr sz="2400">
                <a:solidFill>
                  <a:schemeClr val="tx1"/>
                </a:solidFill>
                <a:latin typeface="Tahoma" panose="020B0604030504040204" pitchFamily="34" charset="0"/>
                <a:cs typeface="Times New Roman" panose="02020603050405020304" pitchFamily="18" charset="0"/>
              </a:defRPr>
            </a:lvl4pPr>
            <a:lvl5pPr marL="2057400" indent="-228600" eaLnBrk="0" hangingPunct="0">
              <a:defRPr sz="2400">
                <a:solidFill>
                  <a:schemeClr val="tx1"/>
                </a:solidFill>
                <a:latin typeface="Tahoma" panose="020B0604030504040204" pitchFamily="34"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cs typeface="Times New Roman" panose="02020603050405020304" pitchFamily="18" charset="0"/>
              </a:defRPr>
            </a:lvl9pPr>
          </a:lstStyle>
          <a:p>
            <a:pPr eaLnBrk="1" hangingPunct="1">
              <a:spcBef>
                <a:spcPct val="50000"/>
              </a:spcBef>
            </a:pPr>
            <a:r>
              <a:rPr lang="en-US" altLang="zh-CN" sz="1600" dirty="0"/>
              <a:t>F </a:t>
            </a:r>
            <a:r>
              <a:rPr lang="zh-CN" altLang="en-US" sz="1600" dirty="0"/>
              <a:t>点前为</a:t>
            </a:r>
            <a:r>
              <a:rPr lang="en-US" altLang="zh-CN" sz="1600" dirty="0"/>
              <a:t>TN-C</a:t>
            </a:r>
            <a:r>
              <a:rPr lang="zh-CN" altLang="en-US" sz="1600" dirty="0"/>
              <a:t>系统，不能采用</a:t>
            </a:r>
            <a:r>
              <a:rPr lang="en-US" altLang="zh-CN" sz="1600" dirty="0"/>
              <a:t>ASJ</a:t>
            </a:r>
            <a:r>
              <a:rPr lang="zh-CN" altLang="en-US" sz="1600" dirty="0"/>
              <a:t>；</a:t>
            </a:r>
            <a:r>
              <a:rPr lang="en-US" altLang="zh-CN" sz="1600" dirty="0"/>
              <a:t>F</a:t>
            </a:r>
            <a:r>
              <a:rPr lang="zh-CN" altLang="en-US" sz="1600" dirty="0"/>
              <a:t>点后为</a:t>
            </a:r>
            <a:r>
              <a:rPr lang="en-US" altLang="zh-CN" sz="1600" dirty="0"/>
              <a:t>TN-S </a:t>
            </a:r>
            <a:r>
              <a:rPr lang="zh-CN" altLang="en-US" sz="1600" dirty="0"/>
              <a:t>系统，可采用 </a:t>
            </a:r>
            <a:r>
              <a:rPr lang="en-US" altLang="zh-CN" sz="1600" dirty="0"/>
              <a:t>ASJ</a:t>
            </a:r>
            <a:r>
              <a:rPr lang="zh-CN" altLang="en-US" sz="1600" dirty="0"/>
              <a:t>，但</a:t>
            </a:r>
            <a:r>
              <a:rPr lang="en-US" altLang="zh-CN" sz="1600" dirty="0"/>
              <a:t>PE</a:t>
            </a:r>
            <a:r>
              <a:rPr lang="zh-CN" altLang="en-US" sz="1600" dirty="0"/>
              <a:t>线不得穿过互感器。</a:t>
            </a:r>
            <a:endParaRPr lang="en-US" altLang="zh-CN" sz="1600" b="1" dirty="0">
              <a:solidFill>
                <a:schemeClr val="tx2"/>
              </a:solidFill>
              <a:ea typeface="宋体" panose="02010600030101010101" pitchFamily="2" charset="-122"/>
            </a:endParaRPr>
          </a:p>
        </p:txBody>
      </p:sp>
      <p:sp>
        <p:nvSpPr>
          <p:cNvPr id="9" name="矩形 8"/>
          <p:cNvSpPr/>
          <p:nvPr/>
        </p:nvSpPr>
        <p:spPr>
          <a:xfrm>
            <a:off x="113909" y="3374114"/>
            <a:ext cx="8640849" cy="1421928"/>
          </a:xfrm>
          <a:prstGeom prst="rect">
            <a:avLst/>
          </a:prstGeom>
        </p:spPr>
        <p:txBody>
          <a:bodyPr wrap="square">
            <a:spAutoFit/>
          </a:bodyPr>
          <a:lstStyle/>
          <a:p>
            <a:pPr>
              <a:spcBef>
                <a:spcPct val="20000"/>
              </a:spcBef>
              <a:buClr>
                <a:schemeClr val="folHlink"/>
              </a:buClr>
              <a:buSzPct val="60000"/>
            </a:pPr>
            <a:r>
              <a:rPr lang="en-US" altLang="zh-CN" sz="1600" dirty="0">
                <a:latin typeface="+mn-ea"/>
              </a:rPr>
              <a:t>ASJ</a:t>
            </a:r>
            <a:r>
              <a:rPr lang="zh-CN" altLang="en-US" sz="1600" dirty="0">
                <a:latin typeface="+mn-ea"/>
              </a:rPr>
              <a:t>系列剩余电流继电器</a:t>
            </a:r>
            <a:r>
              <a:rPr lang="zh-CN" altLang="zh-CN" sz="1600" dirty="0">
                <a:latin typeface="+mn-ea"/>
              </a:rPr>
              <a:t>与遥控跳闸开关联用（自动切断电源），可以实现以下功能：防止间接接触</a:t>
            </a:r>
            <a:r>
              <a:rPr lang="zh-CN" altLang="en-US" sz="1600" dirty="0">
                <a:latin typeface="+mn-ea"/>
              </a:rPr>
              <a:t>、</a:t>
            </a:r>
            <a:r>
              <a:rPr lang="zh-CN" altLang="zh-CN" sz="1600" dirty="0">
                <a:latin typeface="+mn-ea"/>
              </a:rPr>
              <a:t>限制漏电电流</a:t>
            </a:r>
            <a:r>
              <a:rPr lang="zh-CN" altLang="en-US" sz="1600" dirty="0">
                <a:latin typeface="+mn-ea"/>
              </a:rPr>
              <a:t>。</a:t>
            </a:r>
            <a:r>
              <a:rPr lang="zh-CN" altLang="zh-CN" sz="1600" dirty="0">
                <a:latin typeface="+mn-ea"/>
              </a:rPr>
              <a:t>也可以直接作为信号继电器，监控电力设备</a:t>
            </a:r>
            <a:r>
              <a:rPr lang="zh-CN" altLang="en-US" sz="1600" dirty="0">
                <a:latin typeface="+mn-ea"/>
              </a:rPr>
              <a:t>。</a:t>
            </a:r>
            <a:endParaRPr lang="en-US" altLang="zh-CN" sz="1600" dirty="0">
              <a:latin typeface="+mn-ea"/>
            </a:endParaRPr>
          </a:p>
          <a:p>
            <a:pPr>
              <a:spcBef>
                <a:spcPct val="20000"/>
              </a:spcBef>
              <a:buClr>
                <a:schemeClr val="folHlink"/>
              </a:buClr>
              <a:buSzPct val="60000"/>
            </a:pPr>
            <a:endParaRPr lang="en-US" altLang="zh-CN" sz="1600" dirty="0">
              <a:latin typeface="+mn-ea"/>
            </a:endParaRPr>
          </a:p>
          <a:p>
            <a:pPr>
              <a:spcBef>
                <a:spcPct val="20000"/>
              </a:spcBef>
              <a:buClr>
                <a:schemeClr val="folHlink"/>
              </a:buClr>
              <a:buSzPct val="60000"/>
            </a:pPr>
            <a:r>
              <a:rPr lang="en-US" altLang="zh-CN" sz="1600" dirty="0">
                <a:latin typeface="+mn-ea"/>
              </a:rPr>
              <a:t>ASJ</a:t>
            </a:r>
            <a:r>
              <a:rPr lang="zh-CN" altLang="en-US" sz="1600" dirty="0">
                <a:latin typeface="+mn-ea"/>
              </a:rPr>
              <a:t>系列剩余电流继电器特别适用于</a:t>
            </a:r>
            <a:r>
              <a:rPr lang="zh-CN" altLang="en-US" sz="1600" dirty="0">
                <a:solidFill>
                  <a:srgbClr val="FF0000"/>
                </a:solidFill>
                <a:latin typeface="+mn-ea"/>
              </a:rPr>
              <a:t>学校、商厦、工厂车间、集贸市场、工矿企业、国家重点消防单位、智能大厦与小区，石油化工、电信及国防等</a:t>
            </a:r>
            <a:r>
              <a:rPr lang="zh-CN" altLang="en-US" sz="1600" dirty="0">
                <a:latin typeface="+mn-ea"/>
              </a:rPr>
              <a:t>部门用电的安全保护。</a:t>
            </a:r>
            <a:endParaRPr lang="en-US" altLang="zh-CN" sz="1600" dirty="0">
              <a:latin typeface="+mn-ea"/>
            </a:endParaRPr>
          </a:p>
        </p:txBody>
      </p:sp>
      <p:cxnSp>
        <p:nvCxnSpPr>
          <p:cNvPr id="15" name="直接连接符 14"/>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3240360"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传统短路保护手段</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文本框 3"/>
          <p:cNvSpPr txBox="1">
            <a:spLocks noChangeArrowheads="1"/>
          </p:cNvSpPr>
          <p:nvPr/>
        </p:nvSpPr>
        <p:spPr bwMode="auto">
          <a:xfrm>
            <a:off x="101379" y="3704206"/>
            <a:ext cx="8976738" cy="883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indent="0" eaLnBrk="0" hangingPunct="0">
              <a:lnSpc>
                <a:spcPct val="130000"/>
              </a:lnSpc>
              <a:defRPr sz="2400">
                <a:latin typeface="华文仿宋" panose="02010600040101010101" pitchFamily="2" charset="-122"/>
                <a:ea typeface="华文仿宋" panose="0201060004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nSpc>
                <a:spcPct val="150000"/>
              </a:lnSpc>
            </a:pPr>
            <a:r>
              <a:rPr lang="zh-CN" altLang="en-US" sz="1800" dirty="0">
                <a:sym typeface="Calibri" panose="020F0502020204030204" pitchFamily="34" charset="0"/>
              </a:rPr>
              <a:t>传统保护方式采用电磁脱扣式断路器，检测到短路时，脱扣器动作，分断时间在毫米级，无法有效抑制短路电流。最好的方式是采用响应速度快的限流技术和器件。</a:t>
            </a:r>
            <a:endParaRPr lang="zh-CN" altLang="en-US" sz="1800" dirty="0">
              <a:sym typeface="Calibri" panose="020F0502020204030204" pitchFamily="34" charset="0"/>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3357" y="849324"/>
            <a:ext cx="3434547" cy="2730538"/>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4168" y="777317"/>
            <a:ext cx="2448271" cy="2730538"/>
          </a:xfrm>
          <a:prstGeom prst="rect">
            <a:avLst/>
          </a:prstGeom>
        </p:spPr>
      </p:pic>
      <p:sp>
        <p:nvSpPr>
          <p:cNvPr id="15" name="文本框 14"/>
          <p:cNvSpPr txBox="1"/>
          <p:nvPr/>
        </p:nvSpPr>
        <p:spPr>
          <a:xfrm>
            <a:off x="3819880" y="953309"/>
            <a:ext cx="501391" cy="2554545"/>
          </a:xfrm>
          <a:prstGeom prst="rect">
            <a:avLst/>
          </a:prstGeom>
          <a:noFill/>
        </p:spPr>
        <p:txBody>
          <a:bodyPr wrap="square" rtlCol="0">
            <a:spAutoFit/>
          </a:bodyPr>
          <a:lstStyle/>
          <a:p>
            <a:r>
              <a:rPr lang="zh-CN" altLang="en-US" sz="1600" dirty="0"/>
              <a:t>传统微断内部结构图示</a:t>
            </a:r>
            <a:endParaRPr lang="zh-CN" altLang="en-US" sz="1600" dirty="0"/>
          </a:p>
        </p:txBody>
      </p:sp>
      <p:sp>
        <p:nvSpPr>
          <p:cNvPr id="16" name="文本框 15"/>
          <p:cNvSpPr txBox="1"/>
          <p:nvPr/>
        </p:nvSpPr>
        <p:spPr>
          <a:xfrm>
            <a:off x="5371934" y="953309"/>
            <a:ext cx="501391" cy="2554545"/>
          </a:xfrm>
          <a:prstGeom prst="rect">
            <a:avLst/>
          </a:prstGeom>
          <a:noFill/>
        </p:spPr>
        <p:txBody>
          <a:bodyPr wrap="square" rtlCol="0">
            <a:spAutoFit/>
          </a:bodyPr>
          <a:lstStyle/>
          <a:p>
            <a:r>
              <a:rPr lang="zh-CN" altLang="en-US" sz="1600" dirty="0"/>
              <a:t>短路限流控制能量比较</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3240360"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相关标准和规范</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Rectangle 3"/>
          <p:cNvSpPr txBox="1">
            <a:spLocks noChangeArrowheads="1"/>
          </p:cNvSpPr>
          <p:nvPr/>
        </p:nvSpPr>
        <p:spPr bwMode="auto">
          <a:xfrm>
            <a:off x="4794800" y="2751590"/>
            <a:ext cx="4324153" cy="868492"/>
          </a:xfrm>
          <a:prstGeom prst="rect">
            <a:avLst/>
          </a:prstGeom>
          <a:solidFill>
            <a:schemeClr val="bg2">
              <a:lumMod val="20000"/>
              <a:lumOff val="80000"/>
            </a:schemeClr>
          </a:solidFill>
          <a:ln>
            <a:solidFill>
              <a:schemeClr val="tx2"/>
            </a:solidFill>
          </a:ln>
          <a:effectLst/>
        </p:spPr>
        <p:txBody>
          <a:bodyPr/>
          <a:lstStyle>
            <a:lvl1pPr marL="190500" indent="-1905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ea typeface="+mn-ea"/>
                <a:cs typeface="+mn-cs"/>
              </a:defRPr>
            </a:lvl1pPr>
            <a:lvl2pPr marL="762000" indent="-28575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2pPr>
            <a:lvl3pPr marL="11811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3pPr>
            <a:lvl4pPr marL="16002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4pPr>
            <a:lvl5pPr marL="20574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5pPr>
            <a:lvl6pPr marL="25146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6pPr>
            <a:lvl7pPr marL="29718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7pPr>
            <a:lvl8pPr marL="34290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8pPr>
            <a:lvl9pPr marL="38862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9pPr>
          </a:lstStyle>
          <a:p>
            <a:pPr marL="0" indent="0" eaLnBrk="1" hangingPunct="1">
              <a:lnSpc>
                <a:spcPct val="150000"/>
              </a:lnSpc>
              <a:buNone/>
              <a:defRPr/>
            </a:pPr>
            <a:r>
              <a:rPr lang="zh-CN" altLang="en-US" dirty="0">
                <a:solidFill>
                  <a:schemeClr val="tx2">
                    <a:lumMod val="10000"/>
                  </a:schemeClr>
                </a:solidFill>
                <a:latin typeface="华文仿宋" panose="02010600040101010101" pitchFamily="2" charset="-122"/>
                <a:ea typeface="华文仿宋" panose="02010600040101010101" pitchFamily="2" charset="-122"/>
                <a:sym typeface="+mn-ea"/>
              </a:rPr>
              <a:t>DB11/791-2011</a:t>
            </a:r>
            <a:r>
              <a:rPr lang="zh-CN" altLang="en-US" dirty="0">
                <a:solidFill>
                  <a:schemeClr val="tx2">
                    <a:lumMod val="10000"/>
                  </a:schemeClr>
                </a:solidFill>
                <a:latin typeface="华文仿宋" panose="02010600040101010101" pitchFamily="2" charset="-122"/>
                <a:ea typeface="华文仿宋" panose="02010600040101010101" pitchFamily="2" charset="-122"/>
              </a:rPr>
              <a:t>规定，对于文物建筑中“</a:t>
            </a:r>
            <a:r>
              <a:rPr lang="zh-CN" altLang="en-US" b="1" dirty="0">
                <a:solidFill>
                  <a:schemeClr val="tx2">
                    <a:lumMod val="10000"/>
                  </a:schemeClr>
                </a:solidFill>
                <a:latin typeface="华文仿宋" panose="02010600040101010101" pitchFamily="2" charset="-122"/>
                <a:ea typeface="华文仿宋" panose="02010600040101010101" pitchFamily="2" charset="-122"/>
              </a:rPr>
              <a:t>重要用电设备电源接入处宜</a:t>
            </a:r>
            <a:r>
              <a:rPr lang="zh-CN" altLang="en-US" dirty="0">
                <a:solidFill>
                  <a:schemeClr val="tx2">
                    <a:lumMod val="10000"/>
                  </a:schemeClr>
                </a:solidFill>
                <a:latin typeface="华文仿宋" panose="02010600040101010101" pitchFamily="2" charset="-122"/>
                <a:ea typeface="华文仿宋" panose="02010600040101010101" pitchFamily="2" charset="-122"/>
              </a:rPr>
              <a:t>设置限流式断电保护器” </a:t>
            </a:r>
            <a:br>
              <a:rPr lang="en-GB" sz="1200" b="0" dirty="0">
                <a:solidFill>
                  <a:srgbClr val="3C3C3B"/>
                </a:solidFill>
              </a:rPr>
            </a:br>
            <a:endParaRPr lang="en-GB" sz="1200" i="1" dirty="0">
              <a:solidFill>
                <a:srgbClr val="3C3C3B"/>
              </a:solidFill>
            </a:endParaRPr>
          </a:p>
        </p:txBody>
      </p:sp>
      <p:pic>
        <p:nvPicPr>
          <p:cNvPr id="13" name="图片 12"/>
          <p:cNvPicPr>
            <a:picLocks noChangeAspect="1"/>
          </p:cNvPicPr>
          <p:nvPr/>
        </p:nvPicPr>
        <p:blipFill>
          <a:blip r:embed="rId1" cstate="print"/>
          <a:srcRect r="68190" b="73839"/>
          <a:stretch>
            <a:fillRect/>
          </a:stretch>
        </p:blipFill>
        <p:spPr>
          <a:xfrm>
            <a:off x="477" y="733303"/>
            <a:ext cx="4643531" cy="1845349"/>
          </a:xfrm>
          <a:prstGeom prst="rect">
            <a:avLst/>
          </a:prstGeom>
          <a:effectLst>
            <a:outerShdw blurRad="50800" dist="38100" dir="2700000" algn="tl" rotWithShape="0">
              <a:prstClr val="black">
                <a:alpha val="40000"/>
              </a:prstClr>
            </a:outerShdw>
          </a:effectLst>
        </p:spPr>
      </p:pic>
      <p:pic>
        <p:nvPicPr>
          <p:cNvPr id="14" name="图片 13"/>
          <p:cNvPicPr>
            <a:picLocks noChangeAspect="1"/>
          </p:cNvPicPr>
          <p:nvPr/>
        </p:nvPicPr>
        <p:blipFill>
          <a:blip r:embed="rId2" cstate="print"/>
          <a:stretch>
            <a:fillRect/>
          </a:stretch>
        </p:blipFill>
        <p:spPr>
          <a:xfrm>
            <a:off x="4827551" y="779682"/>
            <a:ext cx="4291402" cy="1775639"/>
          </a:xfrm>
          <a:prstGeom prst="rect">
            <a:avLst/>
          </a:prstGeom>
          <a:effectLst>
            <a:outerShdw blurRad="50800" dist="38100" dir="2700000" algn="tl" rotWithShape="0">
              <a:prstClr val="black">
                <a:alpha val="40000"/>
              </a:prstClr>
            </a:outerShdw>
          </a:effectLst>
        </p:spPr>
      </p:pic>
      <p:sp>
        <p:nvSpPr>
          <p:cNvPr id="15" name="Rectangle 3"/>
          <p:cNvSpPr txBox="1">
            <a:spLocks noChangeArrowheads="1"/>
          </p:cNvSpPr>
          <p:nvPr/>
        </p:nvSpPr>
        <p:spPr bwMode="auto">
          <a:xfrm>
            <a:off x="50334" y="2756434"/>
            <a:ext cx="4714613" cy="1975556"/>
          </a:xfrm>
          <a:prstGeom prst="rect">
            <a:avLst/>
          </a:prstGeom>
          <a:solidFill>
            <a:schemeClr val="bg2">
              <a:lumMod val="20000"/>
              <a:lumOff val="80000"/>
            </a:schemeClr>
          </a:solidFill>
          <a:ln>
            <a:solidFill>
              <a:schemeClr val="tx2"/>
            </a:solidFill>
          </a:ln>
          <a:effectLst/>
        </p:spPr>
        <p:txBody>
          <a:bodyPr/>
          <a:lstStyle>
            <a:lvl1pPr marL="190500" indent="-1905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ea typeface="+mn-ea"/>
                <a:cs typeface="+mn-cs"/>
              </a:defRPr>
            </a:lvl1pPr>
            <a:lvl2pPr marL="762000" indent="-28575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2pPr>
            <a:lvl3pPr marL="11811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3pPr>
            <a:lvl4pPr marL="16002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4pPr>
            <a:lvl5pPr marL="20574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5pPr>
            <a:lvl6pPr marL="25146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6pPr>
            <a:lvl7pPr marL="29718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7pPr>
            <a:lvl8pPr marL="34290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8pPr>
            <a:lvl9pPr marL="38862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9pPr>
          </a:lstStyle>
          <a:p>
            <a:pPr marL="0" indent="0" eaLnBrk="1" hangingPunct="1">
              <a:lnSpc>
                <a:spcPct val="150000"/>
              </a:lnSpc>
              <a:buNone/>
              <a:defRPr/>
            </a:pPr>
            <a:r>
              <a:rPr lang="zh-CN" altLang="en-US" b="1" dirty="0">
                <a:solidFill>
                  <a:srgbClr val="3C3C3B"/>
                </a:solidFill>
                <a:latin typeface="华文仿宋" panose="02010600040101010101" pitchFamily="2" charset="-122"/>
                <a:ea typeface="华文仿宋" panose="02010600040101010101" pitchFamily="2" charset="-122"/>
              </a:rPr>
              <a:t>DGJ 08-2048-2016中第5.4.8条规定：</a:t>
            </a:r>
            <a:r>
              <a:rPr lang="zh-CN" altLang="en-US" dirty="0">
                <a:solidFill>
                  <a:schemeClr val="tx2">
                    <a:lumMod val="10000"/>
                  </a:schemeClr>
                </a:solidFill>
                <a:latin typeface="华文仿宋" panose="02010600040101010101" pitchFamily="2" charset="-122"/>
                <a:ea typeface="华文仿宋" panose="02010600040101010101" pitchFamily="2" charset="-122"/>
              </a:rPr>
              <a:t>“</a:t>
            </a:r>
            <a:r>
              <a:rPr lang="zh-CN" altLang="en-US" b="1" dirty="0">
                <a:solidFill>
                  <a:schemeClr val="tx2">
                    <a:lumMod val="10000"/>
                  </a:schemeClr>
                </a:solidFill>
                <a:latin typeface="华文仿宋" panose="02010600040101010101" pitchFamily="2" charset="-122"/>
                <a:ea typeface="华文仿宋" panose="02010600040101010101" pitchFamily="2" charset="-122"/>
              </a:rPr>
              <a:t>租售式商场商铺、批发市场、集贸市场、甲乙丙类危险品库房</a:t>
            </a:r>
            <a:r>
              <a:rPr lang="zh-CN" altLang="en-US" dirty="0">
                <a:solidFill>
                  <a:schemeClr val="tx2">
                    <a:lumMod val="10000"/>
                  </a:schemeClr>
                </a:solidFill>
                <a:latin typeface="华文仿宋" panose="02010600040101010101" pitchFamily="2" charset="-122"/>
                <a:ea typeface="华文仿宋" panose="02010600040101010101" pitchFamily="2" charset="-122"/>
              </a:rPr>
              <a:t>等场所的末端配电箱</a:t>
            </a:r>
            <a:r>
              <a:rPr lang="zh-CN" altLang="en-US" b="1" dirty="0">
                <a:solidFill>
                  <a:srgbClr val="FF0000"/>
                </a:solidFill>
                <a:latin typeface="华文仿宋" panose="02010600040101010101" pitchFamily="2" charset="-122"/>
                <a:ea typeface="华文仿宋" panose="02010600040101010101" pitchFamily="2" charset="-122"/>
              </a:rPr>
              <a:t>应</a:t>
            </a:r>
            <a:r>
              <a:rPr lang="zh-CN" altLang="en-US" dirty="0">
                <a:solidFill>
                  <a:schemeClr val="tx2">
                    <a:lumMod val="10000"/>
                  </a:schemeClr>
                </a:solidFill>
                <a:latin typeface="华文仿宋" panose="02010600040101010101" pitchFamily="2" charset="-122"/>
                <a:ea typeface="华文仿宋" panose="02010600040101010101" pitchFamily="2" charset="-122"/>
              </a:rPr>
              <a:t>设置电气防火限流式保护器；</a:t>
            </a:r>
            <a:r>
              <a:rPr lang="zh-CN" altLang="en-US" b="1" dirty="0">
                <a:solidFill>
                  <a:schemeClr val="tx2">
                    <a:lumMod val="10000"/>
                  </a:schemeClr>
                </a:solidFill>
                <a:latin typeface="华文仿宋" panose="02010600040101010101" pitchFamily="2" charset="-122"/>
                <a:ea typeface="华文仿宋" panose="02010600040101010101" pitchFamily="2" charset="-122"/>
              </a:rPr>
              <a:t>幼儿园、老年人建筑、集体宿舍及电动车充电站</a:t>
            </a:r>
            <a:r>
              <a:rPr lang="zh-CN" altLang="en-US" dirty="0">
                <a:solidFill>
                  <a:schemeClr val="tx2">
                    <a:lumMod val="10000"/>
                  </a:schemeClr>
                </a:solidFill>
                <a:latin typeface="华文仿宋" panose="02010600040101010101" pitchFamily="2" charset="-122"/>
                <a:ea typeface="华文仿宋" panose="02010600040101010101" pitchFamily="2" charset="-122"/>
              </a:rPr>
              <a:t>等场所的末端配电箱</a:t>
            </a:r>
            <a:r>
              <a:rPr lang="zh-CN" altLang="en-US" b="1" dirty="0">
                <a:solidFill>
                  <a:schemeClr val="tx2">
                    <a:lumMod val="10000"/>
                  </a:schemeClr>
                </a:solidFill>
                <a:latin typeface="华文仿宋" panose="02010600040101010101" pitchFamily="2" charset="-122"/>
                <a:ea typeface="华文仿宋" panose="02010600040101010101" pitchFamily="2" charset="-122"/>
              </a:rPr>
              <a:t>宜</a:t>
            </a:r>
            <a:r>
              <a:rPr lang="zh-CN" altLang="en-US" dirty="0">
                <a:solidFill>
                  <a:schemeClr val="tx2">
                    <a:lumMod val="10000"/>
                  </a:schemeClr>
                </a:solidFill>
                <a:latin typeface="华文仿宋" panose="02010600040101010101" pitchFamily="2" charset="-122"/>
                <a:ea typeface="华文仿宋" panose="02010600040101010101" pitchFamily="2" charset="-122"/>
              </a:rPr>
              <a:t>设置电气防火限流式保护器。”</a:t>
            </a:r>
            <a:endParaRPr lang="en-GB" b="0" dirty="0">
              <a:solidFill>
                <a:srgbClr val="3C3C3B"/>
              </a:solidFill>
              <a:latin typeface="华文仿宋" panose="02010600040101010101" pitchFamily="2" charset="-122"/>
              <a:ea typeface="华文仿宋" panose="02010600040101010101" pitchFamily="2" charset="-122"/>
            </a:endParaRPr>
          </a:p>
        </p:txBody>
      </p:sp>
      <p:sp>
        <p:nvSpPr>
          <p:cNvPr id="16" name="Rectangle 3"/>
          <p:cNvSpPr txBox="1">
            <a:spLocks noChangeArrowheads="1"/>
          </p:cNvSpPr>
          <p:nvPr/>
        </p:nvSpPr>
        <p:spPr bwMode="auto">
          <a:xfrm>
            <a:off x="4802473" y="3607266"/>
            <a:ext cx="4316359" cy="1115331"/>
          </a:xfrm>
          <a:prstGeom prst="rect">
            <a:avLst/>
          </a:prstGeom>
          <a:solidFill>
            <a:schemeClr val="bg2">
              <a:lumMod val="20000"/>
              <a:lumOff val="80000"/>
            </a:schemeClr>
          </a:solidFill>
          <a:ln>
            <a:solidFill>
              <a:schemeClr val="tx2"/>
            </a:solidFill>
          </a:ln>
          <a:effectLst/>
        </p:spPr>
        <p:txBody>
          <a:bodyPr/>
          <a:lstStyle>
            <a:lvl1pPr marL="190500" indent="-1905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ea typeface="+mn-ea"/>
                <a:cs typeface="+mn-cs"/>
              </a:defRPr>
            </a:lvl1pPr>
            <a:lvl2pPr marL="762000" indent="-28575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2pPr>
            <a:lvl3pPr marL="11811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3pPr>
            <a:lvl4pPr marL="16002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4pPr>
            <a:lvl5pPr marL="2057400" indent="-228600" algn="l" rtl="0" eaLnBrk="0" fontAlgn="base" hangingPunct="0">
              <a:spcBef>
                <a:spcPct val="20000"/>
              </a:spcBef>
              <a:spcAft>
                <a:spcPct val="0"/>
              </a:spcAft>
              <a:buClr>
                <a:srgbClr val="FF9933"/>
              </a:buClr>
              <a:buFont typeface="Wingdings" panose="05000000000000000000" pitchFamily="2" charset="2"/>
              <a:buChar char="§"/>
              <a:defRPr sz="1600">
                <a:solidFill>
                  <a:schemeClr val="tx1"/>
                </a:solidFill>
                <a:latin typeface="+mn-lt"/>
              </a:defRPr>
            </a:lvl5pPr>
            <a:lvl6pPr marL="25146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6pPr>
            <a:lvl7pPr marL="29718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7pPr>
            <a:lvl8pPr marL="34290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8pPr>
            <a:lvl9pPr marL="3886200" indent="-228600" algn="l" rtl="0" fontAlgn="base">
              <a:spcBef>
                <a:spcPct val="20000"/>
              </a:spcBef>
              <a:spcAft>
                <a:spcPct val="0"/>
              </a:spcAft>
              <a:buClr>
                <a:srgbClr val="FF9933"/>
              </a:buClr>
              <a:buFont typeface="Wingdings" panose="05000000000000000000" pitchFamily="2" charset="2"/>
              <a:buChar char="§"/>
              <a:defRPr sz="1600">
                <a:solidFill>
                  <a:schemeClr val="tx1"/>
                </a:solidFill>
                <a:latin typeface="+mn-lt"/>
              </a:defRPr>
            </a:lvl9pPr>
          </a:lstStyle>
          <a:p>
            <a:pPr marL="0" indent="0" eaLnBrk="1" hangingPunct="1">
              <a:lnSpc>
                <a:spcPct val="150000"/>
              </a:lnSpc>
              <a:buNone/>
              <a:defRPr/>
            </a:pPr>
            <a:r>
              <a:rPr lang="zh-CN" altLang="en-US" b="1" dirty="0">
                <a:solidFill>
                  <a:schemeClr val="tx2">
                    <a:lumMod val="10000"/>
                  </a:schemeClr>
                </a:solidFill>
                <a:latin typeface="华文仿宋" panose="02010600040101010101" pitchFamily="2" charset="-122"/>
                <a:ea typeface="华文仿宋" panose="02010600040101010101" pitchFamily="2" charset="-122"/>
                <a:sym typeface="+mn-ea"/>
              </a:rPr>
              <a:t>产品标准：</a:t>
            </a:r>
            <a:r>
              <a:rPr lang="zh-CN" altLang="en-US" dirty="0">
                <a:solidFill>
                  <a:schemeClr val="tx2">
                    <a:lumMod val="10000"/>
                  </a:schemeClr>
                </a:solidFill>
                <a:latin typeface="华文仿宋" panose="02010600040101010101" pitchFamily="2" charset="-122"/>
                <a:ea typeface="华文仿宋" panose="02010600040101010101" pitchFamily="2" charset="-122"/>
                <a:sym typeface="+mn-ea"/>
              </a:rPr>
              <a:t>国家标准</a:t>
            </a:r>
            <a:r>
              <a:rPr lang="en-US" altLang="zh-CN" dirty="0">
                <a:solidFill>
                  <a:schemeClr val="tx2">
                    <a:lumMod val="10000"/>
                  </a:schemeClr>
                </a:solidFill>
                <a:latin typeface="华文仿宋" panose="02010600040101010101" pitchFamily="2" charset="-122"/>
                <a:ea typeface="华文仿宋" panose="02010600040101010101" pitchFamily="2" charset="-122"/>
                <a:sym typeface="+mn-ea"/>
              </a:rPr>
              <a:t>GB14287.6《</a:t>
            </a:r>
            <a:r>
              <a:rPr lang="zh-CN" altLang="en-US" dirty="0">
                <a:solidFill>
                  <a:schemeClr val="tx2">
                    <a:lumMod val="10000"/>
                  </a:schemeClr>
                </a:solidFill>
                <a:latin typeface="华文仿宋" panose="02010600040101010101" pitchFamily="2" charset="-122"/>
                <a:ea typeface="华文仿宋" panose="02010600040101010101" pitchFamily="2" charset="-122"/>
                <a:sym typeface="+mn-ea"/>
              </a:rPr>
              <a:t>电气火灾监控系统 第</a:t>
            </a:r>
            <a:r>
              <a:rPr lang="en-US" altLang="zh-CN" dirty="0">
                <a:solidFill>
                  <a:schemeClr val="tx2">
                    <a:lumMod val="10000"/>
                  </a:schemeClr>
                </a:solidFill>
                <a:latin typeface="华文仿宋" panose="02010600040101010101" pitchFamily="2" charset="-122"/>
                <a:ea typeface="华文仿宋" panose="02010600040101010101" pitchFamily="2" charset="-122"/>
                <a:sym typeface="+mn-ea"/>
              </a:rPr>
              <a:t>6</a:t>
            </a:r>
            <a:r>
              <a:rPr lang="zh-CN" altLang="en-US" dirty="0">
                <a:solidFill>
                  <a:schemeClr val="tx2">
                    <a:lumMod val="10000"/>
                  </a:schemeClr>
                </a:solidFill>
                <a:latin typeface="华文仿宋" panose="02010600040101010101" pitchFamily="2" charset="-122"/>
                <a:ea typeface="华文仿宋" panose="02010600040101010101" pitchFamily="2" charset="-122"/>
                <a:sym typeface="+mn-ea"/>
              </a:rPr>
              <a:t>部分：电气防火限流式保护器（征求意见稿）于</a:t>
            </a:r>
            <a:r>
              <a:rPr lang="en-US" altLang="zh-CN" dirty="0">
                <a:solidFill>
                  <a:schemeClr val="tx2">
                    <a:lumMod val="10000"/>
                  </a:schemeClr>
                </a:solidFill>
                <a:latin typeface="华文仿宋" panose="02010600040101010101" pitchFamily="2" charset="-122"/>
                <a:ea typeface="华文仿宋" panose="02010600040101010101" pitchFamily="2" charset="-122"/>
                <a:sym typeface="+mn-ea"/>
              </a:rPr>
              <a:t>16</a:t>
            </a:r>
            <a:r>
              <a:rPr lang="zh-CN" altLang="en-US" dirty="0">
                <a:solidFill>
                  <a:schemeClr val="tx2">
                    <a:lumMod val="10000"/>
                  </a:schemeClr>
                </a:solidFill>
                <a:latin typeface="华文仿宋" panose="02010600040101010101" pitchFamily="2" charset="-122"/>
                <a:ea typeface="华文仿宋" panose="02010600040101010101" pitchFamily="2" charset="-122"/>
                <a:sym typeface="+mn-ea"/>
              </a:rPr>
              <a:t>年正式进入报批程序。</a:t>
            </a:r>
            <a:endParaRPr lang="en-GB" i="1" dirty="0">
              <a:solidFill>
                <a:srgbClr val="3C3C3B"/>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3240360"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地方政府指导文件</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上海</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pic>
        <p:nvPicPr>
          <p:cNvPr id="11268"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51520" y="794899"/>
            <a:ext cx="3232977" cy="379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3888" y="1286916"/>
            <a:ext cx="5391497" cy="28986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6275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矩形 2"/>
          <p:cNvSpPr/>
          <p:nvPr/>
        </p:nvSpPr>
        <p:spPr>
          <a:xfrm>
            <a:off x="0" y="627542"/>
            <a:ext cx="9144000" cy="72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
          <p:cNvSpPr txBox="1">
            <a:spLocks noChangeArrowheads="1"/>
          </p:cNvSpPr>
          <p:nvPr/>
        </p:nvSpPr>
        <p:spPr bwMode="auto">
          <a:xfrm>
            <a:off x="683568" y="146124"/>
            <a:ext cx="3240360" cy="369332"/>
          </a:xfrm>
          <a:prstGeom prst="rect">
            <a:avLst/>
          </a:prstGeom>
          <a:noFill/>
          <a:ln w="9525">
            <a:noFill/>
            <a:miter lim="800000"/>
          </a:ln>
        </p:spPr>
        <p:txBody>
          <a:bodyPr wrap="square">
            <a:spAutoFit/>
          </a:bodyPr>
          <a:lstStyle/>
          <a:p>
            <a:pPr lvl="0">
              <a:defRPr/>
            </a:pPr>
            <a:r>
              <a:rPr lang="zh-CN" altLang="en-US" b="1" kern="0" dirty="0">
                <a:solidFill>
                  <a:schemeClr val="bg1"/>
                </a:solidFill>
                <a:latin typeface="微软雅黑" panose="020B0503020204020204" pitchFamily="34" charset="-122"/>
                <a:ea typeface="微软雅黑" panose="020B0503020204020204" pitchFamily="34" charset="-122"/>
              </a:rPr>
              <a:t>地方政府指导文件</a:t>
            </a:r>
            <a:r>
              <a:rPr lang="en-US" altLang="zh-CN" b="1" kern="0" dirty="0">
                <a:solidFill>
                  <a:schemeClr val="bg1"/>
                </a:solidFill>
                <a:latin typeface="微软雅黑" panose="020B0503020204020204" pitchFamily="34" charset="-122"/>
                <a:ea typeface="微软雅黑" panose="020B0503020204020204" pitchFamily="34" charset="-122"/>
              </a:rPr>
              <a:t>—</a:t>
            </a:r>
            <a:r>
              <a:rPr lang="zh-CN" altLang="en-US" b="1" kern="0" dirty="0">
                <a:solidFill>
                  <a:schemeClr val="bg1"/>
                </a:solidFill>
                <a:latin typeface="微软雅黑" panose="020B0503020204020204" pitchFamily="34" charset="-122"/>
                <a:ea typeface="微软雅黑" panose="020B0503020204020204" pitchFamily="34" charset="-122"/>
              </a:rPr>
              <a:t>长沙</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123478"/>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395560" y="267518"/>
            <a:ext cx="216000" cy="216000"/>
          </a:xfrm>
          <a:prstGeom prst="rect">
            <a:avLst/>
          </a:prstGeom>
          <a:solidFill>
            <a:srgbClr val="66D9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p:nvCxnSpPr>
        <p:spPr>
          <a:xfrm>
            <a:off x="35496" y="4803998"/>
            <a:ext cx="9108504" cy="0"/>
          </a:xfrm>
          <a:prstGeom prst="line">
            <a:avLst/>
          </a:prstGeom>
        </p:spPr>
        <p:style>
          <a:lnRef idx="1">
            <a:schemeClr val="accent1"/>
          </a:lnRef>
          <a:fillRef idx="0">
            <a:schemeClr val="accent1"/>
          </a:fillRef>
          <a:effectRef idx="0">
            <a:schemeClr val="accent1"/>
          </a:effectRef>
          <a:fontRef idx="minor">
            <a:schemeClr val="tx1"/>
          </a:fontRef>
        </p:style>
      </p:cxnSp>
      <p:pic>
        <p:nvPicPr>
          <p:cNvPr id="1229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9678" y="700908"/>
            <a:ext cx="3580234" cy="4103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9952" y="843558"/>
            <a:ext cx="4608512"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矩形 1"/>
          <p:cNvSpPr>
            <a:spLocks noChangeArrowheads="1"/>
          </p:cNvSpPr>
          <p:nvPr/>
        </p:nvSpPr>
        <p:spPr bwMode="auto">
          <a:xfrm>
            <a:off x="4211960" y="2662250"/>
            <a:ext cx="4608512" cy="192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8300" tIns="39150" rIns="78300" bIns="39150">
            <a:spAutoFit/>
          </a:bodyPr>
          <a:lstStyle>
            <a:lvl1pPr indent="459105" defTabSz="782955">
              <a:defRPr>
                <a:solidFill>
                  <a:schemeClr val="tx1"/>
                </a:solidFill>
                <a:latin typeface="Calibri" panose="020F0502020204030204" pitchFamily="34" charset="0"/>
                <a:ea typeface="宋体" panose="02010600030101010101" pitchFamily="2" charset="-122"/>
              </a:defRPr>
            </a:lvl1pPr>
            <a:lvl2pPr marL="742950" indent="-285750" defTabSz="782955">
              <a:defRPr>
                <a:solidFill>
                  <a:schemeClr val="tx1"/>
                </a:solidFill>
                <a:latin typeface="Calibri" panose="020F0502020204030204" pitchFamily="34" charset="0"/>
                <a:ea typeface="宋体" panose="02010600030101010101" pitchFamily="2" charset="-122"/>
              </a:defRPr>
            </a:lvl2pPr>
            <a:lvl3pPr marL="1143000" indent="-228600" defTabSz="782955">
              <a:defRPr>
                <a:solidFill>
                  <a:schemeClr val="tx1"/>
                </a:solidFill>
                <a:latin typeface="Calibri" panose="020F0502020204030204" pitchFamily="34" charset="0"/>
                <a:ea typeface="宋体" panose="02010600030101010101" pitchFamily="2" charset="-122"/>
              </a:defRPr>
            </a:lvl3pPr>
            <a:lvl4pPr marL="1600200" indent="-228600" defTabSz="782955">
              <a:defRPr>
                <a:solidFill>
                  <a:schemeClr val="tx1"/>
                </a:solidFill>
                <a:latin typeface="Calibri" panose="020F0502020204030204" pitchFamily="34" charset="0"/>
                <a:ea typeface="宋体" panose="02010600030101010101" pitchFamily="2" charset="-122"/>
              </a:defRPr>
            </a:lvl4pPr>
            <a:lvl5pPr marL="2057400" indent="-228600" defTabSz="782955">
              <a:defRPr>
                <a:solidFill>
                  <a:schemeClr val="tx1"/>
                </a:solidFill>
                <a:latin typeface="Calibri" panose="020F0502020204030204" pitchFamily="34" charset="0"/>
                <a:ea typeface="宋体" panose="02010600030101010101" pitchFamily="2" charset="-122"/>
              </a:defRPr>
            </a:lvl5pPr>
            <a:lvl6pPr marL="2514600" indent="-228600" defTabSz="7829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7829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7829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7829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indent="0" eaLnBrk="1" hangingPunct="1">
              <a:lnSpc>
                <a:spcPct val="150000"/>
              </a:lnSpc>
              <a:buFont typeface="Arial" panose="020B0604020202020204" pitchFamily="34" charset="0"/>
              <a:buNone/>
            </a:pPr>
            <a:r>
              <a:rPr lang="zh-CN" altLang="en-US" sz="1600" dirty="0">
                <a:latin typeface="华文仿宋" panose="02010600040101010101" pitchFamily="2" charset="-122"/>
                <a:ea typeface="华文仿宋" panose="02010600040101010101" pitchFamily="2" charset="-122"/>
              </a:rPr>
              <a:t>其中第二条规定：</a:t>
            </a:r>
            <a:endParaRPr lang="en-US" altLang="zh-CN" sz="1600" dirty="0">
              <a:latin typeface="华文仿宋" panose="02010600040101010101" pitchFamily="2" charset="-122"/>
              <a:ea typeface="华文仿宋" panose="02010600040101010101" pitchFamily="2" charset="-122"/>
            </a:endParaRPr>
          </a:p>
          <a:p>
            <a:pPr indent="0" eaLnBrk="1" hangingPunct="1">
              <a:lnSpc>
                <a:spcPct val="150000"/>
              </a:lnSpc>
              <a:buFont typeface="Arial" panose="020B0604020202020204" pitchFamily="34" charset="0"/>
              <a:buNone/>
            </a:pPr>
            <a:r>
              <a:rPr lang="zh-CN" altLang="en-US" sz="1600" dirty="0">
                <a:latin typeface="华文仿宋" panose="02010600040101010101" pitchFamily="2" charset="-122"/>
                <a:ea typeface="华文仿宋" panose="02010600040101010101" pitchFamily="2" charset="-122"/>
              </a:rPr>
              <a:t>住宅小区设置电动自行车集中停放场所应具备定时充电、自动断电、故障报警、电气火灾监控和可视监控、带有灭弧式短路保护等功能的智能充电控制设施设备</a:t>
            </a:r>
            <a:r>
              <a:rPr lang="en-US" altLang="zh-CN" sz="1600" dirty="0">
                <a:latin typeface="华文仿宋" panose="02010600040101010101" pitchFamily="2" charset="-122"/>
                <a:ea typeface="华文仿宋" panose="02010600040101010101" pitchFamily="2" charset="-122"/>
              </a:rPr>
              <a:t>……</a:t>
            </a:r>
            <a:endParaRPr lang="en-US" altLang="zh-CN" sz="1600" dirty="0">
              <a:latin typeface="华文仿宋" panose="02010600040101010101" pitchFamily="2" charset="-122"/>
              <a:ea typeface="华文仿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Top)">
                                      <p:cBhvr>
                                        <p:cTn id="7"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ags/tag1.xml><?xml version="1.0" encoding="utf-8"?>
<p:tagLst xmlns:p="http://schemas.openxmlformats.org/presentationml/2006/main">
  <p:tag name="KSO_WM_TEMPLATE_CATEGORY" val="diagram"/>
  <p:tag name="KSO_WM_TEMPLATE_INDEX" val="169273"/>
  <p:tag name="KSO_WM_UNIT_TYPE" val="f"/>
  <p:tag name="KSO_WM_UNIT_INDEX" val="1"/>
  <p:tag name="KSO_WM_UNIT_ID" val="256*f*1"/>
  <p:tag name="KSO_WM_UNIT_CLEAR" val="1"/>
  <p:tag name="KSO_WM_UNIT_LAYERLEVEL" val="1"/>
  <p:tag name="KSO_WM_UNIT_VALUE" val="24"/>
  <p:tag name="KSO_WM_UNIT_HIGHLIGHT" val="0"/>
  <p:tag name="KSO_WM_UNIT_COMPATIBLE" val="0"/>
  <p:tag name="KSO_WM_BEAUTIFY_FLAG" val="#wm#"/>
  <p:tag name="KSO_WM_UNIT_PRESET_TEXT_INDEX" val="3"/>
  <p:tag name="KSO_WM_UNIT_PRESET_TEXT_LEN" val="30"/>
  <p:tag name="KSO_WM_TAG_VERSION" val="1.0"/>
</p:tagLst>
</file>

<file path=ppt/tags/tag2.xml><?xml version="1.0" encoding="utf-8"?>
<p:tagLst xmlns:p="http://schemas.openxmlformats.org/presentationml/2006/main">
  <p:tag name="KSO_WM_TEMPLATE_CATEGORY" val="diagram"/>
  <p:tag name="KSO_WM_TEMPLATE_INDEX" val="169273"/>
  <p:tag name="KSO_WM_UNIT_TYPE" val="f"/>
  <p:tag name="KSO_WM_UNIT_INDEX" val="2"/>
  <p:tag name="KSO_WM_UNIT_ID" val="256*f*2"/>
  <p:tag name="KSO_WM_UNIT_CLEAR" val="1"/>
  <p:tag name="KSO_WM_UNIT_LAYERLEVEL" val="1"/>
  <p:tag name="KSO_WM_UNIT_VALUE" val="24"/>
  <p:tag name="KSO_WM_UNIT_HIGHLIGHT" val="0"/>
  <p:tag name="KSO_WM_UNIT_COMPATIBLE" val="0"/>
  <p:tag name="KSO_WM_BEAUTIFY_FLAG" val="#wm#"/>
  <p:tag name="KSO_WM_UNIT_PRESET_TEXT_INDEX" val="3"/>
  <p:tag name="KSO_WM_UNIT_PRESET_TEXT_LEN" val="30"/>
  <p:tag name="KSO_WM_TAG_VERSION" val="1.0"/>
</p:tagLst>
</file>

<file path=ppt/tags/tag3.xml><?xml version="1.0" encoding="utf-8"?>
<p:tagLst xmlns:p="http://schemas.openxmlformats.org/presentationml/2006/main">
  <p:tag name="KSO_WM_TEMPLATE_CATEGORY" val="diagram"/>
  <p:tag name="KSO_WM_TEMPLATE_INDEX" val="169273"/>
  <p:tag name="KSO_WM_UNIT_TYPE" val="f"/>
  <p:tag name="KSO_WM_UNIT_INDEX" val="2"/>
  <p:tag name="KSO_WM_UNIT_ID" val="256*f*2"/>
  <p:tag name="KSO_WM_UNIT_CLEAR" val="1"/>
  <p:tag name="KSO_WM_UNIT_LAYERLEVEL" val="1"/>
  <p:tag name="KSO_WM_UNIT_VALUE" val="24"/>
  <p:tag name="KSO_WM_UNIT_HIGHLIGHT" val="0"/>
  <p:tag name="KSO_WM_UNIT_COMPATIBLE" val="0"/>
  <p:tag name="KSO_WM_BEAUTIFY_FLAG" val="#wm#"/>
  <p:tag name="KSO_WM_UNIT_PRESET_TEXT_INDEX" val="3"/>
  <p:tag name="KSO_WM_UNIT_PRESET_TEXT_LEN" val="30"/>
  <p:tag name="KSO_WM_TAG_VERSION" val="1.0"/>
</p:tagLst>
</file>

<file path=ppt/tags/tag4.xml><?xml version="1.0" encoding="utf-8"?>
<p:tagLst xmlns:p="http://schemas.openxmlformats.org/presentationml/2006/main">
  <p:tag name="KSO_WM_TEMPLATE_CATEGORY" val="diagram"/>
  <p:tag name="KSO_WM_TEMPLATE_INDEX" val="169273"/>
  <p:tag name="KSO_WM_UNIT_TYPE" val="f"/>
  <p:tag name="KSO_WM_UNIT_INDEX" val="1"/>
  <p:tag name="KSO_WM_UNIT_ID" val="256*f*1"/>
  <p:tag name="KSO_WM_UNIT_CLEAR" val="1"/>
  <p:tag name="KSO_WM_UNIT_LAYERLEVEL" val="1"/>
  <p:tag name="KSO_WM_UNIT_VALUE" val="24"/>
  <p:tag name="KSO_WM_UNIT_HIGHLIGHT" val="0"/>
  <p:tag name="KSO_WM_UNIT_COMPATIBLE" val="0"/>
  <p:tag name="KSO_WM_BEAUTIFY_FLAG" val="#wm#"/>
  <p:tag name="KSO_WM_UNIT_PRESET_TEXT_INDEX" val="3"/>
  <p:tag name="KSO_WM_UNIT_PRESET_TEXT_LEN" val="30"/>
  <p:tag name="KSO_WM_TAG_VERSION" val="1.0"/>
</p:tagLst>
</file>

<file path=ppt/tags/tag5.xml><?xml version="1.0" encoding="utf-8"?>
<p:tagLst xmlns:p="http://schemas.openxmlformats.org/presentationml/2006/main">
  <p:tag name="ISPRING_ULTRA_SCORM_COURSE_ID" val="649E1BEB-ADA3-41D8-A34E-FCDA020171A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GFk6k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YWTqSLORUx7mAwAA3BAAACcAAAB1bml2ZXJzYWwvZmxhc2hfcHVibGlzaGluZ19zZXR0aW5ncy54bWzVWO9u2kgQ/85TrHzqx2LSJpcUGaIoAQWVQAqOrtXpFC3eAe9lvet611D66Z7mHqxPcrNeIFBIa9rjlBOKwLMzv/k/401w/ikRZAqZ5ko2vKNqzSMgI8W4nDS8u7D98swj2lDJqFASGp5UHjlvVoI0Hwmu4yEYg6yaIIzU9dQ0vNiYtO77s9msynWa2VMlcoP4uhqpxE8z0CANZH4q6By/zDwF7S0QSgDgX6LkQqxZqRASOKQbxXIBhDO0XHLrFBVtQXXs+Y5tRKOHSaZyyS6VUBnJJqOG98vZhf0seRzUFU9A2pjoJhIt2dQpY9xaQcWQfwYSA5/EaO7psUdmnJm44b2uvbIwyO5vwxTgzndqYS4VBkGaBX4ChjJqqHt0Cg18MnpJcCQ2lzThUYgnxAag4V2F98Nu56p13+uHreH9dXjTdTbsIRS23od7CIWdsNvah78s/PWH29ag2+m9vQ/7/W7YuX2UwohuBCTwNyMWYGRVnkWwClhg4jwZScoFFulXYdRgsMwFzSYQqjbHLI6p0OCRP1OYvMup4GaO3VDDbngASC90CpEZ2LQ1PJPl4D3COUA0DHO5qomTN6uaOD3bcN132h/d2mllQI2hUYzFg7TCtMBfJy3ZxkpuuGafyUgJtnIIkhGwHk1grSeGD1y2kfPII2NMgkBXLzJOhUe4QdejlbDOR9pwU/Ree52TIBYOCSA3w61QRDHN9EbEV1G3hR81f+8pA/oPFwpHeor1N5ULRuYqJ4I/ADGKYJrzBH/FQNabiYwzlRRU7HdDtOBo3JTDDNh5GUUfUEWSoyQOl1SAcRo+5vwzGcFYZYgLdIqjCOlcO/zqXsAp1foRlC5tfOFapNO7ar1/YR2kbEpltCc41gYkqTkIPp0TqcxSDsMR0VxDkRTGWXFWxrfqj6dB8yQXLs3/djLWoA+YksNo2Scx37WgtNqYTotGtM1VQGMLckyJw8SDCCcLlzmUBYyoJEqKOaERTm9t23rKVa6R4hrYQesft9DJEy6LpwlOQdSYMchKQdaOXr0+Pvn19OxNvep/+evvl98UWuy1W0GtOrfYLp9cnOWkvlqf3xH6xhLdkm2rLLGFyraU7n4xWCyw7REf+Hb17N5ExcJ8joto2LoYXF6TQWt41w2H9TLF0FPYdyaKsZzG9j2yjEz/LsR0tErB26iXqvNybL1+KQPfluEauM17u7Z1S5mAk3riJg/OasETjuX2v+i7p1rg51v2P2m7n3oBdD17oLYDmkUxZvRgVfDsx9ohw/ucIuaeVle2jTta4O+8DduThEueYBzt3l5doZsnxzW89e08qlQQbfM/Es3KP1BLAwQUAAIACABhZOpIFvREU74CAABVCgAAIQAAAHVuaXZlcnNhbC9mbGFzaF9za2luX3NldHRpbmdzLnhtbJVWbW/aMBD+vl+B2HfSvdJJKVJLmVSJrdVa9buTHImFY0f2hY5/P1/iNDYkwDhVwnfP4zvfG43NlsvFh8kkTpVQ+hkQucwNaTrdhGc306RGVHKWKokgcSaVLpmYLj7+bD5x1CDPsdQO9KWcDUuhdzNvPpdQnI9vc5IxQqrKisn9WuVqlrB0m2tVy+xsaMW+Ai243Frk1Y/5cjXqQHCDDwhlENPqmuQySqXBGKCQvq9IzrIES0B0nq6az4Wc3tXp1x/QdtxwbGi3n0jGaBXLIUzy9S3JOF7a28OqzElOExD+ooV++UwyChVsDzq8/P4ryShDVXX1Pz1SaZVTQkPO6SK+c4RimR0/iuqK5CyBHkSOzlbBpad5670Hcl/9uY9pXLUST5TXg4VARU8ELFDXEEfdqbWZQr091mjnAxYbJowF+Koe9GSDfmK16a4JdT3uD7xxmfl3OU0PeVWiLmHZBuwjQ0NPWC7vmmXhuX5XeRFq2Dmld6en7aG/bWKPoZ62hz4LnsGjFPtj/KGpJXVlvmOuoKcrYK0gmT1mztqdOit5WtPwGu/5TtFhSpXBwlA4L7wEqlwcNbo2pOgopliyHc8ZciV/ES7ZPyNUJo4O9K7ZhlsrRo4ChjquCdHuaT9iOob96FIZNmT7s9A/rT1P0G7xmylDZGlR2p8lM504nh0T62QaDTNoT1o46Ae5URdySqa3oF+UEr6XJtoxilQIF4NVO1xj8DjychBHw0mO3SVD2Zd1mYBe2aJx6Jom1LW4gueFsH/4yuENss7oyjJibalY2Psk4+9N6SlcCwDTadE1QHtoLWUtkAvYgXBWT9G8eOxpsbENPtZut7iGDfrj6TQHHekBvJZ0m6JvlYMV4hkGCK82rmFGazm/hpElpnlZMPbdFu6nKNjL3TKj3gv2WKNwvRTcbO3HKbRK+nfyH1BLAwQUAAIACABhZOpIhFv6tL0DAADtDwAAJgAAAHVuaXZlcnNhbC9odG1sX3B1Ymxpc2hpbmdfc2V0dGluZ3MueG1s1Vfvbts2EP/upyA09GOtpH+W1JAdBImCGHXtzFawFsMQ0OLZ4kKRGknZdT/tafZgfZIeRduJ6ySVu6TbYASOjne/u/vdHc+Kjj7mgsxAG65kO9hv7gUEZKoYl9N2cJmcPT8MiLFUMiqUhHYgVUCOOo2oKMeCm2wE1qKqIQgjTauw7SCztmiF4Xw+b3JTaHeqRGkR3zRTlYeFBgPSgg4LQRf4ZRcFmGCJUAMA/3Ill2adRoOQyCO9U6wUQDjDyCV3SVFxbnMRhF5rTNPrqValZCdKKE30dNwOfjo8dp+Vjkc65TlIR4npoNCJbYsyxl0QVIz4JyAZ8GmG0R68CsicM5u1g5d7LxwMqofbMBW4T506mBOFHEi7xM/BUkYt9Y/eoYWP1qwEXsQWkuY8TfCEuPzbwWlyNep1T+Or/iCJR1fnybuej2EHoyR+n+xglHSTXryLfl348w8X8bDX7b+9SgaDXtK9uLFCRjcIicJNxiJkVpU6hTVhkc3KfCwpF9ijX9FowGKXC6qnkKgzjlWcUGEgIH8UMP2lpILbBQ7DHg7DNUBxbApI7dCVrR1YXUJwA+cBMTCs5bonXr9Z98TB4Ubqofd+k9adUUbUWppm2Dwoq0KLwtuildpEyY3U3DMZK8HWCU2QZYG5HGtORUC4xdzS9al1DNgzLpB/Z7vfnEi7lVyaUW02OFzz6Fo57fzWVxbM7z45L7pP9VdVCkYWqiSCXwOximDhyhz/y4DcHg8y0SqvpIIaS4zgDMiMwxzYUR1HH9BFXqIl3haFAOs9/FnyT2QME6URF+gM7xaUc+PxmzsBF9SYG1C6ivGZb/pu/zR+/8wlSNmMynRHcKw25IV9Eny6IFLZlR3SkdLSQFUUxll1Vie35veXwfC8FL7Mj12MW9BPWJKn8bJLYb4ZQW23GZ1Vg+iGq4LGEeRYEo+JByneDFyWUBcwpZIoKRaEpngfGzfWM65KgxI/wB7afH+E3p5wWT1NcdWjR81A14Lc23/x8tXrnw8O37Sa4ee//n7+oNFyU10I6tz5VXVy7yqsZ/XVQvyG0QNrccv2TOncNSrbcnr3ql+upO0rPgrdQrh7t1Qr8MesllF8PDw5J8N4dNlLRq065e0rnCSbZtggE/dbr47N4DJBguNa8I7HWp1bT60/qBXg2zpaQ79LL27t0Voh4N079XcJ3r6C5xwb6H8xSfc19T8fwh8ySA//SPNj9liDBFSnGdboyer67189j0rYf4kD/7R+9dl414nCO98qGyjffEXvNL4AUEsDBBQAAgAIAGFk6kjjgzzrngEAACEGAAAfAAAAdW5pdmVyc2FsL2h0bWxfc2tpbl9zZXR0aW5ncy5qc42Uy27CMBBF93xF5G4rRJ+h3aFCJSQWldpd1YUThhDh2JbtpKSIf2/s8IgfofVs4quTO+OxPLtB1CyUoug52plvs3+z90YDrSlRwrWtkx690DqSJF/CR14AySkgB6mOv57k/ZlojVeYyI4zosY1qd8VcNnxQyxEc782JEKgDIlV4O/vELgNgD8ncNA5WHuoTqeTUilGhymjCqgaUiYKbBh09WpW94wOzCoQf6ArnIJlGpvVR54dH2IdXS5lBce0XrCMDROcbjLBSrrsy7+uOYjmzjctMHqKX2aWHcmlmiso3MSzsY5+kguQEg55H2c6gjDBCZCO78isC6hl7B/Ioatc5upIT250dGmOM/C6NJ7osDHaeHndjHX4nIKtaom7Wx0WQXANwrOa3uuwQMZL/o8L5IJluiMe6vf8hBKGlznNDqlHOoKcLlbb9nXvfFBT/hRZT4g5T2gdepJF4EnSgCYDmrLG0jGtdNIuQmn7Z5YrskBifnEKWdUod47o/WeEsFI4XRfNeGimo245yOYbxJyumoxfbqlOAZUztAb7X1BLAwQUAAIACABhZOp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BhZOpIsuC9bWQAAABlAAAAHAAAAHVuaXZlcnNhbC9sb2NhbF9zZXR0aW5ncy54bWyzsa/IzVEoSy0qzszPs1Uy1DNQUkjNS85PycxLt1UKDXHTtVBSKC5JzEtJzMnPS7VVystXUrC347LJyU9OzAlOLSkBKixWKMhJrEwtCknNBTJKUv0Sc4Eqn61Y+GzufiV9Oy4AUEsDBBQAAgAIAPeSU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GFk6kiIplZk2QgAAOk9AAApAAAAdW5pdmVyc2FsL3NraW5fY3VzdG9taXphdGlvbl9zZXR0aW5ncy54bWztW81u48gRvucpGgoW2AUC64f6c6BRQJEtmxiZ0oq0PZMgECixbREm2QrZ0owWOuRFcsglyFvkXXLY50h1k7RIWZJJexaLYGmOB8Pq+qqqu366m4XphU+Or6xDRj3nJ4s51DcIY47/GPZ/h1BvQV0aTAISEhZW95R7x7fpF81/oJwG1JBZvm0FtsJHw34NDcUP6nbkrtqFt+ag2UCdJm7gLlJxS4GxS0m9lBQYUxt1pVc9EBHJDciC+Oy41F41M/oSoPkhCZjm2+RrX8pyp4eyM7gKLNsBvrDfbvJnl2jdqU3+oGa91WnhXUOWJKmNlJZaV2u7TueyI9cRrjVbNWk36DakhoTqrVb9sr2rdxotCd6Gl22Q0sSXbdTsNJsNddfADUAjWR6oDWXXkS7rdRm04e6lshsOB51aDdXrdamp7lptaTioIeCWQIYsdfkCSqo0kNo7eSDXuxIaKsPBsLnDKm4rLdRt4HattmsOBlKttl/c/ezSy7Wn5p5OspyvCDzqgqOjPLaqR4Krt1gHATCbxFu5FiPItzzyofLzv//58z/+U4ljUsRvwpGYkqVGRCBzfD+C96riJRkR2tPhn6Yjx/5Qma8Zo/7FgvoMTLrwaeBZbqX/+yhCYvvzIOmGBEVwD9aC7NV1xE9eWKwLohaec6AF9VaWvx3RR3oxtxZPjwFd+3YuM5fbFQlcx38C7tplR8FnFblOyDRGvIx9uMuf/LAVVKWQcPPamD+5kK41J26isSZ+CuD2Kl9fkQPoxgkdJqBynT/noCvrkWQd0JX5cx7jg5as1zr8eR3EyFcG7BJP8sZZdtfakiCrJCqKZ1F0tV4VjadVQB/5Ymdxrzv6GedSqDH+I7ewxp9cID5BrjCXl+JlE/NXDxjj18Na0vNACzg3XVxikhA5GcyU8c1E1j/PRuOr8WygXVX6SpSViKfl941292u91f6hV41xOSUZN/JolJWFhLBWLZ8s3ZyORzMQiEczHX8yK33+d2Ho+NYcaTqu9ON/FBYwmeK7Sp//nQd6O51i3ZwZI03FM82Y6WNTrMsIm1it9D/TNVpaG4IYRRuHfEFsSRCUZycgKHQdWwzwku34a5JDnzq+kTV9NsWGOdUUUxvrlb5Bg2D7ByHZWrMlBM/SCpHthNbcJbZQCyEixnl5Ae3iFIbgD1s6wEk9y/Ev8mifyveafjUzx+ORMcO6mlAqfezbSA0srqm4oKls4CnICCzYrd8Gn4noExKQ7LqFhVxrV9cj+DW5IdfO49KFX/YGayYYXDIhfg4gBA6eQtQZxv14qvI1BIXIQisrDL/QwM4ETdp1OWRrujKG0FTMlHyTi0lkg+MdfwGhQxYsh7wbbBjyFZ4Nxp8gxiE3xwVB44+Qkh8Lgj5jA3IIGzlgunynXck8I3gaJgmS5ODC4vHubpG1WACOr+bGoesQKHyFIU1ENoYXhTUZ+MdbcKQmj05keyQYFlu8PTobAqYENmxzOXRBGVKwyqPrx1vtz7OhrI2wOoNwU8f3M1NUSa7Us7bIpwxZ9sbyFwTNycJaQyZsYcx2bDHGPS9M+Nva+QlZLK4/38WlS1fxp+/eYFKm4B2xDI7IoAyOKSv2mna+bPEM3mgIj/WTVuRZgDebYChYl6fa+Nu4KHS8tRtV6W/hqGfjijrrVTvev1753fYLGGNEJXigQUUbOLQQCMNOzLcc2DzdQkBNH4K6SVTPoeDze2ghAfo4lqFT9A4xd7ByGUPuYEWLibjHA0Mz4bB1T+b89pEDLHI18tpxf/M7okvgGv6cqnPyQOG85BJrEx1kYO8S7s/j5dRRKbO1mJo5AsN1kPkYBRVIdR2P36Hyib29wclSRLtBZj73dO3aIrtd50nsCLDOa4+8PIc9BNQTVNcKk7iONqU/vdOQaIrTSO+k2AHiOUFz+yqVn+/ymIHlqXI9U2RdwfxGwfPZzY+D7OBrMjKN2UgecAmQJp7FFkvYhR/4PS+/rOhGoOKhDPLiyRvEChbL//79X/nFHNgTUVFM/WNROZD8vGriZ3l/0Skj4V9zyDHlQRYqXnIC4wtVAs1/vzI1CNBvcmWxom3Jox7/xJVLNaRA7EbZNGXl+gayxBBJQdcBnAULCrmRpx+h8ImzfqV/YwVPUDhNSt2igsTK89hkhW3YX3HXzHV8UhD+7p2IT97UJjNZVcXdH3LUdRZP0fZrwwUm/syHXPpYRJ5yLetQnQ9EEtthxWWKzS2pWlASovd9Qdgc3eueCfsPKq4FNZxlvs/4LKDuhH/ZevkpFxj4hzgI4z4L+JU+eUtzhEv6JfZd/8FyQ2BLkw5ZJ2DDhB8WY5FZ2iH3lOeOnZYbUw4Z76gL+4ISTSfNnx04hCnKQHz6TRnzTHphOVyz4qGU/BT1EKCTr+wlIEU9BBh8VxnDze4l6nAoDU0+yA2sIE3P4z3gIb6oUzFP8pbl4RaM+IfZMLVQMSHL6VGb9MXuaDoeiROa09IGV09Y3POfDzA3HDPfGoysQt53yND38Vs9H8A95jCXnI5uMQ3IwfSs+OuxDIidcSwFovbB4VJEVMS2K/KhAhcRa7HklT6soFjGhwpXGzVlTuFWST3j5awQ0hPlXFTzFE7M4jzQ51W8GIRGyX4e1Ku+WKde9ZyDerHY0/7z196cBBhCwCFJaGZpae5l8iXsThxIE5bYsSdG0wLYEmT7cEVKdKUImbASp6okqKKX9DgcLZnjkg1xY54UIbU256ffCyHJzoe2zEbkgaXLSEw5mgMpthdJEFe6fSgelMDUwEmYuJEdxUUjxbYdZs1DMfsjpSrZe/ZZfWQ3Soo0j/ZMfabswO3VI7qA99Ty96rpbRZK1JHGao5uK/p+QVfbH8qma9l0LZuuZdO1bLqWTdey6Vo2Xcuma9l0LZuuZdO1bLqWTdey6Vo2Xcuma9l0LZuuZdO1bLqWTddft+m6F52z55pSkKfpmjI9V891z1+g5boH/VY7ruKyWbZcf9WW6+uqfnsd1xhUtlx/4ZbrmaT7f+65HtIACvJO/m/u/wFQSwMEFAACAAgAYmTqSO+PBMGnGAAAi0MAABcAAAB1bml2ZXJzYWwvdW5pdmVyc2FsLnBuZ+18C1RT19YuHnvE66lwentaqwbSXttaHy0ipohAose2VKtSq5Aihl0P1agIUcIz5EFrb+0DiFURBSX1WqQlkC1FEnkk0VKJEGJUDBsIEG1IImxCTEIeOzvJ/hM89XnOuOfef/xj/P+9MAYjydrrm48155pz7qzM/fWHm+Jmz5o3KyAgYPa699/5KCDgj0BAwHTazBm+kc6vaw75XqbRP4r7a4DgGm7E9+EZ6pqNawIC6rl/cu/4o+/zf9v/fhI9ICCozf8/TUb78dOAgLUvr3tnzda8FOMghX/OkSAzS14HCsNW3/368xfN7+g3vBq6Z/cL8Npv3nyj/t03Sl5cfGzrrc9/+v4vZ19g7r4SuvuNvzbuCe7v39b9l43PV2zrEzRGYHmK0kaovGlh7i59MwlwLiuwSxxtKxqgy2BuztCBxhEVGRC7RslShq0qjDXSbyBh+QH+v4zzwlsDCXRg0N7udNEwO00XPd0/vp+WSaVQuGCYeOIjZPXk1PH48TpIC6eB4kTi5EBh9/C4q8Sd9Ixq/jT/55UbxwUm5y9zJB9Knnt4fXT25OSYl7RL/K+X5r4ETM6+dsk5a5LTjHby5OyIZZI/+N+c+sz8gu/ldkkY2/wt2SfATVWuxHp6ybrO5MORr9DWZke8PokovKfE3EoyKLb3n+5494hX2jo7f0GN+kb4JJkvfNew1oiG929WyOdvHiwpmST68vs3t2ZHr7qPf3ndFpXx7n1xPn91Y4LobCrTb6+ZR1Yk/G8Bvxy0F9OY2lHEwJMeD6MVILoyEMB++VPYQL4CNgI8qYC7uUMGKhswnLpHS0Y1YAZjexXKvFm19QHtU/0NSmKBTZArhkdPm5gGSoZGwjI8B3LLkeZcKTqYm2JloJABVHPry7gc/UmqALgG0PbGshvZ2ABdOejjNDhxcb0D+eGDn5pDQiYXePXKKlwK/USXmSDr2FlcnzbWCpkJeCmxvS5ZJNDYJ7rjpeZmpn2PtxxUArTFmspE2IFk6xqo5MjYDJakzr2t6gPwAbGLmsyZlAUwlWg9GQ2yxG6WhBh4ayxFBqXDSefRGxGHrjNZXsYWxH5hmzReTR0emli5LvvhGnmElbbmGT0s+CQfNlzUy4MLmBSg24XURca+RTJUvjrJ5NK6cRHh88S2PcKQ+C223ooU3ulUJkV5lcIznZMlvDp3ktSmTGlsiTbNfmtLPEXa+mXv6AE4bejIp5P2WtnhEbbLPZxfF8s1IC+wIsyQdzKMNEsLu5Ia4bg/D/hkogkeWR/CJ0TPRLd/cRGU6cnZSmnb5X22V8XYTvihMo2p6JGdCF04Mv7Qk7Z0vpId22b7emHlxdANVsi3COzoC4Jwgk6u1pCxbdgKSaKF9bMNVXkdfa5VfFlCj+z4W02jOVlFoN+f79yyyGbtO3SLsHWc85c1QvwmekDdl9CY3aiG8NTo27uUsY4BG7wEIfa5PHsxdCnJtJHLr+W+Scn8v/fO/6qA6zaxiWUaVWu8dtUHYeIsmwnzmi5dHnbksLkGB4P8yEQ8ZsaTwVZLp8oXkXIMhCMlW9k0gyOPDeY+5ENBulauk9FcKWBGnGwy3vy5uQi8ufPvjnPwLS0/a+59D7v2vdy5mPLeffIRd5dL1pd9dz8QPfskZOKuY9DEdkzufddREnI0kjm6hdfs8oW+/Ybn6L+TYPDbIZBlTKPlndAZlGfWr1qP2QAs23aDy54Y9Zm/iuQ6S2q2XiXe3wZzs2KvOssXGDSeQQ0leHVUkG7mMak+YiL0vaiPdNAR6fq4N6QyC7oYS+GM03ktMPbxVakBGYOY6mqSZyQaFEc9RiethKTOfLkz/O6OmOl2OeC12JxLQqpsnqzui80h1GrTY7NJuct5SHMYIPUkHYuapfvqmJ10djlPLBo6Lpz+keRNvHSII34zsBrHduDDODweemUOsJRUOXHR1hWh3I7hZ6mpreNyqdZhGSM/IHs3AqBPdAC0eYcyTymm7Sk+gzhxcWSkVnyMlsyl6GSKNYtk1bgEepHizCIODwTwYTxzuS7VklqnLJPG39Ru83okZdI2h2Xlo5Kmc/Qw+wvF5hUaoWduLeK0nZ1lSeKj+OTDbSMM4d6gWgS1eZF6q7W2niDn1leyKmjJYVR47mc3teX3zfkcZPtemyZkP7s6qArp6rZ19RgbPizDfSVcsDnoB7XI8NWFdoiJGbkvXC2zZidEXdejGbyECrwvGH3AXYs4IrGUXFLOJx4eTo1pz3ROOtX+GZTqEjBqXwbvRvM20n9/Wb5mtyevsM4YkUzf3gnpCi+wi9YcT+1mZ3XKNCuW6VDD9ZY344b2HD4SqrMUpLLwCTqHbN5uESZbW/q7y20KAehjHfVZQNCatDf6sa8Kcd9kbui8IZz3gdUXe+v9YtHkIl1qInLAkg1rxwNr3PNEPICBS9aOuloknfUE6SFL+iK8iIU+8K/TqyT66ye1u71vFOLWdzP0o4xdad4YiDCzyrisgqtwAMoeOWBlQT4H+RsZWdpD6BXcyWa1epa1EIdyijrBRtcJtUMuM6Seoz63nkZGcpdLy3qu9o/M+PhRDpcaZvQa7zVwzsE5K/pLTiVJMEZyyfdRVwXUbn2qiGQiJLfdZfDcvWm7O8uguxU6qP7LvgR2lwe2aNOlevdL6GeJjL90SquRXHqHVI7E/uwJ3RA5+/zvu2pVNrN0Yvcx5c2hoPNq6jFaxGSQPrWmzJzAcCdPH9vYlrbr37W7/wmEMVJVJkjJ15VGS49m/WopiJFCLQ9zhMAXtgrIGrc+EuS9EIjb8kS4+k8em3+5xQclDNscjnkOWYq2SAtssNQLk6X3/iQNiNFbCqKk1daCaKms+hGF5wBM82jHQl4r47evFxYe7DSZ3Smmmodhlmiv55amzt6/FBEPPZQgK79nyfYvH59Z892MlecED/LlGf683YWpo49O+Ox1z71gbFkg2UM39DY/IsTe79dFXWPByZrfviciHfHHsYEo4eOUjphtvUVg2U/8BwXA3ZoZ5Z8yY9/WwjufYDIX4CqcjJNPMGiHUiMkKeemyE6RnSI7SbbgsNmWikd7G0fTCzBLGGZ5needqNbkqb3mo8Gsu2t1MO0ID56Od16yySNZEhSxLo0nIsPz8bmoVzrxgTQrHXPFvftIMZcwe0WHk7HPl0N5zl8XCrAh9wjPuwexi5cGdtcRtg2ZDpf/PGqL7LiczaqsIALepHGbsmGfhhp9MYOkWYR3DDwtY/ROpqea46rmg0zdEkg6BP/Y6wlRl5Qhz97QIKc1TaFvQQ3robyTUqVMl/rzKN2QajEiQvdK2IaGZ4mJJKqEjeb3qC3ZiNDWWAuFIRLkACQbYpivzAGJaJ8yhbQLOyDiqtmtoi3/QJMiEJ7LRzfXH02Pk12YoVjKUUC63Sczr3fdsZSSU5q8OCR1ukXHpLC9S/FSD25RoJIwy7C61XNjBmxO8pbzOMU/LErmVDJ30dgSJmar7+EVdDgAU0tIklXHZLKLmF0MliSenY5EQbBFt7c3VvS0nUOHqZKMuCvrhJWvNdeGR8gBOk7R89JJ7c6SUjh160FjStA5WCs48zYgaIfc/SLSt4S4WzZDx+YsTHiBLd2HRfZKWj1M2IbYPkVgBuYx5LdkPVJaq1YfLQJl9pwSUAV3+1J8adQ2AQRSj+u/Lwc1Jcdglt0SN3u4YRMUsQ26nlQMqqEqI696L9qYYGpg5aP1EGx1JMCsoU2UB3nor2TC9Ve1cH1spxZOlLwZpyJcEjia1pUIkK4+3A6rQ+Us147ZDb9kYDFw+FEjug+Q7GGKR5SOHPgp1zXW4QD6vQEvm49GC4eE+IU+7S9ne4icZ9YE1SCZwnbFTk+aJ+1DBT7qsLJcUcY3Z3s+Pmgb68XthSApO2PMFR6IZNfy8C2l3CTleUUZhBoMfLY+jR0Lw3LRTvU0p/HmI4ktYfrG5ZJQ9cEiEFl6y8j9w9V66zlqTo7SuZ0md2iCTkVt0t9t6pTVha+Q3TCaytyMxKgsARhGGrcbpAKZAYZS6e9QuEpuBS81YTa46FC3Oy/qQgbmuFpPAHg0jYQo/dJG7WezaP/I0p8ydWbVU8JUmG3Ls5+y2C6meMPTSz4XCPsHftwOyW9NkZ0iO0X2n5DtNJdqXfV4tN7Ci5b1PHItFhk+qnt/Ou6Dx7+P8GVNWeeZGSuPP14CpzDN7yrZ//Og/Ikq+pzEUgpu96VU/OK4+bfNxzVqJJb4H3EDsMijAjwvBC5M5z/gvWmRrInmq61xtxaSkI5o7Icq6JGLk8tBNk6NTI38iyO+mkjjbI8UVBaMN/Gplfn6/j+Fte43vBnpOKlk6kd/qq5sZjhaNCyj3ajOHbLc6wRRtqTEqLVCFd4BxFBw6ml6oozB5lCAx/EisNmW0t6+sDLvN8b5Lsc6JLOkPrjBvWqc+sYgkXgIKgPYiEvHMjEN0abWibzEh1/B+9PneC5TMc0yUs2TWFugivZ25rl9xNc5g8IQIv3q9rYx79wqhB0pThez0Xr6n1NMDSkp6aT45j1MhbKhsq/lvR6jls4cYg/YzJZ6NRYrBFC7mZv5yN7yVyNrOPq0ksMOy9gNpj6N+BbHfUmCW2rtu4DYcdEi5TcUmvxypMbuPwoonkYAUkClLAYda4BMR7VUXwXIYp9iqheT4nwlXwkTG01TfrdCI5QcZ+YX/wibkTQvUS6rU5bx0orBqNt6OZzW5UgCtGe3P9jr+9ffL9sJsiu4+Q7le3Wdl7OKj0W9r0frzMsDB4yry9dSfSorHB0iMLNVoSw7qLfb0ooUFpbVWtfzUjm3w5E8uAJnWN3s+W4mwk67V9cO+aSw0I0kje8+f+8Tyt4yZ8/+2rG8NVEXsZ7+Q9e0iMAeZj6t+HTa8ECimKihovBeD5EUv62OKw071IPbCEWkQldbWG6XWyX7mBcG8MJMsaMPI1i17/5EuKUdwi2ApN9wwnRaPnaxx0W2Oc7eFRIyBRadOw9xGbnLrl7OQrugdNiBFPXgWGTV/uYw/FGAyr5m1EJQKTZ/WC2qU4qwfnzZI1/u+4s2TwkIA3zlKxGHruwU183bDC1rrlxTrtvfPGPAww3rlaR7ZhYyo+RrIkgyrw3ZoCLUDq2QCJQNQws10nmANTU9UMUccFnHZdBSaQ/hGQPvQLQ9Q9rudtnXGs9+/LgVWjRmQuAVXKjjZ1wkJEczC7vuhB/qOHZ22B73Yu1lgkaIHZgR9aXAoSbSs1GXOw82tI5LvzSafOUrV0rssWvrLNp90h4m5rt52OgzPuyaZ4Vs4Y6DGUFXUK71R/Ljvh06TLpYlfqEwxeB/eT/85HQLCYFu4KxIsUpXPYTFj9mzkYBq3RE5wZR2Fz78LTlNV8yPb1cMrSiNgOgMVnMJzaxI1oyJGGhjI8pykzKAngjqKxk2ftgqLq6ktHJfTXv1yfmB7u6oBHdnJS8Oy4d4aLepLEJcinS2riGh8ctx3xJPWfcbDtJrWxqzoZ7bKA8p0h1lvzEZoj23fQcmK42E1ja+ZqL7JZQ8RNO0SSDDL5YNeqPC+wo/wFfMcjNe8rTG13BaQmgsn7yfMgbnK67W07TlNQzJmqeClcIXtHJ6ytvG7VTRUMTrrE+Kk8cClhPnmdceDq2rcp5nJXCWcOaGpka+Q8b0Tk7D3jaSO6205ybN+H/P84bpwBTgCnAFGAKMAWYAkwBpgBTgCnAFGAKMAWYAkwBpgBTgCnAFGAKMAWYAvy/CtAg13LHu5YcmdBb3tv6YBRw/zYHlGAek+Zk0qsjmFx9OPJ//X6ueSkEcP4yR5DCsqmi6d++SqFovmidrVKc+Bd7GwNuP3v/sDKA+skks4CV0//l9sjL0V5UiqGTVwtFx//9BB/ItGkeIPUYaYCnj+fpUx0iue/wAbQRaGFYOhbio5BsHVQGUNliFW+yRfT29vECpscFSdm2IYdEhIvBJyA2PUTx3O8svXZHIoO4HLdWdwn5UQ62uKwxP8Yzf3seqhEZPW4l5laVSSaqIsVef9cpyIZFbLg/juS6ESk+bc33IgaNU+PdwnPdotDUXnqHLF0jLMW6erQSREEbsgltrgKPgdGt+U70G30DtwBDNRpvFP5WsqcoX5kR6GMfmu2IlRAzlAyKBRZ4Y4L/R1wt3vkZ/mLohRqRabA5G94Iyu+8DfDWAq4zeNcZGHBwtTEWDoqjWDlWHnKSl59aqPiM7ml439+lxdDurzSVSfWoXtujtpjeDSpHhDaLnbVENSlBFldOSmO73S2naBqJJlk3oDzhGMvxr9HmLI02jcCMeauGpPwps7bzuaUcRTif0ZUYlKtadlyZNRCUgtSP67Tm2xaOw3j4pNLVdZkADAUfi7pgIPGZUYFWm3JfsQg+gDh2xD6/StZlbNjKuRfIOY/bX1bhLTnlirIoz6eMh5Zx9DYHsl0Lq81FCD22JcTPfGs79HwdJxZNkd3EmYTT+zfGWG3Go9gGOzaW+UMX4DibJ2mtLC2fPjKPRP91O3cdbFobVIFS6/WmFo4w0hMSZaMPyxFHFmNg3g4RWMAXhyhPkGQNar8/hX5htk2re6WWoU4kNuxHu9rWB7HhvtJTgE2ZUQyiryz3KXFiTyw7Cd/AcK/IGJrIHV5DkomJGS5X6Ds2T16QyuDvn877uAgM3j17h0ottGuhxKAMJKcNVvNdVMcyGTSqXaiFxXxipN+P2/7GZK1Om8kfEg5L17O7UzPzFLzGJE9t/LUlnKxLOfeGvF2Qzx1v/GEPGgGILGYYUMfDhno93CPb1sxD+j0h+deVB0Du/X6h1sbQfmezKUVjf9lnmYPNZWbCIZUt4m+OzOvJ2JmzO0nfHAhFpPSSwzBvo7fh4+lpJRWI8jWZmXAYDH+bQ1mgs7Ms2n1xClyMyNSAXy06J11QzSxxF+STgG/v9xXV7fTJG/Vp3Wb4dZSjK0giZXxCc+W1Zls4sBtydc9LhtSZ97bT5NQKAUTDDiannaBw1d6G5LV7JESO8UuF25AiJp722TdVsMaRIjmeEcD+UOXQWiCOByKHtd77ZT7R0aSkeOy+/TOfpgSXACLWBkm8hI0e+MjWNGmiF7VL9ueoHKmdr9jODaFDjpQCm4psatWPpzBGqiJZraN0/0aOWdpOvj1WY5KRnAdJF60hXtfh5kpVOcuYBrSwNxC12aWgXGQAk4hoNhbOV/rbue+dfwn4rIEvwUNflXv0NK9+PoiJNagYxkcf9u04XQMgMlW0pUtYaPNWVoY/2By64px1imLzXOwP5n8QdJ5PwqykMHwD+cHVfqdfMb5aRAOwQyyh/3f3o6zCSB8PMnL2mRoRTQYZOYX8LQ8A267uIMT1+H/xNervNFAFkpyXW1pNLFOL6yee6ydY9tKOHYkskl6ZT0nnfLGaDehMVkhlIGFIy1CkRujxfPSAVLO1jsaCR6kcOxUM7HH3HY1ErsYRMz0nmPsk8bb6QihBw/UJkYhYAatjUVyfOzhdl9rDKVwin/a2phI7U7eUMw57UxN58/2G3xEuGR+OSNZYKx3HDqa9hq8wbWEtvZ3tswOxJRvFD/YfJwX6Ya8ImE01rgN/fLgR5itJmNvGff7H93quxbt/jd/uMeMxs4rk1ZIsJxD/0TyMD7usyAyokwDjcb7FrKX+LMjcOuh96XNmPvps71INFQ0//sCqULE7eI9OmTfI5SPgKkyhcSsamfmYHfCoALFLB3h1mQPaG+TZJQN1LnYT3udcUVv/rkL+bi3c9qEnX8h2VXNcLmmNJCSRhHTES/bUyqF0vPVOMMc5KuO4ZZqJlaHBqt6rgzWmMnQzi1S59oHvwf6W8/F5CVsIPVUeLXs4jv0DE8eV7N03nKFyyD0/SvDKM64Bf6oI/tac3eZknKyp/64lQRPmOOtixxx6RI1RWdCwX41slIf63scM/T4xFcVfX1Xmxj2yhHj37UA5drvHpx0gCb+lk6MiA2c/HGvKV1IOhnK5v7N3OmWkFHa8pNRC/13pJpPZZsyboY4akDf8NtnjEbwRPZBt8Xf4kn0ZVwoEFcT0e70mzLtx7YJctImHNllQHZvpgQESbLzKPc07+3eF5CwuSJNF9F67k8J7wfGt1Pkt2VSgQTu/azzCVTh+Ir54D5O4dWEA9lXJKGpdMyzr4lJYmybdccSXNumkg0bcuCHpAOAZJYMcOwy6O8FjqbDlOy5z2BWO9DJ5o6mTWb0M9k3PElDPn25bpPxGHk7geNO8cA8Cs/M8xRpnMcwJidbsypssCRYvLAbLfuvmeSdUqAbz8pNFGYOvAWU0/pA/YQa8PPefFQp5Mv/TCCz3H+Rw6vVcKJfp02aJZuZkgbEnM5clw3yrcpz2zGRdsKKpRaJdbBm7jxa9N17XZ3OWe3wpP/73R0lsHK/lR7ZDY345/P3biZLnJy80+p9F4cEEAm/w63hZSFLAOM0/vO7dTe8I/vrJ5/8GUEsDBBQAAgAIAGJk6kgrC8BtSgAAAGsAAAAbAAAAdW5pdmVyc2FsL3VuaXZlcnNhbC5wbmcueG1ss7GvyM1RKEstKs7Mz7NVMtQzULK34+WyKShKLctMLVeoAIoZ6RlAgJJCJSq3PDOlJAMoZGBujBDMSM1MzyixVbIwMIUL6gPNBABQSwECAAAUAAIACABhZOpIDmokTmIEAAAFEQAAHQAAAAAAAAABAAAAAAAAAAAAdW5pdmVyc2FsL2NvbW1vbl9tZXNzYWdlcy5sbmdQSwECAAAUAAIACABhZOpIs5FTHuYDAADcEAAAJwAAAAAAAAABAAAAAACdBAAAdW5pdmVyc2FsL2ZsYXNoX3B1Ymxpc2hpbmdfc2V0dGluZ3MueG1sUEsBAgAAFAACAAgAYWTqSBb0RFO+AgAAVQoAACEAAAAAAAAAAQAAAAAAyAgAAHVuaXZlcnNhbC9mbGFzaF9za2luX3NldHRpbmdzLnhtbFBLAQIAABQAAgAIAGFk6kiEW/q0vQMAAO0PAAAmAAAAAAAAAAEAAAAAAMULAAB1bml2ZXJzYWwvaHRtbF9wdWJsaXNoaW5nX3NldHRpbmdzLnhtbFBLAQIAABQAAgAIAGFk6kjjgzzrngEAACEGAAAfAAAAAAAAAAEAAAAAAMYPAAB1bml2ZXJzYWwvaHRtbF9za2luX3NldHRpbmdzLmpzUEsBAgAAFAACAAgAYWTqSD08L9HBAAAA5QEAABoAAAAAAAAAAQAAAAAAoREAAHVuaXZlcnNhbC9pMThuX3ByZXNldHMueG1sUEsBAgAAFAACAAgAYWTqSLLgvW1kAAAAZQAAABwAAAAAAAAAAQAAAAAAmhIAAHVuaXZlcnNhbC9sb2NhbF9zZXR0aW5ncy54bWxQSwECAAAUAAIACAD3klNHI7RO+/sCAACwCAAAFAAAAAAAAAABAAAAAAA4EwAAdW5pdmVyc2FsL3BsYXllci54bWxQSwECAAAUAAIACABhZOpIiKZWZNkIAADpPQAAKQAAAAAAAAABAAAAAABlFgAAdW5pdmVyc2FsL3NraW5fY3VzdG9taXphdGlvbl9zZXR0aW5ncy54bWxQSwECAAAUAAIACABiZOpI748EwacYAACLQwAAFwAAAAAAAAAAAAAAAACFHwAAdW5pdmVyc2FsL3VuaXZlcnNhbC5wbmdQSwECAAAUAAIACABiZOpIKwvAbUoAAABrAAAAGwAAAAAAAAABAAAAAABhOAAAdW5pdmVyc2FsL3VuaXZlcnNhbC5wbmcueG1sUEsFBgAAAAALAAsASQMAAOQ4AAAAAA=="/>
  <p:tag name="ISPRING_PRESENTATION_TITLE" val="数据统计金融银行报表财务报告ppt模板"/>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2099D8"/>
      </a:accent1>
      <a:accent2>
        <a:srgbClr val="27A6C2"/>
      </a:accent2>
      <a:accent3>
        <a:srgbClr val="5BBE77"/>
      </a:accent3>
      <a:accent4>
        <a:srgbClr val="8DC928"/>
      </a:accent4>
      <a:accent5>
        <a:srgbClr val="60C067"/>
      </a:accent5>
      <a:accent6>
        <a:srgbClr val="AAB2BD"/>
      </a:accent6>
      <a:hlink>
        <a:srgbClr val="2099D8"/>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10334</Words>
  <Application>WPS 演示</Application>
  <PresentationFormat>全屏显示(16:9)</PresentationFormat>
  <Paragraphs>1591</Paragraphs>
  <Slides>52</Slides>
  <Notes>48</Notes>
  <HiddenSlides>0</HiddenSlides>
  <MMClips>4</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2</vt:i4>
      </vt:variant>
      <vt:variant>
        <vt:lpstr>幻灯片标题</vt:lpstr>
      </vt:variant>
      <vt:variant>
        <vt:i4>52</vt:i4>
      </vt:variant>
    </vt:vector>
  </HeadingPairs>
  <TitlesOfParts>
    <vt:vector size="72" baseType="lpstr">
      <vt:lpstr>Arial</vt:lpstr>
      <vt:lpstr>宋体</vt:lpstr>
      <vt:lpstr>Wingdings</vt:lpstr>
      <vt:lpstr>微软雅黑</vt:lpstr>
      <vt:lpstr>AvantGarde LT Book</vt:lpstr>
      <vt:lpstr>华文仿宋</vt:lpstr>
      <vt:lpstr>Calibri</vt:lpstr>
      <vt:lpstr>华文细黑</vt:lpstr>
      <vt:lpstr>仿宋</vt:lpstr>
      <vt:lpstr>Arial Unicode MS</vt:lpstr>
      <vt:lpstr>Times New Roman</vt:lpstr>
      <vt:lpstr>SourceSansPro-Regular</vt:lpstr>
      <vt:lpstr>黑体</vt:lpstr>
      <vt:lpstr>Tahoma</vt:lpstr>
      <vt:lpstr>Dotum</vt:lpstr>
      <vt:lpstr>Malgun Gothic</vt:lpstr>
      <vt:lpstr>Segoe Print</vt:lpstr>
      <vt:lpstr>Office 主题</vt:lpstr>
      <vt:lpstr>AutoCAD.Drawing.19</vt:lpstr>
      <vt:lpstr>AutoCAD.Drawing.19</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IT配电事业部春节培训PPT</dc:title>
  <dc:creator>dell</dc:creator>
  <cp:lastModifiedBy>黑猫警长</cp:lastModifiedBy>
  <cp:revision>635</cp:revision>
  <dcterms:created xsi:type="dcterms:W3CDTF">2015-11-18T01:25:00Z</dcterms:created>
  <dcterms:modified xsi:type="dcterms:W3CDTF">2020-02-11T05:56:33Z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