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handoutMasterIdLst>
    <p:handoutMasterId r:id="rId46"/>
  </p:handoutMasterIdLst>
  <p:sldIdLst>
    <p:sldId id="1313" r:id="rId2"/>
    <p:sldId id="1314" r:id="rId3"/>
    <p:sldId id="1315" r:id="rId4"/>
    <p:sldId id="1317" r:id="rId5"/>
    <p:sldId id="1318" r:id="rId6"/>
    <p:sldId id="1319" r:id="rId7"/>
    <p:sldId id="1320" r:id="rId8"/>
    <p:sldId id="1321" r:id="rId9"/>
    <p:sldId id="1322" r:id="rId10"/>
    <p:sldId id="1323" r:id="rId11"/>
    <p:sldId id="1326" r:id="rId12"/>
    <p:sldId id="1327" r:id="rId13"/>
    <p:sldId id="1324" r:id="rId14"/>
    <p:sldId id="1328" r:id="rId15"/>
    <p:sldId id="1325" r:id="rId16"/>
    <p:sldId id="1329" r:id="rId17"/>
    <p:sldId id="1355" r:id="rId18"/>
    <p:sldId id="1330" r:id="rId19"/>
    <p:sldId id="1331" r:id="rId20"/>
    <p:sldId id="1334" r:id="rId21"/>
    <p:sldId id="1335" r:id="rId22"/>
    <p:sldId id="1336" r:id="rId23"/>
    <p:sldId id="1332" r:id="rId24"/>
    <p:sldId id="1333" r:id="rId25"/>
    <p:sldId id="1354" r:id="rId26"/>
    <p:sldId id="1337" r:id="rId27"/>
    <p:sldId id="1338" r:id="rId28"/>
    <p:sldId id="1339" r:id="rId29"/>
    <p:sldId id="1340" r:id="rId30"/>
    <p:sldId id="1341" r:id="rId31"/>
    <p:sldId id="1342" r:id="rId32"/>
    <p:sldId id="1343" r:id="rId33"/>
    <p:sldId id="1353" r:id="rId34"/>
    <p:sldId id="1344" r:id="rId35"/>
    <p:sldId id="1356" r:id="rId36"/>
    <p:sldId id="1345" r:id="rId37"/>
    <p:sldId id="1346" r:id="rId38"/>
    <p:sldId id="1347" r:id="rId39"/>
    <p:sldId id="1348" r:id="rId40"/>
    <p:sldId id="1349" r:id="rId41"/>
    <p:sldId id="1350" r:id="rId42"/>
    <p:sldId id="1351" r:id="rId43"/>
    <p:sldId id="1352" r:id="rId44"/>
  </p:sldIdLst>
  <p:sldSz cx="9721850" cy="5400675"/>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0000FF"/>
    <a:srgbClr val="35BEFB"/>
    <a:srgbClr val="F1D196"/>
    <a:srgbClr val="C00000"/>
    <a:srgbClr val="EB423A"/>
    <a:srgbClr val="34495E"/>
    <a:srgbClr val="004186"/>
    <a:srgbClr val="F8BD33"/>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102"/>
    <p:restoredTop sz="94781"/>
  </p:normalViewPr>
  <p:slideViewPr>
    <p:cSldViewPr>
      <p:cViewPr varScale="1">
        <p:scale>
          <a:sx n="106" d="100"/>
          <a:sy n="106" d="100"/>
        </p:scale>
        <p:origin x="-858" y="-84"/>
      </p:cViewPr>
      <p:guideLst>
        <p:guide orient="horz" pos="1711"/>
        <p:guide pos="304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buFont typeface="Arial" panose="020B0604020202020204" pitchFamily="34" charset="0"/>
              <a:buNone/>
              <a:defRPr sz="1200">
                <a:ea typeface="宋体" panose="02010600030101010101" pitchFamily="2"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hangingPunct="1">
              <a:buFont typeface="Arial" panose="020B0604020202020204" pitchFamily="34" charset="0"/>
              <a:buNone/>
              <a:defRPr sz="1200">
                <a:ea typeface="宋体" panose="02010600030101010101" pitchFamily="2" charset="-122"/>
              </a:defRPr>
            </a:lvl1pPr>
          </a:lstStyle>
          <a:p>
            <a:pPr>
              <a:defRPr/>
            </a:pPr>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hangingPunct="1">
              <a:buFont typeface="Arial" panose="020B0604020202020204" pitchFamily="34" charset="0"/>
              <a:buNone/>
              <a:defRPr sz="1200">
                <a:ea typeface="宋体" panose="02010600030101010101" pitchFamily="2"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hangingPunct="1">
              <a:buFont typeface="Arial" panose="020B0604020202020204" pitchFamily="34" charset="0"/>
              <a:buNone/>
              <a:defRPr sz="1200">
                <a:ea typeface="宋体" panose="02010600030101010101" pitchFamily="2" charset="-122"/>
              </a:defRPr>
            </a:lvl1pPr>
          </a:lstStyle>
          <a:p>
            <a:pPr>
              <a:defRPr/>
            </a:pPr>
            <a:fld id="{67026293-22FE-487A-8989-40066241A4C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p:spPr>
        <p:txBody>
          <a:bodyPr vert="horz" wrap="square" lIns="91440" tIns="45720" rIns="91440" bIns="45720" numCol="1" anchor="t" anchorCtr="0" compatLnSpc="1"/>
          <a:lstStyle>
            <a:lvl1pPr eaLnBrk="0" hangingPunct="0">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zh-CN"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p:spPr>
        <p:txBody>
          <a:bodyPr vert="horz" wrap="square" lIns="91440" tIns="45720" rIns="91440" bIns="45720" numCol="1" anchor="t" anchorCtr="0" compatLnSpc="1"/>
          <a:lstStyle>
            <a:lvl1pPr algn="r" eaLnBrk="0" hangingPunct="0">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en-US"/>
          </a:p>
        </p:txBody>
      </p:sp>
      <p:sp>
        <p:nvSpPr>
          <p:cNvPr id="13316" name="Rectangle 4"/>
          <p:cNvSpPr>
            <a:spLocks noGrp="1" noRot="1" noChangeAspect="1"/>
          </p:cNvSpPr>
          <p:nvPr>
            <p:ph type="sldImg"/>
          </p:nvPr>
        </p:nvSpPr>
        <p:spPr bwMode="auto">
          <a:xfrm>
            <a:off x="342900" y="685800"/>
            <a:ext cx="6172200" cy="3429000"/>
          </a:xfrm>
          <a:prstGeom prst="rect">
            <a:avLst/>
          </a:prstGeom>
          <a:noFill/>
          <a:ln w="9525">
            <a:no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p:spPr>
        <p:txBody>
          <a:bodyPr vert="horz" wrap="square" lIns="91440" tIns="45720" rIns="91440" bIns="45720" numCol="1" anchor="ctr" anchorCtr="0" compatLnSpc="1"/>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p:spPr>
        <p:txBody>
          <a:bodyPr vert="horz" wrap="square" lIns="91440" tIns="45720" rIns="91440" bIns="45720" numCol="1" anchor="b" anchorCtr="0" compatLnSpc="1"/>
          <a:lstStyle>
            <a:lvl1pPr eaLnBrk="0" hangingPunct="0">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p:spPr>
        <p:txBody>
          <a:bodyPr vert="horz" wrap="square" lIns="91440" tIns="45720" rIns="91440" bIns="45720" numCol="1" anchor="b" anchorCtr="0" compatLnSpc="1"/>
          <a:lstStyle>
            <a:lvl1pPr algn="r" eaLnBrk="0" hangingPunct="0">
              <a:buFont typeface="Arial" panose="020B0604020202020204" pitchFamily="34" charset="0"/>
              <a:buNone/>
              <a:defRPr sz="1200">
                <a:latin typeface="Arial" panose="020B0604020202020204" pitchFamily="34" charset="0"/>
                <a:ea typeface="宋体" panose="02010600030101010101" pitchFamily="2" charset="-122"/>
              </a:defRPr>
            </a:lvl1pPr>
          </a:lstStyle>
          <a:p>
            <a:pPr>
              <a:defRPr/>
            </a:pPr>
            <a:fld id="{08204281-6247-4B40-922E-8E66B3B3F18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216025" y="884238"/>
            <a:ext cx="7291388" cy="1879600"/>
          </a:xfr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216025" y="2836863"/>
            <a:ext cx="7291388" cy="1303337"/>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83DC5CA5-5A99-4092-AEA0-A0D622C8941B}"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F311DB2-8887-4B63-9D4F-1E4DCE1A8D16}"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48500" y="215900"/>
            <a:ext cx="2187575" cy="4608513"/>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85775" y="215900"/>
            <a:ext cx="6410325" cy="4608513"/>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71D8BF34-9EB3-4A23-9499-D4144C048CA4}"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25558F98-343D-43E0-A2D1-378120EE2D9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63575" y="1346200"/>
            <a:ext cx="8385175" cy="2246313"/>
          </a:xfr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63575" y="3614738"/>
            <a:ext cx="8385175" cy="1181100"/>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noProof="1" smtClean="0"/>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6" name="灯片编号占位符 5"/>
          <p:cNvSpPr>
            <a:spLocks noGrp="1" noChangeArrowheads="1"/>
          </p:cNvSpPr>
          <p:nvPr>
            <p:ph type="sldNum" sz="quarter" idx="12"/>
          </p:nvPr>
        </p:nvSpPr>
        <p:spPr>
          <a:ln/>
        </p:spPr>
        <p:txBody>
          <a:bodyPr/>
          <a:lstStyle>
            <a:lvl1pPr>
              <a:defRPr/>
            </a:lvl1pPr>
          </a:lstStyle>
          <a:p>
            <a:pPr>
              <a:defRPr/>
            </a:pPr>
            <a:fld id="{11C3B1CC-CE40-428E-94CF-BD56644B7018}"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85775" y="1260475"/>
            <a:ext cx="4298950" cy="35639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内容占位符 3"/>
          <p:cNvSpPr>
            <a:spLocks noGrp="1"/>
          </p:cNvSpPr>
          <p:nvPr>
            <p:ph sz="half" idx="2"/>
          </p:nvPr>
        </p:nvSpPr>
        <p:spPr>
          <a:xfrm>
            <a:off x="4937125" y="1260475"/>
            <a:ext cx="4298950" cy="3563938"/>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0F777342-4B98-4287-8033-4E9AD41935D5}"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69925" y="287338"/>
            <a:ext cx="8385175" cy="1044575"/>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69925" y="1323975"/>
            <a:ext cx="4113213" cy="6492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669925" y="1973263"/>
            <a:ext cx="4113213" cy="2900362"/>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921250" y="1323975"/>
            <a:ext cx="4133850" cy="64928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921250" y="1973263"/>
            <a:ext cx="4133850" cy="2900362"/>
          </a:xfrm>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9" name="灯片编号占位符 5"/>
          <p:cNvSpPr>
            <a:spLocks noGrp="1" noChangeArrowheads="1"/>
          </p:cNvSpPr>
          <p:nvPr>
            <p:ph type="sldNum" sz="quarter" idx="12"/>
          </p:nvPr>
        </p:nvSpPr>
        <p:spPr>
          <a:ln/>
        </p:spPr>
        <p:txBody>
          <a:bodyPr/>
          <a:lstStyle>
            <a:lvl1pPr>
              <a:defRPr/>
            </a:lvl1pPr>
          </a:lstStyle>
          <a:p>
            <a:pPr>
              <a:defRPr/>
            </a:pPr>
            <a:fld id="{51CC4407-9571-41C7-9661-F45DD10E8C2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5" name="灯片编号占位符 5"/>
          <p:cNvSpPr>
            <a:spLocks noGrp="1" noChangeArrowheads="1"/>
          </p:cNvSpPr>
          <p:nvPr>
            <p:ph type="sldNum" sz="quarter" idx="12"/>
          </p:nvPr>
        </p:nvSpPr>
        <p:spPr>
          <a:ln/>
        </p:spPr>
        <p:txBody>
          <a:bodyPr/>
          <a:lstStyle>
            <a:lvl1pPr>
              <a:defRPr/>
            </a:lvl1pPr>
          </a:lstStyle>
          <a:p>
            <a:pPr>
              <a:defRPr/>
            </a:pPr>
            <a:fld id="{36E37492-6E36-4D4E-9B1F-5471E61FA2CB}"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4" name="灯片编号占位符 5"/>
          <p:cNvSpPr>
            <a:spLocks noGrp="1" noChangeArrowheads="1"/>
          </p:cNvSpPr>
          <p:nvPr>
            <p:ph type="sldNum" sz="quarter" idx="12"/>
          </p:nvPr>
        </p:nvSpPr>
        <p:spPr>
          <a:ln/>
        </p:spPr>
        <p:txBody>
          <a:bodyPr/>
          <a:lstStyle>
            <a:lvl1pPr>
              <a:defRPr/>
            </a:lvl1pPr>
          </a:lstStyle>
          <a:p>
            <a:pPr>
              <a:defRPr/>
            </a:pPr>
            <a:fld id="{17542063-C8DB-437E-A553-77E8CED96CE0}"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69925" y="360363"/>
            <a:ext cx="3135313" cy="1260475"/>
          </a:xfrm>
        </p:spPr>
        <p:txBody>
          <a:bodyPr anchor="b"/>
          <a:lstStyle>
            <a:lvl1pPr>
              <a:defRPr sz="32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132263" y="777875"/>
            <a:ext cx="4922837" cy="38369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69925" y="1620838"/>
            <a:ext cx="3135313" cy="30003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83F66ECD-1761-404D-9455-8B47082C1404}"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69925" y="360363"/>
            <a:ext cx="3135313" cy="1260475"/>
          </a:xfrm>
        </p:spPr>
        <p:txBody>
          <a:bodyPr anchor="b"/>
          <a:lstStyle>
            <a:lvl1pPr>
              <a:defRPr sz="32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4132263" y="777875"/>
            <a:ext cx="4922837" cy="383698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669925" y="1620838"/>
            <a:ext cx="3135313" cy="300037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smtClean="0"/>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en-US"/>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en-US"/>
          </a:p>
        </p:txBody>
      </p:sp>
      <p:sp>
        <p:nvSpPr>
          <p:cNvPr id="7" name="灯片编号占位符 5"/>
          <p:cNvSpPr>
            <a:spLocks noGrp="1" noChangeArrowheads="1"/>
          </p:cNvSpPr>
          <p:nvPr>
            <p:ph type="sldNum" sz="quarter" idx="12"/>
          </p:nvPr>
        </p:nvSpPr>
        <p:spPr>
          <a:ln/>
        </p:spPr>
        <p:txBody>
          <a:bodyPr/>
          <a:lstStyle>
            <a:lvl1pPr>
              <a:defRPr/>
            </a:lvl1pPr>
          </a:lstStyle>
          <a:p>
            <a:pPr>
              <a:defRPr/>
            </a:pPr>
            <a:fld id="{527CF3B2-DFDF-4FF5-BB1B-49D1606C1CE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85775" y="215900"/>
            <a:ext cx="8750300" cy="9001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p:nvPr>
        </p:nvSpPr>
        <p:spPr bwMode="auto">
          <a:xfrm>
            <a:off x="485775" y="1260475"/>
            <a:ext cx="8750300" cy="35639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日期占位符 3"/>
          <p:cNvSpPr>
            <a:spLocks noGrp="1" noChangeArrowheads="1"/>
          </p:cNvSpPr>
          <p:nvPr>
            <p:ph type="dt" sz="half" idx="2"/>
          </p:nvPr>
        </p:nvSpPr>
        <p:spPr bwMode="auto">
          <a:xfrm>
            <a:off x="485775" y="5005388"/>
            <a:ext cx="2268538" cy="287337"/>
          </a:xfrm>
          <a:prstGeom prst="rect">
            <a:avLst/>
          </a:prstGeom>
          <a:noFill/>
          <a:ln>
            <a:noFill/>
          </a:ln>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1029" name="页脚占位符 4"/>
          <p:cNvSpPr>
            <a:spLocks noGrp="1" noChangeArrowheads="1"/>
          </p:cNvSpPr>
          <p:nvPr>
            <p:ph type="ftr" sz="quarter" idx="3"/>
          </p:nvPr>
        </p:nvSpPr>
        <p:spPr bwMode="auto">
          <a:xfrm>
            <a:off x="3321050" y="5005388"/>
            <a:ext cx="3079750" cy="287337"/>
          </a:xfrm>
          <a:prstGeom prst="rect">
            <a:avLst/>
          </a:prstGeom>
          <a:noFill/>
          <a:ln>
            <a:noFill/>
          </a:ln>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endParaRPr lang="zh-CN" altLang="en-US"/>
          </a:p>
        </p:txBody>
      </p:sp>
      <p:sp>
        <p:nvSpPr>
          <p:cNvPr id="1030" name="灯片编号占位符 5"/>
          <p:cNvSpPr>
            <a:spLocks noGrp="1" noChangeArrowheads="1"/>
          </p:cNvSpPr>
          <p:nvPr>
            <p:ph type="sldNum" sz="quarter" idx="4"/>
          </p:nvPr>
        </p:nvSpPr>
        <p:spPr bwMode="auto">
          <a:xfrm>
            <a:off x="6967538" y="5005388"/>
            <a:ext cx="2268537" cy="287337"/>
          </a:xfrm>
          <a:prstGeom prst="rect">
            <a:avLst/>
          </a:prstGeom>
          <a:noFill/>
          <a:ln>
            <a:noFill/>
          </a:ln>
        </p:spPr>
        <p:txBody>
          <a:bodyPr vert="horz" wrap="square" lIns="91440" tIns="45720" rIns="91440" bIns="45720" numCol="1" anchor="ctr" anchorCtr="0" compatLnSpc="1"/>
          <a:lstStyle>
            <a:lvl1pPr algn="r" eaLnBrk="1" hangingPunct="1">
              <a:buFont typeface="Arial" panose="020B0604020202020204" pitchFamily="34" charset="0"/>
              <a:buNone/>
              <a:defRPr sz="1200">
                <a:solidFill>
                  <a:srgbClr val="898989"/>
                </a:solidFill>
                <a:latin typeface="Arial" panose="020B0604020202020204" pitchFamily="34" charset="0"/>
                <a:ea typeface="宋体" panose="02010600030101010101" pitchFamily="2" charset="-122"/>
              </a:defRPr>
            </a:lvl1pPr>
          </a:lstStyle>
          <a:p>
            <a:pPr>
              <a:defRPr/>
            </a:pPr>
            <a:fld id="{63C0CD31-0EDD-4630-9B1E-42825E89BEA1}"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7.png"/><Relationship Id="rId4" Type="http://schemas.openxmlformats.org/officeDocument/2006/relationships/image" Target="../media/image36.png"/></Relationships>
</file>

<file path=ppt/slides/_rels/slide1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52.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5.png"/></Relationships>
</file>

<file path=ppt/slides/_rels/slide2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63.png"/><Relationship Id="rId4" Type="http://schemas.openxmlformats.org/officeDocument/2006/relationships/image" Target="../media/image62.png"/></Relationships>
</file>

<file path=ppt/slides/_rels/slide2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2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65.png"/></Relationships>
</file>

<file path=ppt/slides/_rels/slide2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2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70.png"/></Relationships>
</file>

<file path=ppt/slides/_rels/slide26.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73.png"/><Relationship Id="rId4" Type="http://schemas.openxmlformats.org/officeDocument/2006/relationships/image" Target="../media/image72.png"/></Relationships>
</file>

<file path=ppt/slides/_rels/slide2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image" Target="../media/image74.png"/></Relationships>
</file>

<file path=ppt/slides/_rels/slide2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77.jpeg"/></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83.png"/><Relationship Id="rId4" Type="http://schemas.openxmlformats.org/officeDocument/2006/relationships/image" Target="../media/image82.jpeg"/></Relationships>
</file>

<file path=ppt/slides/_rels/slide31.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84.png"/></Relationships>
</file>

<file path=ppt/slides/_rels/slide32.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88.png"/><Relationship Id="rId4" Type="http://schemas.openxmlformats.org/officeDocument/2006/relationships/image" Target="../media/image87.jpeg"/></Relationships>
</file>

<file path=ppt/slides/_rels/slide3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87.jpeg"/></Relationships>
</file>

<file path=ppt/slides/_rels/slide3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3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形状 18"/>
          <p:cNvSpPr/>
          <p:nvPr/>
        </p:nvSpPr>
        <p:spPr>
          <a:xfrm>
            <a:off x="6350" y="6350"/>
            <a:ext cx="5688965" cy="5410200"/>
          </a:xfrm>
          <a:custGeom>
            <a:avLst/>
            <a:gdLst>
              <a:gd name="connsiteX0" fmla="*/ 0 w 7210910"/>
              <a:gd name="connsiteY0" fmla="*/ 0 h 6858000"/>
              <a:gd name="connsiteX1" fmla="*/ 7210910 w 7210910"/>
              <a:gd name="connsiteY1" fmla="*/ 0 h 6858000"/>
              <a:gd name="connsiteX2" fmla="*/ 3536983 w 7210910"/>
              <a:gd name="connsiteY2" fmla="*/ 6858000 h 6858000"/>
              <a:gd name="connsiteX3" fmla="*/ 0 w 721091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210910" h="6858000">
                <a:moveTo>
                  <a:pt x="0" y="0"/>
                </a:moveTo>
                <a:lnTo>
                  <a:pt x="7210910" y="0"/>
                </a:lnTo>
                <a:lnTo>
                  <a:pt x="3536983" y="6858000"/>
                </a:lnTo>
                <a:lnTo>
                  <a:pt x="0" y="6858000"/>
                </a:lnTo>
                <a:close/>
              </a:path>
            </a:pathLst>
          </a:custGeom>
          <a:blipFill>
            <a:blip r:embed="rId2" cstate="print"/>
            <a:stretch>
              <a:fillRect l="-21366" r="-2129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 name="任意多边形: 形状 22"/>
          <p:cNvSpPr/>
          <p:nvPr/>
        </p:nvSpPr>
        <p:spPr>
          <a:xfrm>
            <a:off x="0" y="0"/>
            <a:ext cx="2603500" cy="5410200"/>
          </a:xfrm>
          <a:custGeom>
            <a:avLst/>
            <a:gdLst>
              <a:gd name="connsiteX0" fmla="*/ 0 w 3300174"/>
              <a:gd name="connsiteY0" fmla="*/ 0 h 6858001"/>
              <a:gd name="connsiteX1" fmla="*/ 1309279 w 3300174"/>
              <a:gd name="connsiteY1" fmla="*/ 0 h 6858001"/>
              <a:gd name="connsiteX2" fmla="*/ 3300174 w 3300174"/>
              <a:gd name="connsiteY2" fmla="*/ 3716339 h 6858001"/>
              <a:gd name="connsiteX3" fmla="*/ 1617141 w 3300174"/>
              <a:gd name="connsiteY3" fmla="*/ 6858001 h 6858001"/>
              <a:gd name="connsiteX4" fmla="*/ 0 w 3300174"/>
              <a:gd name="connsiteY4" fmla="*/ 6858001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0174" h="6858001">
                <a:moveTo>
                  <a:pt x="0" y="0"/>
                </a:moveTo>
                <a:lnTo>
                  <a:pt x="1309279" y="0"/>
                </a:lnTo>
                <a:lnTo>
                  <a:pt x="3300174" y="3716339"/>
                </a:lnTo>
                <a:lnTo>
                  <a:pt x="1617141" y="6858001"/>
                </a:lnTo>
                <a:lnTo>
                  <a:pt x="0" y="6858001"/>
                </a:lnTo>
                <a:close/>
              </a:path>
            </a:pathLst>
          </a:custGeom>
          <a:solidFill>
            <a:srgbClr val="C816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 name="任意多边形: 形状 21"/>
          <p:cNvSpPr/>
          <p:nvPr/>
        </p:nvSpPr>
        <p:spPr>
          <a:xfrm>
            <a:off x="1030288" y="0"/>
            <a:ext cx="4968875" cy="5410200"/>
          </a:xfrm>
          <a:custGeom>
            <a:avLst/>
            <a:gdLst>
              <a:gd name="connsiteX0" fmla="*/ 0 w 6298316"/>
              <a:gd name="connsiteY0" fmla="*/ 0 h 6858002"/>
              <a:gd name="connsiteX1" fmla="*/ 2624389 w 6298316"/>
              <a:gd name="connsiteY1" fmla="*/ 0 h 6858002"/>
              <a:gd name="connsiteX2" fmla="*/ 6298316 w 6298316"/>
              <a:gd name="connsiteY2" fmla="*/ 6858002 h 6858002"/>
              <a:gd name="connsiteX3" fmla="*/ 3673928 w 6298316"/>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6298316" h="6858002">
                <a:moveTo>
                  <a:pt x="0" y="0"/>
                </a:moveTo>
                <a:lnTo>
                  <a:pt x="2624389" y="0"/>
                </a:lnTo>
                <a:lnTo>
                  <a:pt x="6298316" y="6858002"/>
                </a:lnTo>
                <a:lnTo>
                  <a:pt x="3673928" y="6858002"/>
                </a:lnTo>
                <a:close/>
              </a:path>
            </a:pathLst>
          </a:custGeom>
          <a:solidFill>
            <a:schemeClr val="bg2">
              <a:lumMod val="9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15366" name="矩形 259"/>
          <p:cNvSpPr>
            <a:spLocks noChangeArrowheads="1"/>
          </p:cNvSpPr>
          <p:nvPr/>
        </p:nvSpPr>
        <p:spPr bwMode="auto">
          <a:xfrm>
            <a:off x="2484438" y="1547813"/>
            <a:ext cx="4838700" cy="655637"/>
          </a:xfrm>
          <a:prstGeom prst="rect">
            <a:avLst/>
          </a:prstGeom>
          <a:noFill/>
          <a:ln w="9525">
            <a:noFill/>
            <a:miter lim="800000"/>
            <a:headEnd/>
            <a:tailEnd/>
          </a:ln>
        </p:spPr>
        <p:txBody>
          <a:bodyPr lIns="0" tIns="0" rIns="0" bIns="0">
            <a:spAutoFit/>
          </a:bodyPr>
          <a:lstStyle/>
          <a:p>
            <a:pPr algn="ctr" eaLnBrk="0" hangingPunct="0">
              <a:spcBef>
                <a:spcPct val="20000"/>
              </a:spcBef>
              <a:buFont typeface="Arial" charset="0"/>
              <a:buNone/>
            </a:pPr>
            <a:r>
              <a:rPr lang="zh-CN" altLang="zh-CN" sz="4300" b="1">
                <a:latin typeface="Arial" charset="0"/>
                <a:ea typeface="微软雅黑" pitchFamily="34" charset="-122"/>
                <a:cs typeface="Arial" charset="0"/>
                <a:sym typeface="Calibri" pitchFamily="34" charset="0"/>
              </a:rPr>
              <a:t>安</a:t>
            </a:r>
            <a:r>
              <a:rPr lang="zh-CN" altLang="en-US" sz="4300" b="1">
                <a:latin typeface="Arial" charset="0"/>
                <a:ea typeface="微软雅黑" pitchFamily="34" charset="-122"/>
                <a:cs typeface="Arial" charset="0"/>
                <a:sym typeface="Calibri" pitchFamily="34" charset="0"/>
              </a:rPr>
              <a:t>   </a:t>
            </a:r>
            <a:r>
              <a:rPr lang="zh-CN" altLang="zh-CN" sz="4300" b="1">
                <a:latin typeface="Arial" charset="0"/>
                <a:ea typeface="微软雅黑" pitchFamily="34" charset="-122"/>
                <a:cs typeface="Arial" charset="0"/>
                <a:sym typeface="Calibri" pitchFamily="34" charset="0"/>
              </a:rPr>
              <a:t>科</a:t>
            </a:r>
            <a:r>
              <a:rPr lang="zh-CN" altLang="en-US" sz="4300" b="1">
                <a:latin typeface="Arial" charset="0"/>
                <a:ea typeface="微软雅黑" pitchFamily="34" charset="-122"/>
                <a:cs typeface="Arial" charset="0"/>
                <a:sym typeface="Calibri" pitchFamily="34" charset="0"/>
              </a:rPr>
              <a:t>  </a:t>
            </a:r>
            <a:r>
              <a:rPr lang="zh-CN" altLang="zh-CN" sz="4300" b="1">
                <a:latin typeface="Arial" charset="0"/>
                <a:ea typeface="微软雅黑" pitchFamily="34" charset="-122"/>
                <a:cs typeface="Arial" charset="0"/>
                <a:sym typeface="Calibri" pitchFamily="34" charset="0"/>
              </a:rPr>
              <a:t>瑞</a:t>
            </a:r>
          </a:p>
        </p:txBody>
      </p:sp>
      <p:sp>
        <p:nvSpPr>
          <p:cNvPr id="15367" name="矩形 259"/>
          <p:cNvSpPr>
            <a:spLocks noChangeArrowheads="1"/>
          </p:cNvSpPr>
          <p:nvPr/>
        </p:nvSpPr>
        <p:spPr bwMode="auto">
          <a:xfrm>
            <a:off x="2124075" y="2844800"/>
            <a:ext cx="5868988" cy="639763"/>
          </a:xfrm>
          <a:prstGeom prst="rect">
            <a:avLst/>
          </a:prstGeom>
          <a:noFill/>
          <a:ln w="9525">
            <a:noFill/>
            <a:miter lim="800000"/>
            <a:headEnd/>
            <a:tailEnd/>
          </a:ln>
        </p:spPr>
        <p:txBody>
          <a:bodyPr lIns="0" tIns="0" rIns="0" bIns="0">
            <a:spAutoFit/>
          </a:bodyPr>
          <a:lstStyle/>
          <a:p>
            <a:pPr algn="ctr" eaLnBrk="0" hangingPunct="0">
              <a:spcBef>
                <a:spcPct val="20000"/>
              </a:spcBef>
              <a:buFont typeface="Arial" charset="0"/>
              <a:buNone/>
            </a:pPr>
            <a:r>
              <a:rPr lang="zh-CN" altLang="en-US" sz="4200" b="1">
                <a:latin typeface="Arial" charset="0"/>
                <a:ea typeface="微软雅黑" pitchFamily="34" charset="-122"/>
                <a:cs typeface="Arial" charset="0"/>
                <a:sym typeface="Calibri" pitchFamily="34" charset="0"/>
              </a:rPr>
              <a:t>产品选型</a:t>
            </a:r>
            <a:r>
              <a:rPr lang="en-US" altLang="zh-CN" sz="4200" b="1">
                <a:latin typeface="Arial" charset="0"/>
                <a:ea typeface="微软雅黑" pitchFamily="34" charset="-122"/>
                <a:cs typeface="Arial" charset="0"/>
                <a:sym typeface="Calibri" pitchFamily="34" charset="0"/>
              </a:rPr>
              <a:t>—</a:t>
            </a:r>
            <a:r>
              <a:rPr lang="zh-CN" altLang="en-US" sz="4200" b="1">
                <a:latin typeface="Arial" charset="0"/>
                <a:ea typeface="微软雅黑" pitchFamily="34" charset="-122"/>
                <a:cs typeface="Arial" charset="0"/>
                <a:sym typeface="Calibri" pitchFamily="34" charset="0"/>
              </a:rPr>
              <a:t>简表</a:t>
            </a:r>
            <a:endParaRPr lang="zh-CN" altLang="zh-CN" sz="4200" b="1">
              <a:latin typeface="Arial" charset="0"/>
              <a:ea typeface="微软雅黑" pitchFamily="34" charset="-122"/>
              <a:cs typeface="Arial" charset="0"/>
              <a:sym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低压成套元件（一级配电）</a:t>
            </a:r>
          </a:p>
        </p:txBody>
      </p:sp>
      <p:grpSp>
        <p:nvGrpSpPr>
          <p:cNvPr id="24578"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24579"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24580"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24581" name="Text Box 14"/>
          <p:cNvSpPr txBox="1">
            <a:spLocks noChangeArrowheads="1"/>
          </p:cNvSpPr>
          <p:nvPr/>
        </p:nvSpPr>
        <p:spPr bwMode="auto">
          <a:xfrm>
            <a:off x="4860925" y="1187450"/>
            <a:ext cx="22320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电容器柜</a:t>
            </a:r>
          </a:p>
        </p:txBody>
      </p:sp>
      <p:sp>
        <p:nvSpPr>
          <p:cNvPr id="24582" name="Text Box 15"/>
          <p:cNvSpPr txBox="1">
            <a:spLocks noChangeArrowheads="1"/>
          </p:cNvSpPr>
          <p:nvPr/>
        </p:nvSpPr>
        <p:spPr bwMode="auto">
          <a:xfrm>
            <a:off x="3421063" y="1979613"/>
            <a:ext cx="5040312" cy="3968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2000">
                <a:solidFill>
                  <a:schemeClr val="accent1"/>
                </a:solidFill>
              </a:rPr>
              <a:t>方案一：控制器</a:t>
            </a:r>
            <a:r>
              <a:rPr lang="en-US" altLang="zh-CN" sz="2000">
                <a:solidFill>
                  <a:schemeClr val="accent1"/>
                </a:solidFill>
              </a:rPr>
              <a:t>+</a:t>
            </a:r>
            <a:r>
              <a:rPr lang="zh-CN" altLang="en-US" sz="2000">
                <a:solidFill>
                  <a:schemeClr val="accent1"/>
                </a:solidFill>
              </a:rPr>
              <a:t>投切开关</a:t>
            </a:r>
            <a:r>
              <a:rPr lang="en-US" altLang="zh-CN" sz="2000">
                <a:solidFill>
                  <a:schemeClr val="accent1"/>
                </a:solidFill>
              </a:rPr>
              <a:t>+</a:t>
            </a:r>
            <a:r>
              <a:rPr lang="zh-CN" altLang="en-US" sz="2000">
                <a:solidFill>
                  <a:schemeClr val="accent1"/>
                </a:solidFill>
              </a:rPr>
              <a:t>电抗器</a:t>
            </a:r>
            <a:r>
              <a:rPr lang="en-US" altLang="zh-CN" sz="2000">
                <a:solidFill>
                  <a:schemeClr val="accent1"/>
                </a:solidFill>
              </a:rPr>
              <a:t>+</a:t>
            </a:r>
            <a:r>
              <a:rPr lang="zh-CN" altLang="en-US" sz="2000">
                <a:solidFill>
                  <a:schemeClr val="accent1"/>
                </a:solidFill>
              </a:rPr>
              <a:t>电容器</a:t>
            </a:r>
          </a:p>
        </p:txBody>
      </p:sp>
      <p:pic>
        <p:nvPicPr>
          <p:cNvPr id="24583" name="Picture 16"/>
          <p:cNvPicPr>
            <a:picLocks noChangeAspect="1" noChangeArrowheads="1"/>
          </p:cNvPicPr>
          <p:nvPr/>
        </p:nvPicPr>
        <p:blipFill>
          <a:blip r:embed="rId3"/>
          <a:srcRect/>
          <a:stretch>
            <a:fillRect/>
          </a:stretch>
        </p:blipFill>
        <p:spPr bwMode="auto">
          <a:xfrm>
            <a:off x="906463" y="1260475"/>
            <a:ext cx="1362075" cy="2879725"/>
          </a:xfrm>
          <a:prstGeom prst="rect">
            <a:avLst/>
          </a:prstGeom>
          <a:noFill/>
          <a:ln w="9525">
            <a:noFill/>
            <a:miter lim="800000"/>
            <a:headEnd/>
            <a:tailEnd/>
          </a:ln>
          <a:effectLst>
            <a:prstShdw prst="shdw13" dist="53882" dir="13500000">
              <a:schemeClr val="bg2">
                <a:alpha val="50000"/>
              </a:schemeClr>
            </a:prstShdw>
          </a:effectLst>
        </p:spPr>
      </p:pic>
      <p:pic>
        <p:nvPicPr>
          <p:cNvPr id="24584" name="Picture 17"/>
          <p:cNvPicPr>
            <a:picLocks noChangeAspect="1" noChangeArrowheads="1"/>
          </p:cNvPicPr>
          <p:nvPr/>
        </p:nvPicPr>
        <p:blipFill>
          <a:blip r:embed="rId4"/>
          <a:srcRect/>
          <a:stretch>
            <a:fillRect/>
          </a:stretch>
        </p:blipFill>
        <p:spPr bwMode="auto">
          <a:xfrm>
            <a:off x="2959100" y="3132138"/>
            <a:ext cx="885825" cy="838200"/>
          </a:xfrm>
          <a:prstGeom prst="rect">
            <a:avLst/>
          </a:prstGeom>
          <a:noFill/>
          <a:ln w="9525">
            <a:noFill/>
            <a:miter lim="800000"/>
            <a:headEnd/>
            <a:tailEnd/>
          </a:ln>
          <a:effectLst>
            <a:prstShdw prst="shdw13" dist="53882" dir="13500000">
              <a:schemeClr val="bg2">
                <a:alpha val="50000"/>
              </a:schemeClr>
            </a:prstShdw>
          </a:effectLst>
        </p:spPr>
      </p:pic>
      <p:pic>
        <p:nvPicPr>
          <p:cNvPr id="24585" name="Picture 18"/>
          <p:cNvPicPr>
            <a:picLocks noChangeAspect="1" noChangeArrowheads="1"/>
          </p:cNvPicPr>
          <p:nvPr/>
        </p:nvPicPr>
        <p:blipFill>
          <a:blip r:embed="rId5"/>
          <a:srcRect/>
          <a:stretch>
            <a:fillRect/>
          </a:stretch>
        </p:blipFill>
        <p:spPr bwMode="auto">
          <a:xfrm>
            <a:off x="4616450" y="3060700"/>
            <a:ext cx="771525" cy="1028700"/>
          </a:xfrm>
          <a:prstGeom prst="rect">
            <a:avLst/>
          </a:prstGeom>
          <a:noFill/>
          <a:ln w="9525">
            <a:noFill/>
            <a:miter lim="800000"/>
            <a:headEnd/>
            <a:tailEnd/>
          </a:ln>
          <a:effectLst>
            <a:prstShdw prst="shdw13" dist="53882" dir="13500000">
              <a:schemeClr val="bg2">
                <a:alpha val="50000"/>
              </a:schemeClr>
            </a:prstShdw>
          </a:effectLst>
        </p:spPr>
      </p:pic>
      <p:pic>
        <p:nvPicPr>
          <p:cNvPr id="24586" name="Picture 19"/>
          <p:cNvPicPr>
            <a:picLocks noChangeAspect="1" noChangeArrowheads="1"/>
          </p:cNvPicPr>
          <p:nvPr/>
        </p:nvPicPr>
        <p:blipFill>
          <a:blip r:embed="rId6"/>
          <a:srcRect/>
          <a:stretch>
            <a:fillRect/>
          </a:stretch>
        </p:blipFill>
        <p:spPr bwMode="auto">
          <a:xfrm>
            <a:off x="5983288" y="3059113"/>
            <a:ext cx="1095375" cy="914400"/>
          </a:xfrm>
          <a:prstGeom prst="rect">
            <a:avLst/>
          </a:prstGeom>
          <a:noFill/>
          <a:ln w="9525">
            <a:noFill/>
            <a:miter lim="800000"/>
            <a:headEnd/>
            <a:tailEnd/>
          </a:ln>
          <a:effectLst>
            <a:prstShdw prst="shdw13" dist="53882" dir="13500000">
              <a:schemeClr val="bg2">
                <a:alpha val="50000"/>
              </a:schemeClr>
            </a:prstShdw>
          </a:effectLst>
        </p:spPr>
      </p:pic>
      <p:pic>
        <p:nvPicPr>
          <p:cNvPr id="24587" name="Picture 20"/>
          <p:cNvPicPr>
            <a:picLocks noChangeAspect="1" noChangeArrowheads="1"/>
          </p:cNvPicPr>
          <p:nvPr/>
        </p:nvPicPr>
        <p:blipFill>
          <a:blip r:embed="rId7"/>
          <a:srcRect/>
          <a:stretch>
            <a:fillRect/>
          </a:stretch>
        </p:blipFill>
        <p:spPr bwMode="auto">
          <a:xfrm>
            <a:off x="7927975" y="2916238"/>
            <a:ext cx="533400" cy="1104900"/>
          </a:xfrm>
          <a:prstGeom prst="rect">
            <a:avLst/>
          </a:prstGeom>
          <a:noFill/>
          <a:ln w="9525">
            <a:noFill/>
            <a:miter lim="800000"/>
            <a:headEnd/>
            <a:tailEnd/>
          </a:ln>
          <a:effectLst>
            <a:prstShdw prst="shdw13" dist="53882" dir="13500000">
              <a:schemeClr val="bg2">
                <a:alpha val="50000"/>
              </a:schemeClr>
            </a:prstShdw>
          </a:effectLst>
        </p:spPr>
      </p:pic>
      <p:sp>
        <p:nvSpPr>
          <p:cNvPr id="24588" name="Text Box 21"/>
          <p:cNvSpPr txBox="1">
            <a:spLocks noChangeArrowheads="1"/>
          </p:cNvSpPr>
          <p:nvPr/>
        </p:nvSpPr>
        <p:spPr bwMode="auto">
          <a:xfrm>
            <a:off x="2773363" y="4140200"/>
            <a:ext cx="1081087"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ARC</a:t>
            </a:r>
            <a:r>
              <a:rPr lang="zh-CN" altLang="en-US" sz="1500"/>
              <a:t>功率因数控制器</a:t>
            </a:r>
          </a:p>
        </p:txBody>
      </p:sp>
      <p:sp>
        <p:nvSpPr>
          <p:cNvPr id="24589" name="Text Box 22"/>
          <p:cNvSpPr txBox="1">
            <a:spLocks noChangeArrowheads="1"/>
          </p:cNvSpPr>
          <p:nvPr/>
        </p:nvSpPr>
        <p:spPr bwMode="auto">
          <a:xfrm>
            <a:off x="4356100" y="4284663"/>
            <a:ext cx="1296988" cy="320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AKF</a:t>
            </a:r>
            <a:r>
              <a:rPr lang="zh-CN" altLang="en-US" sz="1500"/>
              <a:t>投切开关</a:t>
            </a:r>
          </a:p>
        </p:txBody>
      </p:sp>
      <p:sp>
        <p:nvSpPr>
          <p:cNvPr id="24590" name="Text Box 23"/>
          <p:cNvSpPr txBox="1">
            <a:spLocks noChangeArrowheads="1"/>
          </p:cNvSpPr>
          <p:nvPr/>
        </p:nvSpPr>
        <p:spPr bwMode="auto">
          <a:xfrm>
            <a:off x="5940425" y="4284663"/>
            <a:ext cx="1296988" cy="320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ANCK</a:t>
            </a:r>
            <a:r>
              <a:rPr lang="zh-CN" altLang="en-US" sz="1500"/>
              <a:t>电抗器</a:t>
            </a:r>
          </a:p>
        </p:txBody>
      </p:sp>
      <p:sp>
        <p:nvSpPr>
          <p:cNvPr id="24591" name="Text Box 24"/>
          <p:cNvSpPr txBox="1">
            <a:spLocks noChangeArrowheads="1"/>
          </p:cNvSpPr>
          <p:nvPr/>
        </p:nvSpPr>
        <p:spPr bwMode="auto">
          <a:xfrm>
            <a:off x="7524750" y="4284663"/>
            <a:ext cx="1439863" cy="320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ANBSMJ</a:t>
            </a:r>
            <a:r>
              <a:rPr lang="zh-CN" altLang="en-US" sz="1500"/>
              <a:t>电容器</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低压成套元件（一级配电）</a:t>
            </a:r>
          </a:p>
        </p:txBody>
      </p:sp>
      <p:grpSp>
        <p:nvGrpSpPr>
          <p:cNvPr id="25602"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25603"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25604"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25605" name="Text Box 14"/>
          <p:cNvSpPr txBox="1">
            <a:spLocks noChangeArrowheads="1"/>
          </p:cNvSpPr>
          <p:nvPr/>
        </p:nvSpPr>
        <p:spPr bwMode="auto">
          <a:xfrm>
            <a:off x="4860925" y="1187450"/>
            <a:ext cx="22320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电容器柜</a:t>
            </a:r>
          </a:p>
        </p:txBody>
      </p:sp>
      <p:sp>
        <p:nvSpPr>
          <p:cNvPr id="25606" name="Text Box 15"/>
          <p:cNvSpPr txBox="1">
            <a:spLocks noChangeArrowheads="1"/>
          </p:cNvSpPr>
          <p:nvPr/>
        </p:nvSpPr>
        <p:spPr bwMode="auto">
          <a:xfrm>
            <a:off x="3421063" y="1979613"/>
            <a:ext cx="5040312" cy="3968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2000">
                <a:solidFill>
                  <a:schemeClr val="accent1"/>
                </a:solidFill>
              </a:rPr>
              <a:t>方案二：控制器</a:t>
            </a:r>
            <a:r>
              <a:rPr lang="en-US" altLang="zh-CN" sz="2000">
                <a:solidFill>
                  <a:schemeClr val="accent1"/>
                </a:solidFill>
              </a:rPr>
              <a:t>+</a:t>
            </a:r>
            <a:r>
              <a:rPr lang="zh-CN" altLang="en-US" sz="2000">
                <a:solidFill>
                  <a:schemeClr val="accent1"/>
                </a:solidFill>
              </a:rPr>
              <a:t>智能电容器</a:t>
            </a:r>
          </a:p>
        </p:txBody>
      </p:sp>
      <p:pic>
        <p:nvPicPr>
          <p:cNvPr id="25607" name="Picture 10"/>
          <p:cNvPicPr>
            <a:picLocks noChangeAspect="1" noChangeArrowheads="1"/>
          </p:cNvPicPr>
          <p:nvPr/>
        </p:nvPicPr>
        <p:blipFill>
          <a:blip r:embed="rId3"/>
          <a:srcRect/>
          <a:stretch>
            <a:fillRect/>
          </a:stretch>
        </p:blipFill>
        <p:spPr bwMode="auto">
          <a:xfrm>
            <a:off x="906463" y="1260475"/>
            <a:ext cx="1362075" cy="2879725"/>
          </a:xfrm>
          <a:prstGeom prst="rect">
            <a:avLst/>
          </a:prstGeom>
          <a:noFill/>
          <a:ln w="9525">
            <a:noFill/>
            <a:miter lim="800000"/>
            <a:headEnd/>
            <a:tailEnd/>
          </a:ln>
          <a:effectLst>
            <a:prstShdw prst="shdw13" dist="53882" dir="13500000">
              <a:schemeClr val="bg2">
                <a:alpha val="50000"/>
              </a:schemeClr>
            </a:prstShdw>
          </a:effectLst>
        </p:spPr>
      </p:pic>
      <p:sp>
        <p:nvSpPr>
          <p:cNvPr id="25608" name="Text Box 15"/>
          <p:cNvSpPr txBox="1">
            <a:spLocks noChangeArrowheads="1"/>
          </p:cNvSpPr>
          <p:nvPr/>
        </p:nvSpPr>
        <p:spPr bwMode="auto">
          <a:xfrm>
            <a:off x="3276600" y="4140200"/>
            <a:ext cx="1150938"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1500"/>
              <a:t>智能电容专用控制器</a:t>
            </a:r>
          </a:p>
        </p:txBody>
      </p:sp>
      <p:sp>
        <p:nvSpPr>
          <p:cNvPr id="25609" name="Text Box 16"/>
          <p:cNvSpPr txBox="1">
            <a:spLocks noChangeArrowheads="1"/>
          </p:cNvSpPr>
          <p:nvPr/>
        </p:nvSpPr>
        <p:spPr bwMode="auto">
          <a:xfrm>
            <a:off x="5868988" y="4140200"/>
            <a:ext cx="1296987"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AZC/AZCL</a:t>
            </a:r>
            <a:r>
              <a:rPr lang="zh-CN" altLang="en-US" sz="1500"/>
              <a:t>智能电容器</a:t>
            </a:r>
          </a:p>
        </p:txBody>
      </p:sp>
      <p:pic>
        <p:nvPicPr>
          <p:cNvPr id="25610" name="Picture 19"/>
          <p:cNvPicPr>
            <a:picLocks noChangeAspect="1" noChangeArrowheads="1"/>
          </p:cNvPicPr>
          <p:nvPr/>
        </p:nvPicPr>
        <p:blipFill>
          <a:blip r:embed="rId4"/>
          <a:srcRect/>
          <a:stretch>
            <a:fillRect/>
          </a:stretch>
        </p:blipFill>
        <p:spPr bwMode="auto">
          <a:xfrm>
            <a:off x="3463925" y="3132138"/>
            <a:ext cx="749300" cy="881062"/>
          </a:xfrm>
          <a:prstGeom prst="rect">
            <a:avLst/>
          </a:prstGeom>
          <a:noFill/>
          <a:ln w="9525">
            <a:noFill/>
            <a:miter lim="800000"/>
            <a:headEnd/>
            <a:tailEnd/>
          </a:ln>
          <a:effectLst>
            <a:prstShdw prst="shdw13" dist="53882" dir="13500000">
              <a:schemeClr val="bg2">
                <a:alpha val="50000"/>
              </a:schemeClr>
            </a:prstShdw>
          </a:effectLst>
        </p:spPr>
      </p:pic>
      <p:pic>
        <p:nvPicPr>
          <p:cNvPr id="25611" name="Picture 20"/>
          <p:cNvPicPr>
            <a:picLocks noChangeAspect="1" noChangeArrowheads="1"/>
          </p:cNvPicPr>
          <p:nvPr/>
        </p:nvPicPr>
        <p:blipFill>
          <a:blip r:embed="rId5"/>
          <a:srcRect/>
          <a:stretch>
            <a:fillRect/>
          </a:stretch>
        </p:blipFill>
        <p:spPr bwMode="auto">
          <a:xfrm>
            <a:off x="5508625" y="2628900"/>
            <a:ext cx="1512888" cy="1333500"/>
          </a:xfrm>
          <a:prstGeom prst="rect">
            <a:avLst/>
          </a:prstGeom>
          <a:noFill/>
          <a:ln w="9525">
            <a:noFill/>
            <a:miter lim="800000"/>
            <a:headEnd/>
            <a:tailEnd/>
          </a:ln>
          <a:effectLst>
            <a:prstShdw prst="shdw13" dist="53882" dir="13500000">
              <a:schemeClr val="bg2">
                <a:alpha val="50000"/>
              </a:schemeClr>
            </a:prstShdw>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低压成套元件（一级配电）</a:t>
            </a:r>
          </a:p>
        </p:txBody>
      </p:sp>
      <p:grpSp>
        <p:nvGrpSpPr>
          <p:cNvPr id="26626"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26627"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26628"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26629" name="Text Box 14"/>
          <p:cNvSpPr txBox="1">
            <a:spLocks noChangeArrowheads="1"/>
          </p:cNvSpPr>
          <p:nvPr/>
        </p:nvSpPr>
        <p:spPr bwMode="auto">
          <a:xfrm>
            <a:off x="4860925" y="1044575"/>
            <a:ext cx="22320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电容器柜</a:t>
            </a:r>
          </a:p>
        </p:txBody>
      </p:sp>
      <p:sp>
        <p:nvSpPr>
          <p:cNvPr id="26630" name="Text Box 15"/>
          <p:cNvSpPr txBox="1">
            <a:spLocks noChangeArrowheads="1"/>
          </p:cNvSpPr>
          <p:nvPr/>
        </p:nvSpPr>
        <p:spPr bwMode="auto">
          <a:xfrm>
            <a:off x="3421063" y="1763713"/>
            <a:ext cx="5040312" cy="3968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2000">
                <a:solidFill>
                  <a:schemeClr val="accent1"/>
                </a:solidFill>
              </a:rPr>
              <a:t>方案三：</a:t>
            </a:r>
            <a:r>
              <a:rPr lang="en-US" altLang="zh-CN" sz="2000">
                <a:solidFill>
                  <a:schemeClr val="accent1"/>
                </a:solidFill>
              </a:rPr>
              <a:t>ANSVC/ANSVG</a:t>
            </a:r>
            <a:r>
              <a:rPr lang="zh-CN" altLang="en-US" sz="2000">
                <a:solidFill>
                  <a:schemeClr val="accent1"/>
                </a:solidFill>
              </a:rPr>
              <a:t>整柜</a:t>
            </a:r>
          </a:p>
        </p:txBody>
      </p:sp>
      <p:pic>
        <p:nvPicPr>
          <p:cNvPr id="26631" name="Picture 10"/>
          <p:cNvPicPr>
            <a:picLocks noChangeAspect="1" noChangeArrowheads="1"/>
          </p:cNvPicPr>
          <p:nvPr/>
        </p:nvPicPr>
        <p:blipFill>
          <a:blip r:embed="rId3"/>
          <a:srcRect/>
          <a:stretch>
            <a:fillRect/>
          </a:stretch>
        </p:blipFill>
        <p:spPr bwMode="auto">
          <a:xfrm>
            <a:off x="906463" y="1260475"/>
            <a:ext cx="1362075" cy="2879725"/>
          </a:xfrm>
          <a:prstGeom prst="rect">
            <a:avLst/>
          </a:prstGeom>
          <a:noFill/>
          <a:ln w="9525">
            <a:noFill/>
            <a:miter lim="800000"/>
            <a:headEnd/>
            <a:tailEnd/>
          </a:ln>
          <a:effectLst>
            <a:prstShdw prst="shdw13" dist="53882" dir="13500000">
              <a:schemeClr val="bg2">
                <a:alpha val="50000"/>
              </a:schemeClr>
            </a:prstShdw>
          </a:effectLst>
        </p:spPr>
      </p:pic>
      <p:sp>
        <p:nvSpPr>
          <p:cNvPr id="26632" name="Text Box 11"/>
          <p:cNvSpPr txBox="1">
            <a:spLocks noChangeArrowheads="1"/>
          </p:cNvSpPr>
          <p:nvPr/>
        </p:nvSpPr>
        <p:spPr bwMode="auto">
          <a:xfrm>
            <a:off x="3348038" y="4500563"/>
            <a:ext cx="1150937"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ANSVC</a:t>
            </a:r>
            <a:r>
              <a:rPr lang="zh-CN" altLang="en-US" sz="1500"/>
              <a:t>图纸中画法</a:t>
            </a:r>
          </a:p>
        </p:txBody>
      </p:sp>
      <p:sp>
        <p:nvSpPr>
          <p:cNvPr id="26633" name="Text Box 12"/>
          <p:cNvSpPr txBox="1">
            <a:spLocks noChangeArrowheads="1"/>
          </p:cNvSpPr>
          <p:nvPr/>
        </p:nvSpPr>
        <p:spPr bwMode="auto">
          <a:xfrm>
            <a:off x="6156325" y="4500563"/>
            <a:ext cx="1296988"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ANSVG</a:t>
            </a:r>
            <a:r>
              <a:rPr lang="zh-CN" altLang="en-US" sz="1500"/>
              <a:t>图纸中画法</a:t>
            </a:r>
          </a:p>
        </p:txBody>
      </p:sp>
      <p:pic>
        <p:nvPicPr>
          <p:cNvPr id="26634" name="Picture 16"/>
          <p:cNvPicPr>
            <a:picLocks noChangeAspect="1" noChangeArrowheads="1"/>
          </p:cNvPicPr>
          <p:nvPr/>
        </p:nvPicPr>
        <p:blipFill>
          <a:blip r:embed="rId4"/>
          <a:srcRect/>
          <a:stretch>
            <a:fillRect/>
          </a:stretch>
        </p:blipFill>
        <p:spPr bwMode="auto">
          <a:xfrm>
            <a:off x="3205163" y="2339975"/>
            <a:ext cx="1509712" cy="1873250"/>
          </a:xfrm>
          <a:prstGeom prst="rect">
            <a:avLst/>
          </a:prstGeom>
          <a:noFill/>
          <a:ln w="9525">
            <a:noFill/>
            <a:miter lim="800000"/>
            <a:headEnd/>
            <a:tailEnd/>
          </a:ln>
        </p:spPr>
      </p:pic>
      <p:sp>
        <p:nvSpPr>
          <p:cNvPr id="26635" name="Rectangle 18"/>
          <p:cNvSpPr>
            <a:spLocks noChangeArrowheads="1"/>
          </p:cNvSpPr>
          <p:nvPr/>
        </p:nvSpPr>
        <p:spPr bwMode="auto">
          <a:xfrm>
            <a:off x="3781425" y="2555875"/>
            <a:ext cx="647700" cy="1512888"/>
          </a:xfrm>
          <a:prstGeom prst="rect">
            <a:avLst/>
          </a:prstGeom>
          <a:noFill/>
          <a:ln w="19050">
            <a:solidFill>
              <a:srgbClr val="FF0000"/>
            </a:solidFill>
            <a:miter lim="800000"/>
            <a:headEnd/>
            <a:tailEnd/>
          </a:ln>
          <a:effectLst>
            <a:prstShdw prst="shdw13" dist="53882" dir="13500000">
              <a:schemeClr val="bg2">
                <a:alpha val="50000"/>
              </a:schemeClr>
            </a:prstShdw>
          </a:effectLst>
        </p:spPr>
        <p:txBody>
          <a:bodyPr wrap="none" anchor="ctr"/>
          <a:lstStyle/>
          <a:p>
            <a:endParaRPr lang="zh-CN" altLang="en-US"/>
          </a:p>
        </p:txBody>
      </p:sp>
      <p:pic>
        <p:nvPicPr>
          <p:cNvPr id="26636" name="Picture 19"/>
          <p:cNvPicPr>
            <a:picLocks noChangeAspect="1" noChangeArrowheads="1"/>
          </p:cNvPicPr>
          <p:nvPr/>
        </p:nvPicPr>
        <p:blipFill>
          <a:blip r:embed="rId5"/>
          <a:srcRect/>
          <a:stretch>
            <a:fillRect/>
          </a:stretch>
        </p:blipFill>
        <p:spPr bwMode="auto">
          <a:xfrm>
            <a:off x="6051550" y="2339975"/>
            <a:ext cx="1468438" cy="1919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低压成套元件（一级配电）</a:t>
            </a:r>
          </a:p>
        </p:txBody>
      </p:sp>
      <p:grpSp>
        <p:nvGrpSpPr>
          <p:cNvPr id="27650"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27651"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27652"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27653" name="Text Box 14"/>
          <p:cNvSpPr txBox="1">
            <a:spLocks noChangeArrowheads="1"/>
          </p:cNvSpPr>
          <p:nvPr/>
        </p:nvSpPr>
        <p:spPr bwMode="auto">
          <a:xfrm>
            <a:off x="4860925" y="1044575"/>
            <a:ext cx="22320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有源滤波器</a:t>
            </a:r>
          </a:p>
        </p:txBody>
      </p:sp>
      <p:sp>
        <p:nvSpPr>
          <p:cNvPr id="27654" name="Text Box 15"/>
          <p:cNvSpPr txBox="1">
            <a:spLocks noChangeArrowheads="1"/>
          </p:cNvSpPr>
          <p:nvPr/>
        </p:nvSpPr>
        <p:spPr bwMode="auto">
          <a:xfrm>
            <a:off x="3708400" y="1763713"/>
            <a:ext cx="4392613" cy="3968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ANAPF</a:t>
            </a:r>
            <a:r>
              <a:rPr lang="zh-CN" altLang="en-US" sz="2000">
                <a:solidFill>
                  <a:schemeClr val="accent1"/>
                </a:solidFill>
              </a:rPr>
              <a:t>模块（抽屉式、壁挂式）</a:t>
            </a:r>
            <a:r>
              <a:rPr lang="en-US" altLang="zh-CN" sz="2000">
                <a:solidFill>
                  <a:schemeClr val="accent1"/>
                </a:solidFill>
              </a:rPr>
              <a:t>/</a:t>
            </a:r>
            <a:r>
              <a:rPr lang="zh-CN" altLang="en-US" sz="2000">
                <a:solidFill>
                  <a:schemeClr val="accent1"/>
                </a:solidFill>
              </a:rPr>
              <a:t>整柜</a:t>
            </a:r>
          </a:p>
        </p:txBody>
      </p:sp>
      <p:pic>
        <p:nvPicPr>
          <p:cNvPr id="27655" name="Picture 11"/>
          <p:cNvPicPr>
            <a:picLocks noChangeAspect="1" noChangeArrowheads="1"/>
          </p:cNvPicPr>
          <p:nvPr/>
        </p:nvPicPr>
        <p:blipFill>
          <a:blip r:embed="rId3"/>
          <a:srcRect/>
          <a:stretch>
            <a:fillRect/>
          </a:stretch>
        </p:blipFill>
        <p:spPr bwMode="auto">
          <a:xfrm>
            <a:off x="684213" y="1331913"/>
            <a:ext cx="1825625" cy="2879725"/>
          </a:xfrm>
          <a:prstGeom prst="rect">
            <a:avLst/>
          </a:prstGeom>
          <a:noFill/>
          <a:ln w="9525">
            <a:noFill/>
            <a:miter lim="800000"/>
            <a:headEnd/>
            <a:tailEnd/>
          </a:ln>
          <a:effectLst>
            <a:prstShdw prst="shdw13" dist="53882" dir="13500000">
              <a:schemeClr val="bg2">
                <a:alpha val="50000"/>
              </a:schemeClr>
            </a:prstShdw>
          </a:effectLst>
        </p:spPr>
      </p:pic>
      <p:pic>
        <p:nvPicPr>
          <p:cNvPr id="27656" name="Picture 12"/>
          <p:cNvPicPr>
            <a:picLocks noChangeAspect="1" noChangeArrowheads="1"/>
          </p:cNvPicPr>
          <p:nvPr/>
        </p:nvPicPr>
        <p:blipFill>
          <a:blip r:embed="rId4"/>
          <a:srcRect/>
          <a:stretch>
            <a:fillRect/>
          </a:stretch>
        </p:blipFill>
        <p:spPr bwMode="auto">
          <a:xfrm>
            <a:off x="4716463" y="2339975"/>
            <a:ext cx="1655762" cy="2089150"/>
          </a:xfrm>
          <a:prstGeom prst="rect">
            <a:avLst/>
          </a:prstGeom>
          <a:noFill/>
          <a:ln w="9525">
            <a:noFill/>
            <a:miter lim="800000"/>
            <a:headEnd/>
            <a:tailEnd/>
          </a:ln>
        </p:spPr>
      </p:pic>
      <p:sp>
        <p:nvSpPr>
          <p:cNvPr id="27657" name="Text Box 13"/>
          <p:cNvSpPr txBox="1">
            <a:spLocks noChangeArrowheads="1"/>
          </p:cNvSpPr>
          <p:nvPr/>
        </p:nvSpPr>
        <p:spPr bwMode="auto">
          <a:xfrm>
            <a:off x="4716463" y="4645025"/>
            <a:ext cx="1728787" cy="320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ANAPF</a:t>
            </a:r>
            <a:r>
              <a:rPr lang="zh-CN" altLang="en-US" sz="1500"/>
              <a:t>图纸中画法</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低压成套元件（一级配电）</a:t>
            </a:r>
          </a:p>
        </p:txBody>
      </p:sp>
      <p:grpSp>
        <p:nvGrpSpPr>
          <p:cNvPr id="28674"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28675"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28676"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28677" name="Text Box 14"/>
          <p:cNvSpPr txBox="1">
            <a:spLocks noChangeArrowheads="1"/>
          </p:cNvSpPr>
          <p:nvPr/>
        </p:nvSpPr>
        <p:spPr bwMode="auto">
          <a:xfrm>
            <a:off x="4356100" y="1044575"/>
            <a:ext cx="475297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无功补偿</a:t>
            </a:r>
            <a:r>
              <a:rPr lang="en-US" altLang="zh-CN" sz="3000"/>
              <a:t>+</a:t>
            </a:r>
            <a:r>
              <a:rPr lang="zh-CN" altLang="en-US" sz="3000"/>
              <a:t>谐波治理综合柜</a:t>
            </a:r>
          </a:p>
        </p:txBody>
      </p:sp>
      <p:sp>
        <p:nvSpPr>
          <p:cNvPr id="28678" name="Text Box 15"/>
          <p:cNvSpPr txBox="1">
            <a:spLocks noChangeArrowheads="1"/>
          </p:cNvSpPr>
          <p:nvPr/>
        </p:nvSpPr>
        <p:spPr bwMode="auto">
          <a:xfrm>
            <a:off x="5076825" y="1763713"/>
            <a:ext cx="4392613" cy="3968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ANSVG-S-A/ANSVG-G-A</a:t>
            </a:r>
            <a:r>
              <a:rPr lang="zh-CN" altLang="en-US" sz="2000">
                <a:solidFill>
                  <a:schemeClr val="accent1"/>
                </a:solidFill>
              </a:rPr>
              <a:t>整柜</a:t>
            </a:r>
          </a:p>
        </p:txBody>
      </p:sp>
      <p:sp>
        <p:nvSpPr>
          <p:cNvPr id="28679" name="Text Box 12"/>
          <p:cNvSpPr txBox="1">
            <a:spLocks noChangeArrowheads="1"/>
          </p:cNvSpPr>
          <p:nvPr/>
        </p:nvSpPr>
        <p:spPr bwMode="auto">
          <a:xfrm>
            <a:off x="3997325" y="4500563"/>
            <a:ext cx="1295400"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ANSVG-S-A</a:t>
            </a:r>
            <a:r>
              <a:rPr lang="zh-CN" altLang="en-US" sz="1500"/>
              <a:t>图纸中画法</a:t>
            </a:r>
          </a:p>
        </p:txBody>
      </p:sp>
      <p:pic>
        <p:nvPicPr>
          <p:cNvPr id="28680" name="Picture 13"/>
          <p:cNvPicPr>
            <a:picLocks noChangeAspect="1" noChangeArrowheads="1"/>
          </p:cNvPicPr>
          <p:nvPr/>
        </p:nvPicPr>
        <p:blipFill>
          <a:blip r:embed="rId3"/>
          <a:srcRect/>
          <a:stretch>
            <a:fillRect/>
          </a:stretch>
        </p:blipFill>
        <p:spPr bwMode="auto">
          <a:xfrm>
            <a:off x="180975" y="1692275"/>
            <a:ext cx="1447800" cy="2247900"/>
          </a:xfrm>
          <a:prstGeom prst="rect">
            <a:avLst/>
          </a:prstGeom>
          <a:noFill/>
          <a:ln w="9525">
            <a:noFill/>
            <a:miter lim="800000"/>
            <a:headEnd/>
            <a:tailEnd/>
          </a:ln>
          <a:effectLst>
            <a:prstShdw prst="shdw13" dist="53882" dir="13500000">
              <a:schemeClr val="bg2">
                <a:alpha val="50000"/>
              </a:schemeClr>
            </a:prstShdw>
          </a:effectLst>
        </p:spPr>
      </p:pic>
      <p:pic>
        <p:nvPicPr>
          <p:cNvPr id="28681" name="Picture 14"/>
          <p:cNvPicPr>
            <a:picLocks noChangeAspect="1" noChangeArrowheads="1"/>
          </p:cNvPicPr>
          <p:nvPr/>
        </p:nvPicPr>
        <p:blipFill>
          <a:blip r:embed="rId4"/>
          <a:srcRect/>
          <a:stretch>
            <a:fillRect/>
          </a:stretch>
        </p:blipFill>
        <p:spPr bwMode="auto">
          <a:xfrm>
            <a:off x="1981200" y="1804988"/>
            <a:ext cx="1333500" cy="2190750"/>
          </a:xfrm>
          <a:prstGeom prst="rect">
            <a:avLst/>
          </a:prstGeom>
          <a:noFill/>
          <a:ln w="9525">
            <a:noFill/>
            <a:miter lim="800000"/>
            <a:headEnd/>
            <a:tailEnd/>
          </a:ln>
          <a:effectLst>
            <a:prstShdw prst="shdw13" dist="53882" dir="13500000">
              <a:schemeClr val="bg2">
                <a:alpha val="50000"/>
              </a:schemeClr>
            </a:prstShdw>
          </a:effectLst>
        </p:spPr>
      </p:pic>
      <p:pic>
        <p:nvPicPr>
          <p:cNvPr id="28682" name="Picture 15"/>
          <p:cNvPicPr>
            <a:picLocks noChangeAspect="1" noChangeArrowheads="1"/>
          </p:cNvPicPr>
          <p:nvPr/>
        </p:nvPicPr>
        <p:blipFill>
          <a:blip r:embed="rId5"/>
          <a:srcRect/>
          <a:stretch>
            <a:fillRect/>
          </a:stretch>
        </p:blipFill>
        <p:spPr bwMode="auto">
          <a:xfrm>
            <a:off x="4284663" y="2339975"/>
            <a:ext cx="644525" cy="2065338"/>
          </a:xfrm>
          <a:prstGeom prst="rect">
            <a:avLst/>
          </a:prstGeom>
          <a:noFill/>
          <a:ln w="9525">
            <a:noFill/>
            <a:miter lim="800000"/>
            <a:headEnd/>
            <a:tailEnd/>
          </a:ln>
          <a:effectLst>
            <a:prstShdw prst="shdw13" dist="53882" dir="13500000">
              <a:schemeClr val="bg2">
                <a:alpha val="50000"/>
              </a:schemeClr>
            </a:prstShdw>
          </a:effectLst>
        </p:spPr>
      </p:pic>
      <p:pic>
        <p:nvPicPr>
          <p:cNvPr id="28683" name="Picture 16"/>
          <p:cNvPicPr>
            <a:picLocks noChangeAspect="1" noChangeArrowheads="1"/>
          </p:cNvPicPr>
          <p:nvPr/>
        </p:nvPicPr>
        <p:blipFill>
          <a:blip r:embed="rId6"/>
          <a:srcRect/>
          <a:stretch>
            <a:fillRect/>
          </a:stretch>
        </p:blipFill>
        <p:spPr bwMode="auto">
          <a:xfrm>
            <a:off x="6589713" y="2339975"/>
            <a:ext cx="801687" cy="2065338"/>
          </a:xfrm>
          <a:prstGeom prst="rect">
            <a:avLst/>
          </a:prstGeom>
          <a:noFill/>
          <a:ln w="9525">
            <a:noFill/>
            <a:miter lim="800000"/>
            <a:headEnd/>
            <a:tailEnd/>
          </a:ln>
          <a:effectLst>
            <a:prstShdw prst="shdw13" dist="53882" dir="13500000">
              <a:schemeClr val="bg2">
                <a:alpha val="50000"/>
              </a:schemeClr>
            </a:prstShdw>
          </a:effectLst>
        </p:spPr>
      </p:pic>
      <p:sp>
        <p:nvSpPr>
          <p:cNvPr id="28684" name="Text Box 17"/>
          <p:cNvSpPr txBox="1">
            <a:spLocks noChangeArrowheads="1"/>
          </p:cNvSpPr>
          <p:nvPr/>
        </p:nvSpPr>
        <p:spPr bwMode="auto">
          <a:xfrm>
            <a:off x="6373813" y="4500563"/>
            <a:ext cx="1295400"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ANSVG-G-A</a:t>
            </a:r>
            <a:r>
              <a:rPr lang="zh-CN" altLang="en-US" sz="1500"/>
              <a:t>图纸中画法</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低压成套元件（一级配电）</a:t>
            </a:r>
          </a:p>
        </p:txBody>
      </p:sp>
      <p:grpSp>
        <p:nvGrpSpPr>
          <p:cNvPr id="29698"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29699"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29700"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29701" name="Text Box 14"/>
          <p:cNvSpPr txBox="1">
            <a:spLocks noChangeArrowheads="1"/>
          </p:cNvSpPr>
          <p:nvPr/>
        </p:nvSpPr>
        <p:spPr bwMode="auto">
          <a:xfrm>
            <a:off x="5797550" y="1187450"/>
            <a:ext cx="22320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马达控制柜</a:t>
            </a:r>
          </a:p>
        </p:txBody>
      </p:sp>
      <p:sp>
        <p:nvSpPr>
          <p:cNvPr id="29702" name="Text Box 15"/>
          <p:cNvSpPr txBox="1">
            <a:spLocks noChangeArrowheads="1"/>
          </p:cNvSpPr>
          <p:nvPr/>
        </p:nvSpPr>
        <p:spPr bwMode="auto">
          <a:xfrm>
            <a:off x="5581650" y="2052638"/>
            <a:ext cx="2628900" cy="701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ARD2/2L/2F/3/3T</a:t>
            </a:r>
            <a:r>
              <a:rPr lang="zh-CN" altLang="en-US" sz="2000">
                <a:solidFill>
                  <a:schemeClr val="accent1"/>
                </a:solidFill>
              </a:rPr>
              <a:t>低压电机保护控制器</a:t>
            </a:r>
          </a:p>
        </p:txBody>
      </p:sp>
      <p:pic>
        <p:nvPicPr>
          <p:cNvPr id="29703" name="Picture 10"/>
          <p:cNvPicPr>
            <a:picLocks noChangeAspect="1" noChangeArrowheads="1"/>
          </p:cNvPicPr>
          <p:nvPr/>
        </p:nvPicPr>
        <p:blipFill>
          <a:blip r:embed="rId3"/>
          <a:srcRect/>
          <a:stretch>
            <a:fillRect/>
          </a:stretch>
        </p:blipFill>
        <p:spPr bwMode="auto">
          <a:xfrm>
            <a:off x="0" y="1260475"/>
            <a:ext cx="1941513" cy="2487613"/>
          </a:xfrm>
          <a:prstGeom prst="rect">
            <a:avLst/>
          </a:prstGeom>
          <a:noFill/>
          <a:ln w="9525">
            <a:noFill/>
            <a:miter lim="800000"/>
            <a:headEnd/>
            <a:tailEnd/>
          </a:ln>
        </p:spPr>
      </p:pic>
      <p:pic>
        <p:nvPicPr>
          <p:cNvPr id="29704" name="Picture 11"/>
          <p:cNvPicPr>
            <a:picLocks noChangeAspect="1" noChangeArrowheads="1"/>
          </p:cNvPicPr>
          <p:nvPr/>
        </p:nvPicPr>
        <p:blipFill>
          <a:blip r:embed="rId4"/>
          <a:srcRect/>
          <a:stretch>
            <a:fillRect/>
          </a:stretch>
        </p:blipFill>
        <p:spPr bwMode="auto">
          <a:xfrm>
            <a:off x="1908175" y="1547813"/>
            <a:ext cx="2736850" cy="2279650"/>
          </a:xfrm>
          <a:prstGeom prst="rect">
            <a:avLst/>
          </a:prstGeom>
          <a:noFill/>
          <a:ln w="9525">
            <a:noFill/>
            <a:miter lim="800000"/>
            <a:headEnd/>
            <a:tailEnd/>
          </a:ln>
        </p:spPr>
      </p:pic>
      <p:pic>
        <p:nvPicPr>
          <p:cNvPr id="29705" name="Picture 12"/>
          <p:cNvPicPr>
            <a:picLocks noChangeAspect="1" noChangeArrowheads="1"/>
          </p:cNvPicPr>
          <p:nvPr/>
        </p:nvPicPr>
        <p:blipFill>
          <a:blip r:embed="rId5"/>
          <a:srcRect/>
          <a:stretch>
            <a:fillRect/>
          </a:stretch>
        </p:blipFill>
        <p:spPr bwMode="auto">
          <a:xfrm>
            <a:off x="4429125" y="4032250"/>
            <a:ext cx="722313" cy="476250"/>
          </a:xfrm>
          <a:prstGeom prst="rect">
            <a:avLst/>
          </a:prstGeom>
          <a:noFill/>
          <a:ln w="9525">
            <a:noFill/>
            <a:miter lim="800000"/>
            <a:headEnd/>
            <a:tailEnd/>
          </a:ln>
        </p:spPr>
      </p:pic>
      <p:pic>
        <p:nvPicPr>
          <p:cNvPr id="29706" name="Picture 13"/>
          <p:cNvPicPr>
            <a:picLocks noChangeAspect="1" noChangeArrowheads="1"/>
          </p:cNvPicPr>
          <p:nvPr/>
        </p:nvPicPr>
        <p:blipFill>
          <a:blip r:embed="rId6"/>
          <a:srcRect/>
          <a:stretch>
            <a:fillRect/>
          </a:stretch>
        </p:blipFill>
        <p:spPr bwMode="auto">
          <a:xfrm>
            <a:off x="5581650" y="4014788"/>
            <a:ext cx="660400" cy="522287"/>
          </a:xfrm>
          <a:prstGeom prst="rect">
            <a:avLst/>
          </a:prstGeom>
          <a:noFill/>
          <a:ln w="9525">
            <a:noFill/>
            <a:miter lim="800000"/>
            <a:headEnd/>
            <a:tailEnd/>
          </a:ln>
        </p:spPr>
      </p:pic>
      <p:pic>
        <p:nvPicPr>
          <p:cNvPr id="29707" name="Picture 14"/>
          <p:cNvPicPr>
            <a:picLocks noChangeAspect="1" noChangeArrowheads="1"/>
          </p:cNvPicPr>
          <p:nvPr/>
        </p:nvPicPr>
        <p:blipFill>
          <a:blip r:embed="rId7"/>
          <a:srcRect/>
          <a:stretch>
            <a:fillRect/>
          </a:stretch>
        </p:blipFill>
        <p:spPr bwMode="auto">
          <a:xfrm>
            <a:off x="6732588" y="3895725"/>
            <a:ext cx="858837" cy="644525"/>
          </a:xfrm>
          <a:prstGeom prst="rect">
            <a:avLst/>
          </a:prstGeom>
          <a:noFill/>
          <a:ln w="9525">
            <a:noFill/>
            <a:miter lim="800000"/>
            <a:headEnd/>
            <a:tailEnd/>
          </a:ln>
        </p:spPr>
      </p:pic>
      <p:pic>
        <p:nvPicPr>
          <p:cNvPr id="29708" name="Picture 15"/>
          <p:cNvPicPr>
            <a:picLocks noChangeAspect="1" noChangeArrowheads="1"/>
          </p:cNvPicPr>
          <p:nvPr/>
        </p:nvPicPr>
        <p:blipFill>
          <a:blip r:embed="rId8"/>
          <a:srcRect/>
          <a:stretch>
            <a:fillRect/>
          </a:stretch>
        </p:blipFill>
        <p:spPr bwMode="auto">
          <a:xfrm>
            <a:off x="7956550" y="3906838"/>
            <a:ext cx="936625" cy="614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低压成套元件（一级配电）</a:t>
            </a:r>
          </a:p>
        </p:txBody>
      </p:sp>
      <p:grpSp>
        <p:nvGrpSpPr>
          <p:cNvPr id="30722"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30723"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30724"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30725" name="Text Box 14"/>
          <p:cNvSpPr txBox="1">
            <a:spLocks noChangeArrowheads="1"/>
          </p:cNvSpPr>
          <p:nvPr/>
        </p:nvSpPr>
        <p:spPr bwMode="auto">
          <a:xfrm>
            <a:off x="5797550" y="900113"/>
            <a:ext cx="22320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馈线柜</a:t>
            </a:r>
          </a:p>
        </p:txBody>
      </p:sp>
      <p:pic>
        <p:nvPicPr>
          <p:cNvPr id="30726" name="Picture 15" descr="MTQ3MTYxMjQ0MDMxNTU4ODc5NTIzNA=="/>
          <p:cNvPicPr>
            <a:picLocks noChangeAspect="1" noChangeArrowheads="1"/>
          </p:cNvPicPr>
          <p:nvPr/>
        </p:nvPicPr>
        <p:blipFill>
          <a:blip r:embed="rId3"/>
          <a:srcRect l="4050" r="50618"/>
          <a:stretch>
            <a:fillRect/>
          </a:stretch>
        </p:blipFill>
        <p:spPr bwMode="auto">
          <a:xfrm>
            <a:off x="396875" y="1331913"/>
            <a:ext cx="2487613" cy="3095625"/>
          </a:xfrm>
          <a:prstGeom prst="rect">
            <a:avLst/>
          </a:prstGeom>
          <a:noFill/>
          <a:ln w="9525">
            <a:noFill/>
            <a:miter lim="800000"/>
            <a:headEnd/>
            <a:tailEnd/>
          </a:ln>
        </p:spPr>
      </p:pic>
      <p:sp>
        <p:nvSpPr>
          <p:cNvPr id="30727" name="Rectangle 17"/>
          <p:cNvSpPr>
            <a:spLocks noChangeArrowheads="1"/>
          </p:cNvSpPr>
          <p:nvPr/>
        </p:nvSpPr>
        <p:spPr bwMode="auto">
          <a:xfrm>
            <a:off x="1620838" y="1260475"/>
            <a:ext cx="1296987" cy="3240088"/>
          </a:xfrm>
          <a:prstGeom prst="rect">
            <a:avLst/>
          </a:prstGeom>
          <a:noFill/>
          <a:ln w="19050">
            <a:solidFill>
              <a:srgbClr val="FF0000"/>
            </a:solidFill>
            <a:miter lim="800000"/>
            <a:headEnd/>
            <a:tailEnd/>
          </a:ln>
        </p:spPr>
        <p:txBody>
          <a:bodyPr wrap="none" anchor="ctr"/>
          <a:lstStyle/>
          <a:p>
            <a:endParaRPr lang="zh-CN" altLang="en-US"/>
          </a:p>
        </p:txBody>
      </p:sp>
      <p:sp>
        <p:nvSpPr>
          <p:cNvPr id="30728" name="Text Box 15"/>
          <p:cNvSpPr txBox="1">
            <a:spLocks noChangeArrowheads="1"/>
          </p:cNvSpPr>
          <p:nvPr/>
        </p:nvSpPr>
        <p:spPr bwMode="auto">
          <a:xfrm>
            <a:off x="3708400" y="1547813"/>
            <a:ext cx="5040313" cy="1311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PZ/ACR/AMC</a:t>
            </a:r>
            <a:r>
              <a:rPr lang="zh-CN" altLang="en-US" sz="2000">
                <a:solidFill>
                  <a:schemeClr val="accent1"/>
                </a:solidFill>
              </a:rPr>
              <a:t>系列多功能仪表</a:t>
            </a:r>
          </a:p>
          <a:p>
            <a:pPr>
              <a:spcBef>
                <a:spcPct val="50000"/>
              </a:spcBef>
            </a:pPr>
            <a:r>
              <a:rPr lang="en-US" altLang="zh-CN" sz="2000">
                <a:solidFill>
                  <a:schemeClr val="accent1"/>
                </a:solidFill>
              </a:rPr>
              <a:t>ARCM</a:t>
            </a:r>
            <a:r>
              <a:rPr lang="zh-CN" altLang="en-US" sz="2000">
                <a:solidFill>
                  <a:schemeClr val="accent1"/>
                </a:solidFill>
              </a:rPr>
              <a:t>系列剩余电流式电气火灾监控探测器</a:t>
            </a:r>
            <a:endParaRPr lang="en-US" altLang="zh-CN" sz="2000">
              <a:solidFill>
                <a:schemeClr val="accent1"/>
              </a:solidFill>
            </a:endParaRPr>
          </a:p>
          <a:p>
            <a:pPr>
              <a:spcBef>
                <a:spcPct val="50000"/>
              </a:spcBef>
            </a:pPr>
            <a:r>
              <a:rPr lang="en-US" altLang="zh-CN" sz="2000">
                <a:solidFill>
                  <a:schemeClr val="accent1"/>
                </a:solidFill>
              </a:rPr>
              <a:t>AKH-0.66</a:t>
            </a:r>
            <a:r>
              <a:rPr lang="zh-CN" altLang="en-US" sz="2000">
                <a:solidFill>
                  <a:schemeClr val="accent1"/>
                </a:solidFill>
              </a:rPr>
              <a:t>、</a:t>
            </a:r>
            <a:r>
              <a:rPr lang="en-US" altLang="zh-CN" sz="2000">
                <a:solidFill>
                  <a:schemeClr val="accent1"/>
                </a:solidFill>
              </a:rPr>
              <a:t>AKH-0.66/L</a:t>
            </a:r>
            <a:r>
              <a:rPr lang="zh-CN" altLang="en-US" sz="2000">
                <a:solidFill>
                  <a:schemeClr val="accent1"/>
                </a:solidFill>
              </a:rPr>
              <a:t>系列电流互感器</a:t>
            </a:r>
          </a:p>
        </p:txBody>
      </p:sp>
      <p:pic>
        <p:nvPicPr>
          <p:cNvPr id="30729" name="图片 3" descr="AMC72L-E4"/>
          <p:cNvPicPr>
            <a:picLocks noChangeAspect="1"/>
          </p:cNvPicPr>
          <p:nvPr/>
        </p:nvPicPr>
        <p:blipFill>
          <a:blip r:embed="rId4"/>
          <a:srcRect/>
          <a:stretch>
            <a:fillRect/>
          </a:stretch>
        </p:blipFill>
        <p:spPr bwMode="auto">
          <a:xfrm>
            <a:off x="3565525" y="2916238"/>
            <a:ext cx="1079500" cy="1079500"/>
          </a:xfrm>
          <a:prstGeom prst="rect">
            <a:avLst/>
          </a:prstGeom>
          <a:noFill/>
          <a:ln w="9525">
            <a:noFill/>
            <a:miter lim="800000"/>
            <a:headEnd/>
            <a:tailEnd/>
          </a:ln>
        </p:spPr>
      </p:pic>
      <p:pic>
        <p:nvPicPr>
          <p:cNvPr id="30730" name="Picture 4" descr="4eb48295"/>
          <p:cNvPicPr>
            <a:picLocks noChangeAspect="1"/>
          </p:cNvPicPr>
          <p:nvPr/>
        </p:nvPicPr>
        <p:blipFill>
          <a:blip r:embed="rId5">
            <a:clrChange>
              <a:clrFrom>
                <a:srgbClr val="FCFCFC"/>
              </a:clrFrom>
              <a:clrTo>
                <a:srgbClr val="FCFCFC">
                  <a:alpha val="0"/>
                </a:srgbClr>
              </a:clrTo>
            </a:clrChange>
          </a:blip>
          <a:srcRect/>
          <a:stretch>
            <a:fillRect/>
          </a:stretch>
        </p:blipFill>
        <p:spPr bwMode="auto">
          <a:xfrm>
            <a:off x="4932363" y="3203575"/>
            <a:ext cx="1198562" cy="539750"/>
          </a:xfrm>
          <a:prstGeom prst="rect">
            <a:avLst/>
          </a:prstGeom>
          <a:noFill/>
          <a:ln w="9525">
            <a:noFill/>
            <a:miter lim="800000"/>
            <a:headEnd/>
            <a:tailEnd/>
          </a:ln>
        </p:spPr>
      </p:pic>
      <p:pic>
        <p:nvPicPr>
          <p:cNvPr id="30731" name="Picture 7" descr="D:\原软件\Desktop\b6a1b849.png"/>
          <p:cNvPicPr>
            <a:picLocks noChangeAspect="1"/>
          </p:cNvPicPr>
          <p:nvPr/>
        </p:nvPicPr>
        <p:blipFill>
          <a:blip r:embed="rId6"/>
          <a:srcRect b="5121"/>
          <a:stretch>
            <a:fillRect/>
          </a:stretch>
        </p:blipFill>
        <p:spPr bwMode="auto">
          <a:xfrm>
            <a:off x="6589713" y="2987675"/>
            <a:ext cx="785812" cy="800100"/>
          </a:xfrm>
          <a:prstGeom prst="rect">
            <a:avLst/>
          </a:prstGeom>
          <a:noFill/>
          <a:ln w="9525">
            <a:noFill/>
            <a:miter lim="800000"/>
            <a:headEnd/>
            <a:tailEnd/>
          </a:ln>
        </p:spPr>
      </p:pic>
      <p:pic>
        <p:nvPicPr>
          <p:cNvPr id="30732" name="图片 1" descr="图片1"/>
          <p:cNvPicPr>
            <a:picLocks noChangeAspect="1"/>
          </p:cNvPicPr>
          <p:nvPr/>
        </p:nvPicPr>
        <p:blipFill>
          <a:blip r:embed="rId7"/>
          <a:srcRect/>
          <a:stretch>
            <a:fillRect/>
          </a:stretch>
        </p:blipFill>
        <p:spPr bwMode="auto">
          <a:xfrm>
            <a:off x="7956550" y="2987675"/>
            <a:ext cx="1296988" cy="844550"/>
          </a:xfrm>
          <a:prstGeom prst="rect">
            <a:avLst/>
          </a:prstGeom>
          <a:noFill/>
          <a:ln w="9525">
            <a:noFill/>
            <a:miter lim="800000"/>
            <a:headEnd/>
            <a:tailEnd/>
          </a:ln>
        </p:spPr>
      </p:pic>
      <p:sp>
        <p:nvSpPr>
          <p:cNvPr id="30733" name="文本框 3"/>
          <p:cNvSpPr txBox="1">
            <a:spLocks noChangeArrowheads="1"/>
          </p:cNvSpPr>
          <p:nvPr/>
        </p:nvSpPr>
        <p:spPr bwMode="auto">
          <a:xfrm>
            <a:off x="3275013" y="3995738"/>
            <a:ext cx="6265862" cy="1190625"/>
          </a:xfrm>
          <a:prstGeom prst="rect">
            <a:avLst/>
          </a:prstGeom>
          <a:noFill/>
          <a:ln w="9525">
            <a:noFill/>
            <a:miter lim="800000"/>
            <a:headEnd/>
            <a:tailEnd/>
          </a:ln>
        </p:spPr>
        <p:txBody>
          <a:bodyPr>
            <a:spAutoFit/>
          </a:bodyPr>
          <a:lstStyle/>
          <a:p>
            <a:pPr eaLnBrk="0" hangingPunct="0">
              <a:buFont typeface="Arial" charset="0"/>
              <a:buNone/>
            </a:pPr>
            <a:r>
              <a:rPr lang="en-US" altLang="zh-CN">
                <a:latin typeface="宋体" charset="-122"/>
              </a:rPr>
              <a:t>ARCM</a:t>
            </a:r>
            <a:r>
              <a:rPr lang="zh-CN" altLang="en-US">
                <a:latin typeface="宋体" charset="-122"/>
              </a:rPr>
              <a:t>监控探测器设置注意事项：</a:t>
            </a:r>
          </a:p>
          <a:p>
            <a:pPr eaLnBrk="0" hangingPunct="0">
              <a:buFont typeface="Arial" charset="0"/>
              <a:buNone/>
            </a:pPr>
            <a:r>
              <a:rPr lang="en-US" altLang="zh-CN">
                <a:latin typeface="宋体" charset="-122"/>
              </a:rPr>
              <a:t>1</a:t>
            </a:r>
            <a:r>
              <a:rPr lang="zh-CN" altLang="en-US">
                <a:latin typeface="宋体" charset="-122"/>
              </a:rPr>
              <a:t>、</a:t>
            </a:r>
            <a:r>
              <a:rPr lang="zh-CN" altLang="en-US">
                <a:latin typeface="宋体" charset="-122"/>
                <a:sym typeface="Arial" charset="0"/>
              </a:rPr>
              <a:t>不宜设置在：</a:t>
            </a:r>
            <a:r>
              <a:rPr lang="en-US" altLang="zh-CN">
                <a:latin typeface="宋体" charset="-122"/>
                <a:sym typeface="Arial" charset="0"/>
              </a:rPr>
              <a:t>IT </a:t>
            </a:r>
            <a:r>
              <a:rPr lang="zh-CN" altLang="en-US">
                <a:latin typeface="宋体" charset="-122"/>
                <a:sym typeface="Arial" charset="0"/>
              </a:rPr>
              <a:t>系统的配电线路和消防配电线路</a:t>
            </a:r>
            <a:r>
              <a:rPr lang="zh-CN" altLang="en-US">
                <a:latin typeface="宋体" charset="-122"/>
              </a:rPr>
              <a:t>中。</a:t>
            </a:r>
          </a:p>
          <a:p>
            <a:r>
              <a:rPr lang="en-US" altLang="zh-CN">
                <a:latin typeface="宋体" charset="-122"/>
              </a:rPr>
              <a:t>2</a:t>
            </a:r>
            <a:r>
              <a:rPr lang="zh-CN" altLang="en-US">
                <a:latin typeface="宋体" charset="-122"/>
              </a:rPr>
              <a:t>、</a:t>
            </a:r>
            <a:r>
              <a:rPr lang="zh-CN" altLang="en-US"/>
              <a:t>供电线路泄漏电流大于</a:t>
            </a:r>
            <a:r>
              <a:rPr lang="en-US" altLang="zh-CN"/>
              <a:t>500mA </a:t>
            </a:r>
            <a:r>
              <a:rPr lang="zh-CN" altLang="en-US"/>
              <a:t>时，宜在其下一级配</a:t>
            </a:r>
            <a:r>
              <a:rPr lang="zh-CN" altLang="en-US">
                <a:solidFill>
                  <a:srgbClr val="000000"/>
                </a:solidFill>
              </a:rPr>
              <a:t>电柜（箱）设置。</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低压成套元件（一级配电）</a:t>
            </a:r>
          </a:p>
        </p:txBody>
      </p:sp>
      <p:grpSp>
        <p:nvGrpSpPr>
          <p:cNvPr id="101379"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101382"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101383"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101384" name="Text Box 14"/>
          <p:cNvSpPr txBox="1">
            <a:spLocks noChangeArrowheads="1"/>
          </p:cNvSpPr>
          <p:nvPr/>
        </p:nvSpPr>
        <p:spPr bwMode="auto">
          <a:xfrm>
            <a:off x="5797550" y="900113"/>
            <a:ext cx="22320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馈线柜</a:t>
            </a:r>
          </a:p>
        </p:txBody>
      </p:sp>
      <p:pic>
        <p:nvPicPr>
          <p:cNvPr id="101385" name="Picture 15" descr="MTQ3MTYxMjQ0MDMxNTU4ODc5NTIzNA=="/>
          <p:cNvPicPr>
            <a:picLocks noChangeAspect="1" noChangeArrowheads="1"/>
          </p:cNvPicPr>
          <p:nvPr/>
        </p:nvPicPr>
        <p:blipFill>
          <a:blip r:embed="rId3"/>
          <a:srcRect l="4050" r="50618"/>
          <a:stretch>
            <a:fillRect/>
          </a:stretch>
        </p:blipFill>
        <p:spPr bwMode="auto">
          <a:xfrm>
            <a:off x="396875" y="1331913"/>
            <a:ext cx="2487613" cy="3095625"/>
          </a:xfrm>
          <a:prstGeom prst="rect">
            <a:avLst/>
          </a:prstGeom>
          <a:noFill/>
          <a:ln w="9525">
            <a:noFill/>
            <a:miter lim="800000"/>
            <a:headEnd/>
            <a:tailEnd/>
          </a:ln>
        </p:spPr>
      </p:pic>
      <p:sp>
        <p:nvSpPr>
          <p:cNvPr id="101386" name="Rectangle 17"/>
          <p:cNvSpPr>
            <a:spLocks noChangeArrowheads="1"/>
          </p:cNvSpPr>
          <p:nvPr/>
        </p:nvSpPr>
        <p:spPr bwMode="auto">
          <a:xfrm>
            <a:off x="1620838" y="1260475"/>
            <a:ext cx="1296987" cy="3240088"/>
          </a:xfrm>
          <a:prstGeom prst="rect">
            <a:avLst/>
          </a:prstGeom>
          <a:noFill/>
          <a:ln w="19050">
            <a:solidFill>
              <a:srgbClr val="FF0000"/>
            </a:solidFill>
            <a:miter lim="800000"/>
            <a:headEnd/>
            <a:tailEnd/>
          </a:ln>
        </p:spPr>
        <p:txBody>
          <a:bodyPr wrap="none" anchor="ctr"/>
          <a:lstStyle/>
          <a:p>
            <a:endParaRPr lang="zh-CN" altLang="en-US"/>
          </a:p>
        </p:txBody>
      </p:sp>
      <p:sp>
        <p:nvSpPr>
          <p:cNvPr id="101387" name="Text Box 15"/>
          <p:cNvSpPr txBox="1">
            <a:spLocks noChangeArrowheads="1"/>
          </p:cNvSpPr>
          <p:nvPr/>
        </p:nvSpPr>
        <p:spPr bwMode="auto">
          <a:xfrm>
            <a:off x="3708400" y="1547813"/>
            <a:ext cx="5040313" cy="366712"/>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a:solidFill>
                  <a:schemeClr val="accent1"/>
                </a:solidFill>
              </a:rPr>
              <a:t>Acrel-6000</a:t>
            </a:r>
            <a:r>
              <a:rPr lang="zh-CN" altLang="en-US">
                <a:solidFill>
                  <a:schemeClr val="accent1"/>
                </a:solidFill>
              </a:rPr>
              <a:t>电气火灾监控系统</a:t>
            </a:r>
            <a:endParaRPr lang="zh-CN" altLang="en-US" sz="2000">
              <a:solidFill>
                <a:schemeClr val="accent1"/>
              </a:solidFill>
            </a:endParaRPr>
          </a:p>
        </p:txBody>
      </p:sp>
      <p:pic>
        <p:nvPicPr>
          <p:cNvPr id="3" name="图片 2" descr="56512b86"/>
          <p:cNvPicPr>
            <a:picLocks noChangeAspect="1"/>
          </p:cNvPicPr>
          <p:nvPr/>
        </p:nvPicPr>
        <p:blipFill>
          <a:blip r:embed="rId4"/>
          <a:srcRect/>
          <a:stretch>
            <a:fillRect/>
          </a:stretch>
        </p:blipFill>
        <p:spPr bwMode="auto">
          <a:xfrm>
            <a:off x="3636963" y="1908175"/>
            <a:ext cx="5518150" cy="2990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五边形 6"/>
          <p:cNvSpPr/>
          <p:nvPr/>
        </p:nvSpPr>
        <p:spPr>
          <a:xfrm flipH="1">
            <a:off x="2249488" y="1322388"/>
            <a:ext cx="7485062" cy="2590800"/>
          </a:xfrm>
          <a:prstGeom prst="homePlate">
            <a:avLst/>
          </a:prstGeom>
          <a:solidFill>
            <a:srgbClr val="3F3F3F">
              <a:alpha val="80000"/>
            </a:srgbClr>
          </a:solidFill>
          <a:ln>
            <a:noFill/>
          </a:ln>
        </p:spPr>
        <p:style>
          <a:lnRef idx="2">
            <a:srgbClr val="C00000">
              <a:shade val="50000"/>
            </a:srgbClr>
          </a:lnRef>
          <a:fillRef idx="1">
            <a:srgbClr val="C00000"/>
          </a:fillRef>
          <a:effectRef idx="0">
            <a:srgbClr val="C00000"/>
          </a:effectRef>
          <a:fontRef idx="minor">
            <a:sysClr val="window" lastClr="FFFFFF"/>
          </a:fontRef>
        </p:style>
        <p:txBody>
          <a:bodyPr anchor="ctr"/>
          <a:lstStyle/>
          <a:p>
            <a:pPr algn="ctr" eaLnBrk="0" hangingPunct="0">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746" name="文本框 8"/>
          <p:cNvSpPr txBox="1">
            <a:spLocks noChangeArrowheads="1"/>
          </p:cNvSpPr>
          <p:nvPr/>
        </p:nvSpPr>
        <p:spPr bwMode="auto">
          <a:xfrm>
            <a:off x="3260725" y="2106613"/>
            <a:ext cx="1749425" cy="1143000"/>
          </a:xfrm>
          <a:prstGeom prst="rect">
            <a:avLst/>
          </a:prstGeom>
          <a:noFill/>
          <a:ln w="9525">
            <a:noFill/>
            <a:miter lim="800000"/>
            <a:headEnd/>
            <a:tailEnd/>
          </a:ln>
        </p:spPr>
        <p:txBody>
          <a:bodyPr>
            <a:spAutoFit/>
          </a:bodyPr>
          <a:lstStyle/>
          <a:p>
            <a:pPr algn="ctr" eaLnBrk="0" hangingPunct="0"/>
            <a:r>
              <a:rPr lang="en-US" altLang="zh-CN" sz="6900">
                <a:solidFill>
                  <a:srgbClr val="FFFFFF"/>
                </a:solidFill>
                <a:latin typeface="Arial" charset="0"/>
                <a:ea typeface="微软雅黑" pitchFamily="34" charset="-122"/>
                <a:sym typeface="Arial" charset="0"/>
              </a:rPr>
              <a:t>03</a:t>
            </a:r>
            <a:endParaRPr lang="zh-CN" altLang="en-US" sz="6900">
              <a:solidFill>
                <a:srgbClr val="FFFFFF"/>
              </a:solidFill>
              <a:latin typeface="Arial" charset="0"/>
              <a:ea typeface="微软雅黑" pitchFamily="34" charset="-122"/>
              <a:sym typeface="Arial" charset="0"/>
            </a:endParaRPr>
          </a:p>
        </p:txBody>
      </p:sp>
      <p:sp>
        <p:nvSpPr>
          <p:cNvPr id="31747" name="矩形 9"/>
          <p:cNvSpPr>
            <a:spLocks noChangeArrowheads="1"/>
          </p:cNvSpPr>
          <p:nvPr/>
        </p:nvSpPr>
        <p:spPr bwMode="auto">
          <a:xfrm>
            <a:off x="4716463" y="2052638"/>
            <a:ext cx="4897437" cy="1371600"/>
          </a:xfrm>
          <a:prstGeom prst="rect">
            <a:avLst/>
          </a:prstGeom>
          <a:noFill/>
          <a:ln w="9525">
            <a:noFill/>
            <a:miter lim="800000"/>
            <a:headEnd/>
            <a:tailEnd/>
          </a:ln>
        </p:spPr>
        <p:txBody>
          <a:bodyPr lIns="0" tIns="0" rIns="0" bIns="0">
            <a:spAutoFit/>
          </a:bodyPr>
          <a:lstStyle/>
          <a:p>
            <a:pPr algn="ctr" eaLnBrk="0" hangingPunct="0"/>
            <a:r>
              <a:rPr lang="zh-CN" altLang="en-US" sz="4500">
                <a:solidFill>
                  <a:srgbClr val="FFFFFF"/>
                </a:solidFill>
                <a:latin typeface="方正大黑_GBK"/>
                <a:ea typeface="方正大黑_GBK"/>
                <a:cs typeface="方正大黑_GBK"/>
                <a:sym typeface="Arial" charset="0"/>
              </a:rPr>
              <a:t>低压成套元件</a:t>
            </a:r>
          </a:p>
          <a:p>
            <a:pPr algn="ctr" eaLnBrk="0" hangingPunct="0"/>
            <a:r>
              <a:rPr lang="zh-CN" altLang="en-US" sz="4500">
                <a:solidFill>
                  <a:srgbClr val="FFFFFF"/>
                </a:solidFill>
                <a:latin typeface="方正大黑_GBK"/>
                <a:ea typeface="方正大黑_GBK"/>
                <a:cs typeface="方正大黑_GBK"/>
                <a:sym typeface="Arial" charset="0"/>
              </a:rPr>
              <a:t>（二级</a:t>
            </a:r>
            <a:r>
              <a:rPr lang="en-US" altLang="zh-CN" sz="4500">
                <a:solidFill>
                  <a:srgbClr val="FFFFFF"/>
                </a:solidFill>
                <a:latin typeface="方正大黑_GBK"/>
                <a:ea typeface="方正大黑_GBK"/>
                <a:cs typeface="方正大黑_GBK"/>
                <a:sym typeface="Arial" charset="0"/>
              </a:rPr>
              <a:t>/</a:t>
            </a:r>
            <a:r>
              <a:rPr lang="zh-CN" altLang="en-US" sz="4500">
                <a:solidFill>
                  <a:srgbClr val="FFFFFF"/>
                </a:solidFill>
                <a:latin typeface="方正大黑_GBK"/>
                <a:ea typeface="方正大黑_GBK"/>
                <a:cs typeface="方正大黑_GBK"/>
                <a:sym typeface="Arial" charset="0"/>
              </a:rPr>
              <a:t>末端配电）</a:t>
            </a:r>
          </a:p>
        </p:txBody>
      </p:sp>
      <p:sp>
        <p:nvSpPr>
          <p:cNvPr id="16" name="任意多边形 15"/>
          <p:cNvSpPr/>
          <p:nvPr/>
        </p:nvSpPr>
        <p:spPr>
          <a:xfrm>
            <a:off x="0" y="368300"/>
            <a:ext cx="2249488" cy="4498975"/>
          </a:xfrm>
          <a:custGeom>
            <a:avLst/>
            <a:gdLst>
              <a:gd name="connsiteX0" fmla="*/ 0 w 2972991"/>
              <a:gd name="connsiteY0" fmla="*/ 0 h 5945983"/>
              <a:gd name="connsiteX1" fmla="*/ 2972991 w 2972991"/>
              <a:gd name="connsiteY1" fmla="*/ 2972992 h 5945983"/>
              <a:gd name="connsiteX2" fmla="*/ 0 w 2972991"/>
              <a:gd name="connsiteY2" fmla="*/ 5945983 h 5945983"/>
            </a:gdLst>
            <a:ahLst/>
            <a:cxnLst>
              <a:cxn ang="0">
                <a:pos x="connsiteX0" y="connsiteY0"/>
              </a:cxn>
              <a:cxn ang="0">
                <a:pos x="connsiteX1" y="connsiteY1"/>
              </a:cxn>
              <a:cxn ang="0">
                <a:pos x="connsiteX2" y="connsiteY2"/>
              </a:cxn>
            </a:cxnLst>
            <a:rect l="l" t="t" r="r" b="b"/>
            <a:pathLst>
              <a:path w="2972991" h="5945983">
                <a:moveTo>
                  <a:pt x="0" y="0"/>
                </a:moveTo>
                <a:lnTo>
                  <a:pt x="2972991" y="2972992"/>
                </a:lnTo>
                <a:lnTo>
                  <a:pt x="0" y="5945983"/>
                </a:lnTo>
                <a:close/>
              </a:path>
            </a:pathLst>
          </a:custGeom>
          <a:solidFill>
            <a:srgbClr val="C00000"/>
          </a:solidFill>
          <a:ln>
            <a:noFill/>
          </a:ln>
        </p:spPr>
        <p:style>
          <a:lnRef idx="2">
            <a:srgbClr val="C00000">
              <a:shade val="50000"/>
            </a:srgbClr>
          </a:lnRef>
          <a:fillRef idx="1">
            <a:srgbClr val="C00000"/>
          </a:fillRef>
          <a:effectRef idx="0">
            <a:srgbClr val="C00000"/>
          </a:effectRef>
          <a:fontRef idx="minor">
            <a:sysClr val="window" lastClr="FFFFFF"/>
          </a:fontRef>
        </p:style>
        <p:txBody>
          <a:bodyPr anchor="ctr"/>
          <a:lstStyle/>
          <a:p>
            <a:pPr algn="ctr" eaLnBrk="0" hangingPunct="0">
              <a:defRPr/>
            </a:pP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32770"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32771"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32772"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32773" name="Text Box 14"/>
          <p:cNvSpPr txBox="1">
            <a:spLocks noChangeArrowheads="1"/>
          </p:cNvSpPr>
          <p:nvPr/>
        </p:nvSpPr>
        <p:spPr bwMode="auto">
          <a:xfrm>
            <a:off x="4502150"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数据中心配电监控</a:t>
            </a:r>
          </a:p>
        </p:txBody>
      </p:sp>
      <p:sp>
        <p:nvSpPr>
          <p:cNvPr id="32774" name="Text Box 15"/>
          <p:cNvSpPr txBox="1">
            <a:spLocks noChangeArrowheads="1"/>
          </p:cNvSpPr>
          <p:nvPr/>
        </p:nvSpPr>
        <p:spPr bwMode="auto">
          <a:xfrm>
            <a:off x="3708400" y="1547813"/>
            <a:ext cx="5040313" cy="2225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2000">
                <a:solidFill>
                  <a:schemeClr val="accent1"/>
                </a:solidFill>
              </a:rPr>
              <a:t>一、精密配电柜配电方案</a:t>
            </a:r>
          </a:p>
          <a:p>
            <a:pPr>
              <a:spcBef>
                <a:spcPct val="50000"/>
              </a:spcBef>
            </a:pPr>
            <a:r>
              <a:rPr lang="en-US" altLang="zh-CN" sz="2000">
                <a:solidFill>
                  <a:schemeClr val="accent1"/>
                </a:solidFill>
              </a:rPr>
              <a:t>1</a:t>
            </a:r>
            <a:r>
              <a:rPr lang="zh-CN" altLang="en-US" sz="2000">
                <a:solidFill>
                  <a:schemeClr val="accent1"/>
                </a:solidFill>
              </a:rPr>
              <a:t>、交流配电</a:t>
            </a:r>
          </a:p>
          <a:p>
            <a:pPr>
              <a:spcBef>
                <a:spcPct val="50000"/>
              </a:spcBef>
            </a:pPr>
            <a:r>
              <a:rPr lang="zh-CN" altLang="en-US" sz="2000">
                <a:solidFill>
                  <a:schemeClr val="accent1"/>
                </a:solidFill>
              </a:rPr>
              <a:t>       </a:t>
            </a:r>
            <a:r>
              <a:rPr lang="en-US" altLang="zh-CN" sz="2000">
                <a:solidFill>
                  <a:schemeClr val="accent1"/>
                </a:solidFill>
              </a:rPr>
              <a:t>AMC16Z-ZA</a:t>
            </a:r>
            <a:r>
              <a:rPr lang="zh-CN" altLang="en-US" sz="2000">
                <a:solidFill>
                  <a:schemeClr val="accent1"/>
                </a:solidFill>
              </a:rPr>
              <a:t>、</a:t>
            </a:r>
            <a:r>
              <a:rPr lang="en-US" altLang="zh-CN" sz="2000">
                <a:solidFill>
                  <a:schemeClr val="accent1"/>
                </a:solidFill>
              </a:rPr>
              <a:t>AMC16Z-FAK24/48</a:t>
            </a:r>
          </a:p>
          <a:p>
            <a:pPr>
              <a:spcBef>
                <a:spcPct val="50000"/>
              </a:spcBef>
            </a:pPr>
            <a:r>
              <a:rPr lang="en-US" altLang="zh-CN" sz="2000">
                <a:solidFill>
                  <a:schemeClr val="accent1"/>
                </a:solidFill>
              </a:rPr>
              <a:t>       AKH-0.66/I</a:t>
            </a:r>
            <a:r>
              <a:rPr lang="zh-CN" altLang="en-US" sz="2000">
                <a:solidFill>
                  <a:schemeClr val="accent1"/>
                </a:solidFill>
              </a:rPr>
              <a:t>、</a:t>
            </a:r>
            <a:r>
              <a:rPr lang="en-US" altLang="zh-CN" sz="2000">
                <a:solidFill>
                  <a:schemeClr val="accent1"/>
                </a:solidFill>
              </a:rPr>
              <a:t>AKH-0.66/W</a:t>
            </a:r>
            <a:r>
              <a:rPr lang="zh-CN" altLang="en-US" sz="2000">
                <a:solidFill>
                  <a:schemeClr val="accent1"/>
                </a:solidFill>
              </a:rPr>
              <a:t>、</a:t>
            </a:r>
            <a:r>
              <a:rPr lang="en-US" altLang="zh-CN" sz="2000">
                <a:solidFill>
                  <a:schemeClr val="accent1"/>
                </a:solidFill>
              </a:rPr>
              <a:t>AKH-0.66/EMS</a:t>
            </a:r>
          </a:p>
          <a:p>
            <a:pPr>
              <a:spcBef>
                <a:spcPct val="50000"/>
              </a:spcBef>
            </a:pPr>
            <a:r>
              <a:rPr lang="en-US" altLang="zh-CN" sz="2000">
                <a:solidFill>
                  <a:schemeClr val="accent1"/>
                </a:solidFill>
              </a:rPr>
              <a:t>       </a:t>
            </a:r>
            <a:r>
              <a:rPr lang="zh-CN" altLang="en-US" sz="2000">
                <a:solidFill>
                  <a:schemeClr val="accent1"/>
                </a:solidFill>
              </a:rPr>
              <a:t>配电监控系统</a:t>
            </a:r>
          </a:p>
        </p:txBody>
      </p:sp>
      <p:pic>
        <p:nvPicPr>
          <p:cNvPr id="32775" name="Picture 17"/>
          <p:cNvPicPr>
            <a:picLocks noChangeAspect="1" noChangeArrowheads="1"/>
          </p:cNvPicPr>
          <p:nvPr/>
        </p:nvPicPr>
        <p:blipFill>
          <a:blip r:embed="rId3"/>
          <a:srcRect/>
          <a:stretch>
            <a:fillRect/>
          </a:stretch>
        </p:blipFill>
        <p:spPr bwMode="auto">
          <a:xfrm>
            <a:off x="252413" y="1547813"/>
            <a:ext cx="3240087" cy="1908175"/>
          </a:xfrm>
          <a:prstGeom prst="rect">
            <a:avLst/>
          </a:prstGeom>
          <a:noFill/>
          <a:ln w="9525">
            <a:noFill/>
            <a:miter lim="800000"/>
            <a:headEnd/>
            <a:tailEnd/>
          </a:ln>
        </p:spPr>
      </p:pic>
      <p:pic>
        <p:nvPicPr>
          <p:cNvPr id="32776" name="Picture 18"/>
          <p:cNvPicPr>
            <a:picLocks noChangeAspect="1" noChangeArrowheads="1"/>
          </p:cNvPicPr>
          <p:nvPr/>
        </p:nvPicPr>
        <p:blipFill>
          <a:blip r:embed="rId4"/>
          <a:srcRect/>
          <a:stretch>
            <a:fillRect/>
          </a:stretch>
        </p:blipFill>
        <p:spPr bwMode="auto">
          <a:xfrm>
            <a:off x="3924300" y="4068763"/>
            <a:ext cx="1296988" cy="749300"/>
          </a:xfrm>
          <a:prstGeom prst="rect">
            <a:avLst/>
          </a:prstGeom>
          <a:noFill/>
          <a:ln w="9525">
            <a:noFill/>
            <a:miter lim="800000"/>
            <a:headEnd/>
            <a:tailEnd/>
          </a:ln>
        </p:spPr>
      </p:pic>
      <p:pic>
        <p:nvPicPr>
          <p:cNvPr id="32777" name="Picture 19"/>
          <p:cNvPicPr>
            <a:picLocks noChangeAspect="1" noChangeArrowheads="1"/>
          </p:cNvPicPr>
          <p:nvPr/>
        </p:nvPicPr>
        <p:blipFill>
          <a:blip r:embed="rId5"/>
          <a:srcRect/>
          <a:stretch>
            <a:fillRect/>
          </a:stretch>
        </p:blipFill>
        <p:spPr bwMode="auto">
          <a:xfrm>
            <a:off x="5795963" y="4140200"/>
            <a:ext cx="523875" cy="758825"/>
          </a:xfrm>
          <a:prstGeom prst="rect">
            <a:avLst/>
          </a:prstGeom>
          <a:noFill/>
          <a:ln w="9525">
            <a:noFill/>
            <a:miter lim="800000"/>
            <a:headEnd/>
            <a:tailEnd/>
          </a:ln>
        </p:spPr>
      </p:pic>
      <p:pic>
        <p:nvPicPr>
          <p:cNvPr id="32778" name="Picture 20"/>
          <p:cNvPicPr>
            <a:picLocks noChangeAspect="1" noChangeArrowheads="1"/>
          </p:cNvPicPr>
          <p:nvPr/>
        </p:nvPicPr>
        <p:blipFill>
          <a:blip r:embed="rId6"/>
          <a:srcRect/>
          <a:stretch>
            <a:fillRect/>
          </a:stretch>
        </p:blipFill>
        <p:spPr bwMode="auto">
          <a:xfrm>
            <a:off x="6804025" y="4089400"/>
            <a:ext cx="1079500" cy="703263"/>
          </a:xfrm>
          <a:prstGeom prst="rect">
            <a:avLst/>
          </a:prstGeom>
          <a:noFill/>
          <a:ln w="9525">
            <a:noFill/>
            <a:miter lim="800000"/>
            <a:headEnd/>
            <a:tailEnd/>
          </a:ln>
        </p:spPr>
      </p:pic>
      <p:pic>
        <p:nvPicPr>
          <p:cNvPr id="32779" name="Picture 21"/>
          <p:cNvPicPr>
            <a:picLocks noChangeAspect="1" noChangeArrowheads="1"/>
          </p:cNvPicPr>
          <p:nvPr/>
        </p:nvPicPr>
        <p:blipFill>
          <a:blip r:embed="rId7"/>
          <a:srcRect/>
          <a:stretch>
            <a:fillRect/>
          </a:stretch>
        </p:blipFill>
        <p:spPr bwMode="auto">
          <a:xfrm>
            <a:off x="8459788" y="4068763"/>
            <a:ext cx="765175" cy="873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五边形 6"/>
          <p:cNvSpPr/>
          <p:nvPr/>
        </p:nvSpPr>
        <p:spPr>
          <a:xfrm flipH="1">
            <a:off x="2249488" y="1322388"/>
            <a:ext cx="7485062" cy="2590800"/>
          </a:xfrm>
          <a:prstGeom prst="homePlate">
            <a:avLst/>
          </a:prstGeom>
          <a:solidFill>
            <a:srgbClr val="3F3F3F">
              <a:alpha val="80000"/>
            </a:srgbClr>
          </a:solidFill>
          <a:ln>
            <a:noFill/>
          </a:ln>
        </p:spPr>
        <p:style>
          <a:lnRef idx="2">
            <a:srgbClr val="C00000">
              <a:shade val="50000"/>
            </a:srgbClr>
          </a:lnRef>
          <a:fillRef idx="1">
            <a:srgbClr val="C00000"/>
          </a:fillRef>
          <a:effectRef idx="0">
            <a:srgbClr val="C00000"/>
          </a:effectRef>
          <a:fontRef idx="minor">
            <a:sysClr val="window" lastClr="FFFFFF"/>
          </a:fontRef>
        </p:style>
        <p:txBody>
          <a:bodyPr anchor="ctr"/>
          <a:lstStyle/>
          <a:p>
            <a:pPr algn="ctr" eaLnBrk="0" hangingPunct="0">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3260725" y="2106613"/>
            <a:ext cx="1749425" cy="1162050"/>
          </a:xfrm>
          <a:prstGeom prst="rect">
            <a:avLst/>
          </a:prstGeom>
          <a:noFill/>
        </p:spPr>
        <p:txBody>
          <a:bodyPr>
            <a:spAutoFit/>
          </a:bodyPr>
          <a:lstStyle/>
          <a:p>
            <a:pPr algn="ctr" eaLnBrk="0" hangingPunct="0">
              <a:defRPr/>
            </a:pPr>
            <a:r>
              <a:rPr lang="en-US" altLang="zh-CN" sz="696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6960" dirty="0">
              <a:solidFill>
                <a:sysClr val="window" lastClr="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sp>
        <p:nvSpPr>
          <p:cNvPr id="16387" name="矩形 9"/>
          <p:cNvSpPr>
            <a:spLocks noChangeArrowheads="1"/>
          </p:cNvSpPr>
          <p:nvPr/>
        </p:nvSpPr>
        <p:spPr bwMode="auto">
          <a:xfrm>
            <a:off x="4864100" y="2393950"/>
            <a:ext cx="4198938" cy="685800"/>
          </a:xfrm>
          <a:prstGeom prst="rect">
            <a:avLst/>
          </a:prstGeom>
          <a:noFill/>
          <a:ln w="9525">
            <a:noFill/>
            <a:miter lim="800000"/>
            <a:headEnd/>
            <a:tailEnd/>
          </a:ln>
        </p:spPr>
        <p:txBody>
          <a:bodyPr lIns="0" tIns="0" rIns="0" bIns="0">
            <a:spAutoFit/>
          </a:bodyPr>
          <a:lstStyle/>
          <a:p>
            <a:pPr algn="ctr" eaLnBrk="0" hangingPunct="0"/>
            <a:r>
              <a:rPr lang="zh-CN" altLang="en-US" sz="4500">
                <a:solidFill>
                  <a:srgbClr val="FFFFFF"/>
                </a:solidFill>
                <a:latin typeface="方正大黑_GBK"/>
                <a:ea typeface="方正大黑_GBK"/>
                <a:cs typeface="方正大黑_GBK"/>
                <a:sym typeface="Arial" charset="0"/>
              </a:rPr>
              <a:t>中压成套元件</a:t>
            </a:r>
          </a:p>
        </p:txBody>
      </p:sp>
      <p:sp>
        <p:nvSpPr>
          <p:cNvPr id="16" name="任意多边形 15"/>
          <p:cNvSpPr/>
          <p:nvPr/>
        </p:nvSpPr>
        <p:spPr>
          <a:xfrm>
            <a:off x="0" y="368300"/>
            <a:ext cx="2249488" cy="4498975"/>
          </a:xfrm>
          <a:custGeom>
            <a:avLst/>
            <a:gdLst>
              <a:gd name="connsiteX0" fmla="*/ 0 w 2972991"/>
              <a:gd name="connsiteY0" fmla="*/ 0 h 5945983"/>
              <a:gd name="connsiteX1" fmla="*/ 2972991 w 2972991"/>
              <a:gd name="connsiteY1" fmla="*/ 2972992 h 5945983"/>
              <a:gd name="connsiteX2" fmla="*/ 0 w 2972991"/>
              <a:gd name="connsiteY2" fmla="*/ 5945983 h 5945983"/>
            </a:gdLst>
            <a:ahLst/>
            <a:cxnLst>
              <a:cxn ang="0">
                <a:pos x="connsiteX0" y="connsiteY0"/>
              </a:cxn>
              <a:cxn ang="0">
                <a:pos x="connsiteX1" y="connsiteY1"/>
              </a:cxn>
              <a:cxn ang="0">
                <a:pos x="connsiteX2" y="connsiteY2"/>
              </a:cxn>
            </a:cxnLst>
            <a:rect l="l" t="t" r="r" b="b"/>
            <a:pathLst>
              <a:path w="2972991" h="5945983">
                <a:moveTo>
                  <a:pt x="0" y="0"/>
                </a:moveTo>
                <a:lnTo>
                  <a:pt x="2972991" y="2972992"/>
                </a:lnTo>
                <a:lnTo>
                  <a:pt x="0" y="5945983"/>
                </a:lnTo>
                <a:close/>
              </a:path>
            </a:pathLst>
          </a:custGeom>
          <a:solidFill>
            <a:srgbClr val="C00000"/>
          </a:solidFill>
          <a:ln>
            <a:noFill/>
          </a:ln>
        </p:spPr>
        <p:style>
          <a:lnRef idx="2">
            <a:srgbClr val="C00000">
              <a:shade val="50000"/>
            </a:srgbClr>
          </a:lnRef>
          <a:fillRef idx="1">
            <a:srgbClr val="C00000"/>
          </a:fillRef>
          <a:effectRef idx="0">
            <a:srgbClr val="C00000"/>
          </a:effectRef>
          <a:fontRef idx="minor">
            <a:sysClr val="window" lastClr="FFFFFF"/>
          </a:fontRef>
        </p:style>
        <p:txBody>
          <a:bodyPr anchor="ctr"/>
          <a:lstStyle/>
          <a:p>
            <a:pPr algn="ctr" eaLnBrk="0" hangingPunct="0">
              <a:defRPr/>
            </a:pPr>
            <a:endParaRPr lang="zh-CN"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33794"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33795"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33796"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33797" name="Text Box 14"/>
          <p:cNvSpPr txBox="1">
            <a:spLocks noChangeArrowheads="1"/>
          </p:cNvSpPr>
          <p:nvPr/>
        </p:nvSpPr>
        <p:spPr bwMode="auto">
          <a:xfrm>
            <a:off x="4502150"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数据中心配电监控</a:t>
            </a:r>
          </a:p>
        </p:txBody>
      </p:sp>
      <p:sp>
        <p:nvSpPr>
          <p:cNvPr id="33798" name="Text Box 15"/>
          <p:cNvSpPr txBox="1">
            <a:spLocks noChangeArrowheads="1"/>
          </p:cNvSpPr>
          <p:nvPr/>
        </p:nvSpPr>
        <p:spPr bwMode="auto">
          <a:xfrm>
            <a:off x="3708400" y="1547813"/>
            <a:ext cx="5040313" cy="2225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2000">
                <a:solidFill>
                  <a:schemeClr val="accent1"/>
                </a:solidFill>
              </a:rPr>
              <a:t>一、精密配电柜配电方案</a:t>
            </a:r>
          </a:p>
          <a:p>
            <a:pPr>
              <a:spcBef>
                <a:spcPct val="50000"/>
              </a:spcBef>
            </a:pPr>
            <a:r>
              <a:rPr lang="en-US" altLang="zh-CN" sz="2000">
                <a:solidFill>
                  <a:schemeClr val="accent1"/>
                </a:solidFill>
              </a:rPr>
              <a:t>2</a:t>
            </a:r>
            <a:r>
              <a:rPr lang="zh-CN" altLang="en-US" sz="2000">
                <a:solidFill>
                  <a:schemeClr val="accent1"/>
                </a:solidFill>
              </a:rPr>
              <a:t>、直流配电</a:t>
            </a:r>
          </a:p>
          <a:p>
            <a:pPr>
              <a:spcBef>
                <a:spcPct val="50000"/>
              </a:spcBef>
            </a:pPr>
            <a:r>
              <a:rPr lang="zh-CN" altLang="en-US" sz="2000">
                <a:solidFill>
                  <a:schemeClr val="accent1"/>
                </a:solidFill>
              </a:rPr>
              <a:t>       </a:t>
            </a:r>
            <a:r>
              <a:rPr lang="en-US" altLang="zh-CN" sz="2000">
                <a:solidFill>
                  <a:schemeClr val="accent1"/>
                </a:solidFill>
              </a:rPr>
              <a:t>AMC16Z-ZD</a:t>
            </a:r>
            <a:r>
              <a:rPr lang="zh-CN" altLang="en-US" sz="2000">
                <a:solidFill>
                  <a:schemeClr val="accent1"/>
                </a:solidFill>
              </a:rPr>
              <a:t>、</a:t>
            </a:r>
            <a:r>
              <a:rPr lang="en-US" altLang="zh-CN" sz="2000">
                <a:solidFill>
                  <a:schemeClr val="accent1"/>
                </a:solidFill>
              </a:rPr>
              <a:t>AMC16Z-FDK24/48</a:t>
            </a:r>
          </a:p>
          <a:p>
            <a:pPr>
              <a:spcBef>
                <a:spcPct val="50000"/>
              </a:spcBef>
            </a:pPr>
            <a:r>
              <a:rPr lang="en-US" altLang="zh-CN" sz="2000">
                <a:solidFill>
                  <a:schemeClr val="accent1"/>
                </a:solidFill>
              </a:rPr>
              <a:t>       AHKC-F</a:t>
            </a:r>
            <a:r>
              <a:rPr lang="zh-CN" altLang="en-US" sz="2000">
                <a:solidFill>
                  <a:schemeClr val="accent1"/>
                </a:solidFill>
              </a:rPr>
              <a:t>、</a:t>
            </a:r>
            <a:r>
              <a:rPr lang="en-US" altLang="zh-CN" sz="2000">
                <a:solidFill>
                  <a:schemeClr val="accent1"/>
                </a:solidFill>
              </a:rPr>
              <a:t>AHKC-BS</a:t>
            </a:r>
            <a:r>
              <a:rPr lang="zh-CN" altLang="en-US" sz="2000">
                <a:solidFill>
                  <a:schemeClr val="accent1"/>
                </a:solidFill>
              </a:rPr>
              <a:t>霍尔</a:t>
            </a:r>
          </a:p>
          <a:p>
            <a:pPr>
              <a:spcBef>
                <a:spcPct val="50000"/>
              </a:spcBef>
            </a:pPr>
            <a:r>
              <a:rPr lang="en-US" altLang="zh-CN" sz="2000">
                <a:solidFill>
                  <a:schemeClr val="accent1"/>
                </a:solidFill>
              </a:rPr>
              <a:t>       </a:t>
            </a:r>
            <a:r>
              <a:rPr lang="zh-CN" altLang="en-US" sz="2000">
                <a:solidFill>
                  <a:schemeClr val="accent1"/>
                </a:solidFill>
              </a:rPr>
              <a:t>配电监控系统</a:t>
            </a:r>
          </a:p>
        </p:txBody>
      </p:sp>
      <p:pic>
        <p:nvPicPr>
          <p:cNvPr id="33799" name="Picture 10"/>
          <p:cNvPicPr>
            <a:picLocks noChangeAspect="1" noChangeArrowheads="1"/>
          </p:cNvPicPr>
          <p:nvPr/>
        </p:nvPicPr>
        <p:blipFill>
          <a:blip r:embed="rId3"/>
          <a:srcRect/>
          <a:stretch>
            <a:fillRect/>
          </a:stretch>
        </p:blipFill>
        <p:spPr bwMode="auto">
          <a:xfrm>
            <a:off x="252413" y="1547813"/>
            <a:ext cx="3240087" cy="1908175"/>
          </a:xfrm>
          <a:prstGeom prst="rect">
            <a:avLst/>
          </a:prstGeom>
          <a:noFill/>
          <a:ln w="9525">
            <a:noFill/>
            <a:miter lim="800000"/>
            <a:headEnd/>
            <a:tailEnd/>
          </a:ln>
        </p:spPr>
      </p:pic>
      <p:pic>
        <p:nvPicPr>
          <p:cNvPr id="33800" name="Picture 11"/>
          <p:cNvPicPr>
            <a:picLocks noChangeAspect="1" noChangeArrowheads="1"/>
          </p:cNvPicPr>
          <p:nvPr/>
        </p:nvPicPr>
        <p:blipFill>
          <a:blip r:embed="rId4"/>
          <a:srcRect/>
          <a:stretch>
            <a:fillRect/>
          </a:stretch>
        </p:blipFill>
        <p:spPr bwMode="auto">
          <a:xfrm>
            <a:off x="4098925" y="4068763"/>
            <a:ext cx="1296988" cy="749300"/>
          </a:xfrm>
          <a:prstGeom prst="rect">
            <a:avLst/>
          </a:prstGeom>
          <a:noFill/>
          <a:ln w="9525">
            <a:noFill/>
            <a:miter lim="800000"/>
            <a:headEnd/>
            <a:tailEnd/>
          </a:ln>
        </p:spPr>
      </p:pic>
      <p:pic>
        <p:nvPicPr>
          <p:cNvPr id="33801" name="Picture 15"/>
          <p:cNvPicPr>
            <a:picLocks noChangeAspect="1" noChangeArrowheads="1"/>
          </p:cNvPicPr>
          <p:nvPr/>
        </p:nvPicPr>
        <p:blipFill>
          <a:blip r:embed="rId5"/>
          <a:srcRect/>
          <a:stretch>
            <a:fillRect/>
          </a:stretch>
        </p:blipFill>
        <p:spPr bwMode="auto">
          <a:xfrm>
            <a:off x="6043613" y="4068763"/>
            <a:ext cx="904875" cy="723900"/>
          </a:xfrm>
          <a:prstGeom prst="rect">
            <a:avLst/>
          </a:prstGeom>
          <a:noFill/>
          <a:ln w="9525">
            <a:noFill/>
            <a:miter lim="800000"/>
            <a:headEnd/>
            <a:tailEnd/>
          </a:ln>
        </p:spPr>
      </p:pic>
      <p:pic>
        <p:nvPicPr>
          <p:cNvPr id="33802" name="Picture 16"/>
          <p:cNvPicPr>
            <a:picLocks noChangeAspect="1" noChangeArrowheads="1"/>
          </p:cNvPicPr>
          <p:nvPr/>
        </p:nvPicPr>
        <p:blipFill>
          <a:blip r:embed="rId6"/>
          <a:srcRect/>
          <a:stretch>
            <a:fillRect/>
          </a:stretch>
        </p:blipFill>
        <p:spPr bwMode="auto">
          <a:xfrm>
            <a:off x="7699375" y="4140200"/>
            <a:ext cx="762000" cy="619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34818"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34819"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34820"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34821" name="Text Box 14"/>
          <p:cNvSpPr txBox="1">
            <a:spLocks noChangeArrowheads="1"/>
          </p:cNvSpPr>
          <p:nvPr/>
        </p:nvSpPr>
        <p:spPr bwMode="auto">
          <a:xfrm>
            <a:off x="4502150"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数据中心配电监控</a:t>
            </a:r>
          </a:p>
        </p:txBody>
      </p:sp>
      <p:sp>
        <p:nvSpPr>
          <p:cNvPr id="34822" name="Text Box 15"/>
          <p:cNvSpPr txBox="1">
            <a:spLocks noChangeArrowheads="1"/>
          </p:cNvSpPr>
          <p:nvPr/>
        </p:nvSpPr>
        <p:spPr bwMode="auto">
          <a:xfrm>
            <a:off x="3708400" y="1547813"/>
            <a:ext cx="5040313" cy="2225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2000">
                <a:solidFill>
                  <a:schemeClr val="accent1"/>
                </a:solidFill>
              </a:rPr>
              <a:t>二、智能小母线配电方案</a:t>
            </a:r>
          </a:p>
          <a:p>
            <a:pPr>
              <a:spcBef>
                <a:spcPct val="50000"/>
              </a:spcBef>
            </a:pPr>
            <a:r>
              <a:rPr lang="en-US" altLang="zh-CN" sz="2000">
                <a:solidFill>
                  <a:schemeClr val="accent1"/>
                </a:solidFill>
              </a:rPr>
              <a:t>1</a:t>
            </a:r>
            <a:r>
              <a:rPr lang="zh-CN" altLang="en-US" sz="2000">
                <a:solidFill>
                  <a:schemeClr val="accent1"/>
                </a:solidFill>
              </a:rPr>
              <a:t>、交流配电</a:t>
            </a:r>
          </a:p>
          <a:p>
            <a:pPr>
              <a:spcBef>
                <a:spcPct val="50000"/>
              </a:spcBef>
            </a:pPr>
            <a:r>
              <a:rPr lang="zh-CN" altLang="en-US" sz="2000">
                <a:solidFill>
                  <a:schemeClr val="accent1"/>
                </a:solidFill>
              </a:rPr>
              <a:t>       </a:t>
            </a:r>
            <a:r>
              <a:rPr lang="en-US" altLang="zh-CN" sz="2000">
                <a:solidFill>
                  <a:schemeClr val="accent1"/>
                </a:solidFill>
              </a:rPr>
              <a:t>AMB100-A(</a:t>
            </a:r>
            <a:r>
              <a:rPr lang="zh-CN" altLang="en-US" sz="2000">
                <a:solidFill>
                  <a:schemeClr val="accent1"/>
                </a:solidFill>
              </a:rPr>
              <a:t>始端箱</a:t>
            </a:r>
            <a:r>
              <a:rPr lang="en-US" altLang="zh-CN" sz="2000">
                <a:solidFill>
                  <a:schemeClr val="accent1"/>
                </a:solidFill>
              </a:rPr>
              <a:t>)</a:t>
            </a:r>
            <a:r>
              <a:rPr lang="zh-CN" altLang="en-US" sz="2000">
                <a:solidFill>
                  <a:schemeClr val="accent1"/>
                </a:solidFill>
              </a:rPr>
              <a:t>、</a:t>
            </a:r>
            <a:r>
              <a:rPr lang="en-US" altLang="zh-CN" sz="2000">
                <a:solidFill>
                  <a:schemeClr val="accent1"/>
                </a:solidFill>
              </a:rPr>
              <a:t>AMB110-A(</a:t>
            </a:r>
            <a:r>
              <a:rPr lang="zh-CN" altLang="en-US" sz="2000">
                <a:solidFill>
                  <a:schemeClr val="accent1"/>
                </a:solidFill>
              </a:rPr>
              <a:t>插接箱</a:t>
            </a:r>
            <a:r>
              <a:rPr lang="en-US" altLang="zh-CN" sz="2000">
                <a:solidFill>
                  <a:schemeClr val="accent1"/>
                </a:solidFill>
              </a:rPr>
              <a:t>)</a:t>
            </a:r>
          </a:p>
          <a:p>
            <a:pPr>
              <a:spcBef>
                <a:spcPct val="50000"/>
              </a:spcBef>
            </a:pPr>
            <a:r>
              <a:rPr lang="en-US" altLang="zh-CN" sz="2000">
                <a:solidFill>
                  <a:schemeClr val="accent1"/>
                </a:solidFill>
              </a:rPr>
              <a:t>       AKH-0.66/W-12NY</a:t>
            </a:r>
            <a:r>
              <a:rPr lang="zh-CN" altLang="en-US" sz="2000">
                <a:solidFill>
                  <a:schemeClr val="accent1"/>
                </a:solidFill>
              </a:rPr>
              <a:t>电流互感器</a:t>
            </a:r>
          </a:p>
          <a:p>
            <a:pPr>
              <a:spcBef>
                <a:spcPct val="50000"/>
              </a:spcBef>
            </a:pPr>
            <a:r>
              <a:rPr lang="en-US" altLang="zh-CN" sz="2000">
                <a:solidFill>
                  <a:schemeClr val="accent1"/>
                </a:solidFill>
              </a:rPr>
              <a:t>       </a:t>
            </a:r>
            <a:r>
              <a:rPr lang="zh-CN" altLang="en-US" sz="2000">
                <a:solidFill>
                  <a:schemeClr val="accent1"/>
                </a:solidFill>
              </a:rPr>
              <a:t>配电监控系统</a:t>
            </a:r>
          </a:p>
        </p:txBody>
      </p:sp>
      <p:pic>
        <p:nvPicPr>
          <p:cNvPr id="34823" name="Picture 14"/>
          <p:cNvPicPr>
            <a:picLocks noChangeAspect="1" noChangeArrowheads="1"/>
          </p:cNvPicPr>
          <p:nvPr/>
        </p:nvPicPr>
        <p:blipFill>
          <a:blip r:embed="rId3"/>
          <a:srcRect/>
          <a:stretch>
            <a:fillRect/>
          </a:stretch>
        </p:blipFill>
        <p:spPr bwMode="auto">
          <a:xfrm>
            <a:off x="252413" y="1692275"/>
            <a:ext cx="3313112" cy="1865313"/>
          </a:xfrm>
          <a:prstGeom prst="rect">
            <a:avLst/>
          </a:prstGeom>
          <a:noFill/>
          <a:ln w="9525">
            <a:noFill/>
            <a:miter lim="800000"/>
            <a:headEnd/>
            <a:tailEnd/>
          </a:ln>
        </p:spPr>
      </p:pic>
      <p:pic>
        <p:nvPicPr>
          <p:cNvPr id="34824" name="Picture 15"/>
          <p:cNvPicPr>
            <a:picLocks noChangeAspect="1" noChangeArrowheads="1"/>
          </p:cNvPicPr>
          <p:nvPr/>
        </p:nvPicPr>
        <p:blipFill>
          <a:blip r:embed="rId4"/>
          <a:srcRect/>
          <a:stretch>
            <a:fillRect/>
          </a:stretch>
        </p:blipFill>
        <p:spPr bwMode="auto">
          <a:xfrm>
            <a:off x="4068763" y="3924300"/>
            <a:ext cx="981075" cy="1009650"/>
          </a:xfrm>
          <a:prstGeom prst="rect">
            <a:avLst/>
          </a:prstGeom>
          <a:noFill/>
          <a:ln w="9525">
            <a:noFill/>
            <a:miter lim="800000"/>
            <a:headEnd/>
            <a:tailEnd/>
          </a:ln>
        </p:spPr>
      </p:pic>
      <p:pic>
        <p:nvPicPr>
          <p:cNvPr id="34825" name="Picture 16"/>
          <p:cNvPicPr>
            <a:picLocks noChangeAspect="1" noChangeArrowheads="1"/>
          </p:cNvPicPr>
          <p:nvPr/>
        </p:nvPicPr>
        <p:blipFill>
          <a:blip r:embed="rId5"/>
          <a:srcRect/>
          <a:stretch>
            <a:fillRect/>
          </a:stretch>
        </p:blipFill>
        <p:spPr bwMode="auto">
          <a:xfrm>
            <a:off x="6229350" y="3924300"/>
            <a:ext cx="968375" cy="982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35842"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35843"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35844"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35845" name="Text Box 14"/>
          <p:cNvSpPr txBox="1">
            <a:spLocks noChangeArrowheads="1"/>
          </p:cNvSpPr>
          <p:nvPr/>
        </p:nvSpPr>
        <p:spPr bwMode="auto">
          <a:xfrm>
            <a:off x="4502150"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数据中心配电监控</a:t>
            </a:r>
          </a:p>
        </p:txBody>
      </p:sp>
      <p:pic>
        <p:nvPicPr>
          <p:cNvPr id="35846" name="Picture 12"/>
          <p:cNvPicPr>
            <a:picLocks noChangeAspect="1" noChangeArrowheads="1"/>
          </p:cNvPicPr>
          <p:nvPr/>
        </p:nvPicPr>
        <p:blipFill>
          <a:blip r:embed="rId3"/>
          <a:srcRect/>
          <a:stretch>
            <a:fillRect/>
          </a:stretch>
        </p:blipFill>
        <p:spPr bwMode="auto">
          <a:xfrm>
            <a:off x="6043613" y="4068763"/>
            <a:ext cx="904875" cy="723900"/>
          </a:xfrm>
          <a:prstGeom prst="rect">
            <a:avLst/>
          </a:prstGeom>
          <a:noFill/>
          <a:ln w="9525">
            <a:noFill/>
            <a:miter lim="800000"/>
            <a:headEnd/>
            <a:tailEnd/>
          </a:ln>
        </p:spPr>
      </p:pic>
      <p:pic>
        <p:nvPicPr>
          <p:cNvPr id="35847" name="Picture 13"/>
          <p:cNvPicPr>
            <a:picLocks noChangeAspect="1" noChangeArrowheads="1"/>
          </p:cNvPicPr>
          <p:nvPr/>
        </p:nvPicPr>
        <p:blipFill>
          <a:blip r:embed="rId4"/>
          <a:srcRect/>
          <a:stretch>
            <a:fillRect/>
          </a:stretch>
        </p:blipFill>
        <p:spPr bwMode="auto">
          <a:xfrm>
            <a:off x="7699375" y="4140200"/>
            <a:ext cx="762000" cy="619125"/>
          </a:xfrm>
          <a:prstGeom prst="rect">
            <a:avLst/>
          </a:prstGeom>
          <a:noFill/>
          <a:ln w="9525">
            <a:noFill/>
            <a:miter lim="800000"/>
            <a:headEnd/>
            <a:tailEnd/>
          </a:ln>
        </p:spPr>
      </p:pic>
      <p:pic>
        <p:nvPicPr>
          <p:cNvPr id="35848" name="Picture 14"/>
          <p:cNvPicPr>
            <a:picLocks noChangeAspect="1" noChangeArrowheads="1"/>
          </p:cNvPicPr>
          <p:nvPr/>
        </p:nvPicPr>
        <p:blipFill>
          <a:blip r:embed="rId5"/>
          <a:srcRect/>
          <a:stretch>
            <a:fillRect/>
          </a:stretch>
        </p:blipFill>
        <p:spPr bwMode="auto">
          <a:xfrm>
            <a:off x="252413" y="1692275"/>
            <a:ext cx="3313112" cy="1865313"/>
          </a:xfrm>
          <a:prstGeom prst="rect">
            <a:avLst/>
          </a:prstGeom>
          <a:noFill/>
          <a:ln w="9525">
            <a:noFill/>
            <a:miter lim="800000"/>
            <a:headEnd/>
            <a:tailEnd/>
          </a:ln>
        </p:spPr>
      </p:pic>
      <p:sp>
        <p:nvSpPr>
          <p:cNvPr id="35849" name="Text Box 15"/>
          <p:cNvSpPr txBox="1">
            <a:spLocks noChangeArrowheads="1"/>
          </p:cNvSpPr>
          <p:nvPr/>
        </p:nvSpPr>
        <p:spPr bwMode="auto">
          <a:xfrm>
            <a:off x="3708400" y="1547813"/>
            <a:ext cx="5040313" cy="2225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2000">
                <a:solidFill>
                  <a:schemeClr val="accent1"/>
                </a:solidFill>
              </a:rPr>
              <a:t>二、智能小母线配电方案</a:t>
            </a:r>
          </a:p>
          <a:p>
            <a:pPr>
              <a:spcBef>
                <a:spcPct val="50000"/>
              </a:spcBef>
            </a:pPr>
            <a:r>
              <a:rPr lang="en-US" altLang="zh-CN" sz="2000">
                <a:solidFill>
                  <a:schemeClr val="accent1"/>
                </a:solidFill>
              </a:rPr>
              <a:t>2</a:t>
            </a:r>
            <a:r>
              <a:rPr lang="zh-CN" altLang="en-US" sz="2000">
                <a:solidFill>
                  <a:schemeClr val="accent1"/>
                </a:solidFill>
              </a:rPr>
              <a:t>、直流配电</a:t>
            </a:r>
          </a:p>
          <a:p>
            <a:pPr>
              <a:spcBef>
                <a:spcPct val="50000"/>
              </a:spcBef>
            </a:pPr>
            <a:r>
              <a:rPr lang="zh-CN" altLang="en-US" sz="2000">
                <a:solidFill>
                  <a:schemeClr val="accent1"/>
                </a:solidFill>
              </a:rPr>
              <a:t>       </a:t>
            </a:r>
            <a:r>
              <a:rPr lang="en-US" altLang="zh-CN" sz="2000">
                <a:solidFill>
                  <a:schemeClr val="accent1"/>
                </a:solidFill>
              </a:rPr>
              <a:t>AMB100-D(</a:t>
            </a:r>
            <a:r>
              <a:rPr lang="zh-CN" altLang="en-US" sz="2000">
                <a:solidFill>
                  <a:schemeClr val="accent1"/>
                </a:solidFill>
              </a:rPr>
              <a:t>始端箱</a:t>
            </a:r>
            <a:r>
              <a:rPr lang="en-US" altLang="zh-CN" sz="2000">
                <a:solidFill>
                  <a:schemeClr val="accent1"/>
                </a:solidFill>
              </a:rPr>
              <a:t>)</a:t>
            </a:r>
            <a:r>
              <a:rPr lang="zh-CN" altLang="en-US" sz="2000">
                <a:solidFill>
                  <a:schemeClr val="accent1"/>
                </a:solidFill>
              </a:rPr>
              <a:t>、</a:t>
            </a:r>
            <a:r>
              <a:rPr lang="en-US" altLang="zh-CN" sz="2000">
                <a:solidFill>
                  <a:schemeClr val="accent1"/>
                </a:solidFill>
              </a:rPr>
              <a:t>AMB110-D(</a:t>
            </a:r>
            <a:r>
              <a:rPr lang="zh-CN" altLang="en-US" sz="2000">
                <a:solidFill>
                  <a:schemeClr val="accent1"/>
                </a:solidFill>
              </a:rPr>
              <a:t>插接箱</a:t>
            </a:r>
            <a:r>
              <a:rPr lang="en-US" altLang="zh-CN" sz="2000">
                <a:solidFill>
                  <a:schemeClr val="accent1"/>
                </a:solidFill>
              </a:rPr>
              <a:t>)</a:t>
            </a:r>
          </a:p>
          <a:p>
            <a:pPr>
              <a:spcBef>
                <a:spcPct val="50000"/>
              </a:spcBef>
            </a:pPr>
            <a:r>
              <a:rPr lang="en-US" altLang="zh-CN" sz="2000">
                <a:solidFill>
                  <a:schemeClr val="accent1"/>
                </a:solidFill>
              </a:rPr>
              <a:t>       </a:t>
            </a:r>
            <a:r>
              <a:rPr lang="en-US" altLang="zh-CN">
                <a:solidFill>
                  <a:schemeClr val="accent1"/>
                </a:solidFill>
              </a:rPr>
              <a:t>AHKC-F</a:t>
            </a:r>
            <a:r>
              <a:rPr lang="zh-CN" altLang="en-US">
                <a:solidFill>
                  <a:schemeClr val="accent1"/>
                </a:solidFill>
              </a:rPr>
              <a:t>、</a:t>
            </a:r>
            <a:r>
              <a:rPr lang="en-US" altLang="zh-CN">
                <a:solidFill>
                  <a:schemeClr val="accent1"/>
                </a:solidFill>
              </a:rPr>
              <a:t>AHKC-BS</a:t>
            </a:r>
            <a:r>
              <a:rPr lang="zh-CN" altLang="en-US">
                <a:solidFill>
                  <a:schemeClr val="accent1"/>
                </a:solidFill>
              </a:rPr>
              <a:t>霍尔</a:t>
            </a:r>
            <a:endParaRPr lang="zh-CN" altLang="en-US" sz="2000">
              <a:solidFill>
                <a:schemeClr val="accent1"/>
              </a:solidFill>
            </a:endParaRPr>
          </a:p>
          <a:p>
            <a:pPr>
              <a:spcBef>
                <a:spcPct val="50000"/>
              </a:spcBef>
            </a:pPr>
            <a:r>
              <a:rPr lang="en-US" altLang="zh-CN" sz="2000">
                <a:solidFill>
                  <a:schemeClr val="accent1"/>
                </a:solidFill>
              </a:rPr>
              <a:t>       </a:t>
            </a:r>
            <a:r>
              <a:rPr lang="zh-CN" altLang="en-US" sz="2000">
                <a:solidFill>
                  <a:schemeClr val="accent1"/>
                </a:solidFill>
              </a:rPr>
              <a:t>配电监控系统</a:t>
            </a:r>
          </a:p>
        </p:txBody>
      </p:sp>
      <p:pic>
        <p:nvPicPr>
          <p:cNvPr id="35850" name="Picture 16"/>
          <p:cNvPicPr>
            <a:picLocks noChangeAspect="1" noChangeArrowheads="1"/>
          </p:cNvPicPr>
          <p:nvPr/>
        </p:nvPicPr>
        <p:blipFill>
          <a:blip r:embed="rId6"/>
          <a:srcRect/>
          <a:stretch>
            <a:fillRect/>
          </a:stretch>
        </p:blipFill>
        <p:spPr bwMode="auto">
          <a:xfrm>
            <a:off x="4240213" y="3924300"/>
            <a:ext cx="981075" cy="1009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36866"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36867"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36868"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36869" name="Text Box 14"/>
          <p:cNvSpPr txBox="1">
            <a:spLocks noChangeArrowheads="1"/>
          </p:cNvSpPr>
          <p:nvPr/>
        </p:nvSpPr>
        <p:spPr bwMode="auto">
          <a:xfrm>
            <a:off x="4068763"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医用隔离电源柜</a:t>
            </a:r>
          </a:p>
        </p:txBody>
      </p:sp>
      <p:pic>
        <p:nvPicPr>
          <p:cNvPr id="36870" name="Picture 11"/>
          <p:cNvPicPr>
            <a:picLocks noChangeAspect="1" noChangeArrowheads="1"/>
          </p:cNvPicPr>
          <p:nvPr/>
        </p:nvPicPr>
        <p:blipFill>
          <a:blip r:embed="rId3"/>
          <a:srcRect l="19756" r="19756"/>
          <a:stretch>
            <a:fillRect/>
          </a:stretch>
        </p:blipFill>
        <p:spPr bwMode="auto">
          <a:xfrm>
            <a:off x="828675" y="1404938"/>
            <a:ext cx="1273175" cy="2808287"/>
          </a:xfrm>
          <a:prstGeom prst="rect">
            <a:avLst/>
          </a:prstGeom>
          <a:noFill/>
          <a:ln w="9525">
            <a:noFill/>
            <a:miter lim="800000"/>
            <a:headEnd/>
            <a:tailEnd/>
          </a:ln>
        </p:spPr>
      </p:pic>
      <p:pic>
        <p:nvPicPr>
          <p:cNvPr id="36871" name="Picture 14"/>
          <p:cNvPicPr>
            <a:picLocks noChangeAspect="1" noChangeArrowheads="1"/>
          </p:cNvPicPr>
          <p:nvPr/>
        </p:nvPicPr>
        <p:blipFill>
          <a:blip r:embed="rId4"/>
          <a:srcRect/>
          <a:stretch>
            <a:fillRect/>
          </a:stretch>
        </p:blipFill>
        <p:spPr bwMode="auto">
          <a:xfrm>
            <a:off x="2989263" y="1620838"/>
            <a:ext cx="5543550" cy="33385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37890"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37891"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37892"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37893" name="Text Box 14"/>
          <p:cNvSpPr txBox="1">
            <a:spLocks noChangeArrowheads="1"/>
          </p:cNvSpPr>
          <p:nvPr/>
        </p:nvSpPr>
        <p:spPr bwMode="auto">
          <a:xfrm>
            <a:off x="5148263"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消防配电箱</a:t>
            </a:r>
          </a:p>
        </p:txBody>
      </p:sp>
      <p:sp>
        <p:nvSpPr>
          <p:cNvPr id="37894" name="Text Box 15"/>
          <p:cNvSpPr txBox="1">
            <a:spLocks noChangeArrowheads="1"/>
          </p:cNvSpPr>
          <p:nvPr/>
        </p:nvSpPr>
        <p:spPr bwMode="auto">
          <a:xfrm>
            <a:off x="3708400" y="1547813"/>
            <a:ext cx="5040313" cy="80962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AFPM</a:t>
            </a:r>
            <a:r>
              <a:rPr lang="zh-CN" altLang="en-US" sz="2000">
                <a:solidFill>
                  <a:schemeClr val="accent1"/>
                </a:solidFill>
              </a:rPr>
              <a:t>系列传感器（主模块</a:t>
            </a:r>
            <a:r>
              <a:rPr lang="en-US" altLang="zh-CN" sz="2000">
                <a:solidFill>
                  <a:schemeClr val="accent1"/>
                </a:solidFill>
              </a:rPr>
              <a:t>+</a:t>
            </a:r>
            <a:r>
              <a:rPr lang="zh-CN" altLang="en-US" sz="2000">
                <a:solidFill>
                  <a:schemeClr val="accent1"/>
                </a:solidFill>
              </a:rPr>
              <a:t>从模块）</a:t>
            </a:r>
          </a:p>
          <a:p>
            <a:pPr>
              <a:spcBef>
                <a:spcPct val="50000"/>
              </a:spcBef>
            </a:pPr>
            <a:r>
              <a:rPr lang="en-US" altLang="zh-CN">
                <a:solidFill>
                  <a:schemeClr val="accent1"/>
                </a:solidFill>
              </a:rPr>
              <a:t>AKH-0.66</a:t>
            </a:r>
            <a:r>
              <a:rPr lang="zh-CN" altLang="en-US">
                <a:solidFill>
                  <a:schemeClr val="accent1"/>
                </a:solidFill>
              </a:rPr>
              <a:t>系列电流互感器</a:t>
            </a:r>
            <a:endParaRPr lang="en-US" altLang="zh-CN" sz="2000">
              <a:solidFill>
                <a:schemeClr val="accent1"/>
              </a:solidFill>
            </a:endParaRPr>
          </a:p>
        </p:txBody>
      </p:sp>
      <p:sp>
        <p:nvSpPr>
          <p:cNvPr id="37895" name="文本框 3"/>
          <p:cNvSpPr txBox="1">
            <a:spLocks noChangeArrowheads="1"/>
          </p:cNvSpPr>
          <p:nvPr/>
        </p:nvSpPr>
        <p:spPr bwMode="auto">
          <a:xfrm>
            <a:off x="3060700" y="4140200"/>
            <a:ext cx="6265863" cy="641350"/>
          </a:xfrm>
          <a:prstGeom prst="rect">
            <a:avLst/>
          </a:prstGeom>
          <a:noFill/>
          <a:ln w="9525">
            <a:noFill/>
            <a:miter lim="800000"/>
            <a:headEnd/>
            <a:tailEnd/>
          </a:ln>
        </p:spPr>
        <p:txBody>
          <a:bodyPr>
            <a:spAutoFit/>
          </a:bodyPr>
          <a:lstStyle/>
          <a:p>
            <a:r>
              <a:rPr lang="zh-CN" altLang="en-US"/>
              <a:t>        通过检测电压、电流、开关状态等有关参数，判断消防设备的电源是否处于正常工作状态。</a:t>
            </a:r>
          </a:p>
        </p:txBody>
      </p:sp>
      <p:pic>
        <p:nvPicPr>
          <p:cNvPr id="37896" name="图片 3" descr="微信图片_20190115214430"/>
          <p:cNvPicPr>
            <a:picLocks noChangeAspect="1"/>
          </p:cNvPicPr>
          <p:nvPr/>
        </p:nvPicPr>
        <p:blipFill>
          <a:blip r:embed="rId3"/>
          <a:srcRect t="15752" b="7391"/>
          <a:stretch>
            <a:fillRect/>
          </a:stretch>
        </p:blipFill>
        <p:spPr bwMode="auto">
          <a:xfrm>
            <a:off x="612775" y="1187450"/>
            <a:ext cx="2106613" cy="3236913"/>
          </a:xfrm>
          <a:prstGeom prst="rect">
            <a:avLst/>
          </a:prstGeom>
          <a:noFill/>
          <a:ln w="9525">
            <a:noFill/>
            <a:miter lim="800000"/>
            <a:headEnd/>
            <a:tailEnd/>
          </a:ln>
        </p:spPr>
      </p:pic>
      <p:sp>
        <p:nvSpPr>
          <p:cNvPr id="37897" name="Rectangle 12"/>
          <p:cNvSpPr>
            <a:spLocks noChangeArrowheads="1"/>
          </p:cNvSpPr>
          <p:nvPr/>
        </p:nvSpPr>
        <p:spPr bwMode="auto">
          <a:xfrm>
            <a:off x="684213" y="2484438"/>
            <a:ext cx="649287" cy="360362"/>
          </a:xfrm>
          <a:prstGeom prst="rect">
            <a:avLst/>
          </a:prstGeom>
          <a:noFill/>
          <a:ln w="19050">
            <a:solidFill>
              <a:srgbClr val="FF0000"/>
            </a:solidFill>
            <a:miter lim="800000"/>
            <a:headEnd/>
            <a:tailEnd/>
          </a:ln>
        </p:spPr>
        <p:txBody>
          <a:bodyPr wrap="none" anchor="ctr"/>
          <a:lstStyle/>
          <a:p>
            <a:endParaRPr lang="zh-CN" altLang="en-US"/>
          </a:p>
        </p:txBody>
      </p:sp>
      <p:sp>
        <p:nvSpPr>
          <p:cNvPr id="37898" name="Rectangle 15"/>
          <p:cNvSpPr>
            <a:spLocks noChangeArrowheads="1"/>
          </p:cNvSpPr>
          <p:nvPr/>
        </p:nvSpPr>
        <p:spPr bwMode="auto">
          <a:xfrm>
            <a:off x="1836738" y="2268538"/>
            <a:ext cx="863600" cy="287337"/>
          </a:xfrm>
          <a:prstGeom prst="rect">
            <a:avLst/>
          </a:prstGeom>
          <a:noFill/>
          <a:ln w="19050">
            <a:solidFill>
              <a:srgbClr val="FF0000"/>
            </a:solidFill>
            <a:miter lim="800000"/>
            <a:headEnd/>
            <a:tailEnd/>
          </a:ln>
        </p:spPr>
        <p:txBody>
          <a:bodyPr wrap="none" anchor="ctr"/>
          <a:lstStyle/>
          <a:p>
            <a:endParaRPr lang="zh-CN" altLang="en-US"/>
          </a:p>
        </p:txBody>
      </p:sp>
      <p:pic>
        <p:nvPicPr>
          <p:cNvPr id="37899" name="图片 16" descr="图片1(2)"/>
          <p:cNvPicPr>
            <a:picLocks noChangeAspect="1"/>
          </p:cNvPicPr>
          <p:nvPr/>
        </p:nvPicPr>
        <p:blipFill>
          <a:blip r:embed="rId4"/>
          <a:srcRect/>
          <a:stretch>
            <a:fillRect/>
          </a:stretch>
        </p:blipFill>
        <p:spPr bwMode="auto">
          <a:xfrm>
            <a:off x="3565525" y="2628900"/>
            <a:ext cx="1150938" cy="979488"/>
          </a:xfrm>
          <a:prstGeom prst="rect">
            <a:avLst/>
          </a:prstGeom>
          <a:noFill/>
          <a:ln w="9525">
            <a:noFill/>
            <a:miter lim="800000"/>
            <a:headEnd/>
            <a:tailEnd/>
          </a:ln>
        </p:spPr>
      </p:pic>
      <p:pic>
        <p:nvPicPr>
          <p:cNvPr id="37900" name="图片 30" descr="9751f5ea"/>
          <p:cNvPicPr>
            <a:picLocks noChangeAspect="1"/>
          </p:cNvPicPr>
          <p:nvPr/>
        </p:nvPicPr>
        <p:blipFill>
          <a:blip r:embed="rId5"/>
          <a:srcRect/>
          <a:stretch>
            <a:fillRect/>
          </a:stretch>
        </p:blipFill>
        <p:spPr bwMode="auto">
          <a:xfrm>
            <a:off x="5508625" y="2268538"/>
            <a:ext cx="930275" cy="1655762"/>
          </a:xfrm>
          <a:prstGeom prst="rect">
            <a:avLst/>
          </a:prstGeom>
          <a:noFill/>
          <a:ln w="9525">
            <a:noFill/>
            <a:miter lim="800000"/>
            <a:headEnd/>
            <a:tailEnd/>
          </a:ln>
        </p:spPr>
      </p:pic>
      <p:pic>
        <p:nvPicPr>
          <p:cNvPr id="37901" name="Picture 18"/>
          <p:cNvPicPr>
            <a:picLocks noChangeAspect="1" noChangeArrowheads="1"/>
          </p:cNvPicPr>
          <p:nvPr/>
        </p:nvPicPr>
        <p:blipFill>
          <a:blip r:embed="rId6"/>
          <a:srcRect/>
          <a:stretch>
            <a:fillRect/>
          </a:stretch>
        </p:blipFill>
        <p:spPr bwMode="auto">
          <a:xfrm>
            <a:off x="7165975" y="2628900"/>
            <a:ext cx="1008063" cy="1008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100355"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100358"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100359"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100360" name="Text Box 14"/>
          <p:cNvSpPr txBox="1">
            <a:spLocks noChangeArrowheads="1"/>
          </p:cNvSpPr>
          <p:nvPr/>
        </p:nvSpPr>
        <p:spPr bwMode="auto">
          <a:xfrm>
            <a:off x="5148263"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消防配电箱</a:t>
            </a:r>
          </a:p>
        </p:txBody>
      </p:sp>
      <p:sp>
        <p:nvSpPr>
          <p:cNvPr id="100361" name="Text Box 15"/>
          <p:cNvSpPr txBox="1">
            <a:spLocks noChangeArrowheads="1"/>
          </p:cNvSpPr>
          <p:nvPr/>
        </p:nvSpPr>
        <p:spPr bwMode="auto">
          <a:xfrm>
            <a:off x="3708400" y="1547813"/>
            <a:ext cx="5040313" cy="366712"/>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a:solidFill>
                  <a:schemeClr val="accent1"/>
                </a:solidFill>
              </a:rPr>
              <a:t>AFPM100</a:t>
            </a:r>
            <a:r>
              <a:rPr lang="zh-CN" altLang="en-US">
                <a:solidFill>
                  <a:schemeClr val="accent1"/>
                </a:solidFill>
              </a:rPr>
              <a:t>消防设备电源监控系统</a:t>
            </a:r>
            <a:endParaRPr lang="en-US" altLang="zh-CN">
              <a:solidFill>
                <a:schemeClr val="accent1"/>
              </a:solidFill>
            </a:endParaRPr>
          </a:p>
        </p:txBody>
      </p:sp>
      <p:pic>
        <p:nvPicPr>
          <p:cNvPr id="100363" name="图片 3" descr="微信图片_20190115214430"/>
          <p:cNvPicPr>
            <a:picLocks noChangeAspect="1"/>
          </p:cNvPicPr>
          <p:nvPr/>
        </p:nvPicPr>
        <p:blipFill>
          <a:blip r:embed="rId3"/>
          <a:srcRect t="15752" b="7391"/>
          <a:stretch>
            <a:fillRect/>
          </a:stretch>
        </p:blipFill>
        <p:spPr bwMode="auto">
          <a:xfrm>
            <a:off x="612775" y="1187450"/>
            <a:ext cx="2106613" cy="3236913"/>
          </a:xfrm>
          <a:prstGeom prst="rect">
            <a:avLst/>
          </a:prstGeom>
          <a:noFill/>
          <a:ln w="9525">
            <a:noFill/>
            <a:miter lim="800000"/>
            <a:headEnd/>
            <a:tailEnd/>
          </a:ln>
        </p:spPr>
      </p:pic>
      <p:sp>
        <p:nvSpPr>
          <p:cNvPr id="100364" name="Rectangle 12"/>
          <p:cNvSpPr>
            <a:spLocks noChangeArrowheads="1"/>
          </p:cNvSpPr>
          <p:nvPr/>
        </p:nvSpPr>
        <p:spPr bwMode="auto">
          <a:xfrm>
            <a:off x="684213" y="2484438"/>
            <a:ext cx="649287" cy="360362"/>
          </a:xfrm>
          <a:prstGeom prst="rect">
            <a:avLst/>
          </a:prstGeom>
          <a:noFill/>
          <a:ln w="19050">
            <a:solidFill>
              <a:srgbClr val="FF0000"/>
            </a:solidFill>
            <a:miter lim="800000"/>
            <a:headEnd/>
            <a:tailEnd/>
          </a:ln>
        </p:spPr>
        <p:txBody>
          <a:bodyPr wrap="none" anchor="ctr"/>
          <a:lstStyle/>
          <a:p>
            <a:endParaRPr lang="zh-CN" altLang="en-US"/>
          </a:p>
        </p:txBody>
      </p:sp>
      <p:sp>
        <p:nvSpPr>
          <p:cNvPr id="100365" name="Rectangle 15"/>
          <p:cNvSpPr>
            <a:spLocks noChangeArrowheads="1"/>
          </p:cNvSpPr>
          <p:nvPr/>
        </p:nvSpPr>
        <p:spPr bwMode="auto">
          <a:xfrm>
            <a:off x="1836738" y="2268538"/>
            <a:ext cx="863600" cy="287337"/>
          </a:xfrm>
          <a:prstGeom prst="rect">
            <a:avLst/>
          </a:prstGeom>
          <a:noFill/>
          <a:ln w="19050">
            <a:solidFill>
              <a:srgbClr val="FF0000"/>
            </a:solidFill>
            <a:miter lim="800000"/>
            <a:headEnd/>
            <a:tailEnd/>
          </a:ln>
        </p:spPr>
        <p:txBody>
          <a:bodyPr wrap="none" anchor="ctr"/>
          <a:lstStyle/>
          <a:p>
            <a:endParaRPr lang="zh-CN" altLang="en-US"/>
          </a:p>
        </p:txBody>
      </p:sp>
      <p:pic>
        <p:nvPicPr>
          <p:cNvPr id="100369" name="图片 1" descr="30b20cce"/>
          <p:cNvPicPr>
            <a:picLocks noChangeAspect="1"/>
          </p:cNvPicPr>
          <p:nvPr/>
        </p:nvPicPr>
        <p:blipFill>
          <a:blip r:embed="rId4"/>
          <a:srcRect/>
          <a:stretch>
            <a:fillRect/>
          </a:stretch>
        </p:blipFill>
        <p:spPr bwMode="auto">
          <a:xfrm>
            <a:off x="4140200" y="1908175"/>
            <a:ext cx="4170363" cy="3295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38914"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38915"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38916"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38917" name="Text Box 14"/>
          <p:cNvSpPr txBox="1">
            <a:spLocks noChangeArrowheads="1"/>
          </p:cNvSpPr>
          <p:nvPr/>
        </p:nvSpPr>
        <p:spPr bwMode="auto">
          <a:xfrm>
            <a:off x="5148263"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电能计量箱</a:t>
            </a:r>
          </a:p>
        </p:txBody>
      </p:sp>
      <p:sp>
        <p:nvSpPr>
          <p:cNvPr id="38918" name="Text Box 15"/>
          <p:cNvSpPr txBox="1">
            <a:spLocks noChangeArrowheads="1"/>
          </p:cNvSpPr>
          <p:nvPr/>
        </p:nvSpPr>
        <p:spPr bwMode="auto">
          <a:xfrm>
            <a:off x="3565525" y="1712913"/>
            <a:ext cx="5040313" cy="163512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1</a:t>
            </a:r>
            <a:r>
              <a:rPr lang="zh-CN" altLang="en-US" sz="2000">
                <a:solidFill>
                  <a:schemeClr val="accent1"/>
                </a:solidFill>
              </a:rPr>
              <a:t>、预付费型</a:t>
            </a:r>
          </a:p>
          <a:p>
            <a:pPr>
              <a:spcBef>
                <a:spcPct val="50000"/>
              </a:spcBef>
            </a:pPr>
            <a:r>
              <a:rPr lang="en-US" altLang="zh-CN">
                <a:solidFill>
                  <a:schemeClr val="accent1"/>
                </a:solidFill>
              </a:rPr>
              <a:t>                                   -Z</a:t>
            </a:r>
            <a:r>
              <a:rPr lang="zh-CN" altLang="en-US">
                <a:solidFill>
                  <a:schemeClr val="accent1"/>
                </a:solidFill>
              </a:rPr>
              <a:t>：  刷卡充值</a:t>
            </a:r>
            <a:r>
              <a:rPr lang="en-US" altLang="zh-CN">
                <a:solidFill>
                  <a:schemeClr val="accent1"/>
                </a:solidFill>
              </a:rPr>
              <a:t>+</a:t>
            </a:r>
            <a:r>
              <a:rPr lang="zh-CN" altLang="en-US">
                <a:solidFill>
                  <a:schemeClr val="accent1"/>
                </a:solidFill>
              </a:rPr>
              <a:t>内部通断</a:t>
            </a:r>
          </a:p>
          <a:p>
            <a:pPr>
              <a:spcBef>
                <a:spcPct val="50000"/>
              </a:spcBef>
            </a:pPr>
            <a:r>
              <a:rPr lang="en-US" altLang="zh-CN">
                <a:solidFill>
                  <a:schemeClr val="accent1"/>
                </a:solidFill>
              </a:rPr>
              <a:t>DDSY/DTSY1352      -NK</a:t>
            </a:r>
            <a:r>
              <a:rPr lang="zh-CN" altLang="en-US">
                <a:solidFill>
                  <a:schemeClr val="accent1"/>
                </a:solidFill>
              </a:rPr>
              <a:t>：内部通断</a:t>
            </a:r>
          </a:p>
          <a:p>
            <a:pPr>
              <a:spcBef>
                <a:spcPct val="50000"/>
              </a:spcBef>
            </a:pPr>
            <a:r>
              <a:rPr lang="zh-CN" altLang="en-US">
                <a:solidFill>
                  <a:schemeClr val="accent1"/>
                </a:solidFill>
              </a:rPr>
              <a:t>                                   </a:t>
            </a:r>
            <a:r>
              <a:rPr lang="en-US" altLang="zh-CN">
                <a:solidFill>
                  <a:schemeClr val="accent1"/>
                </a:solidFill>
              </a:rPr>
              <a:t>-RF</a:t>
            </a:r>
            <a:r>
              <a:rPr lang="zh-CN" altLang="en-US">
                <a:solidFill>
                  <a:schemeClr val="accent1"/>
                </a:solidFill>
              </a:rPr>
              <a:t>：刷卡充值</a:t>
            </a:r>
            <a:r>
              <a:rPr lang="en-US" altLang="zh-CN">
                <a:solidFill>
                  <a:schemeClr val="accent1"/>
                </a:solidFill>
              </a:rPr>
              <a:t>+</a:t>
            </a:r>
            <a:r>
              <a:rPr lang="zh-CN" altLang="en-US">
                <a:solidFill>
                  <a:schemeClr val="accent1"/>
                </a:solidFill>
              </a:rPr>
              <a:t>外部通断</a:t>
            </a:r>
            <a:endParaRPr lang="zh-CN" altLang="en-US" sz="2000">
              <a:solidFill>
                <a:schemeClr val="accent1"/>
              </a:solidFill>
            </a:endParaRPr>
          </a:p>
        </p:txBody>
      </p:sp>
      <p:pic>
        <p:nvPicPr>
          <p:cNvPr id="38919" name="Picture 17"/>
          <p:cNvPicPr>
            <a:picLocks noChangeAspect="1" noChangeArrowheads="1"/>
          </p:cNvPicPr>
          <p:nvPr/>
        </p:nvPicPr>
        <p:blipFill>
          <a:blip r:embed="rId3"/>
          <a:srcRect/>
          <a:stretch>
            <a:fillRect/>
          </a:stretch>
        </p:blipFill>
        <p:spPr bwMode="auto">
          <a:xfrm>
            <a:off x="828675" y="1763713"/>
            <a:ext cx="1352550" cy="1438275"/>
          </a:xfrm>
          <a:prstGeom prst="rect">
            <a:avLst/>
          </a:prstGeom>
          <a:noFill/>
          <a:ln w="9525">
            <a:noFill/>
            <a:miter lim="800000"/>
            <a:headEnd/>
            <a:tailEnd/>
          </a:ln>
        </p:spPr>
      </p:pic>
      <p:pic>
        <p:nvPicPr>
          <p:cNvPr id="38920" name="Picture 12" descr="http://net.acrel.cn/(S(5vainr55m1iapw55qp33yvy0))/cptp/common/upload/2018/12/03/95813dr.png"/>
          <p:cNvPicPr>
            <a:picLocks noChangeAspect="1" noChangeArrowheads="1"/>
          </p:cNvPicPr>
          <p:nvPr/>
        </p:nvPicPr>
        <p:blipFill>
          <a:blip r:embed="rId4"/>
          <a:srcRect/>
          <a:stretch>
            <a:fillRect/>
          </a:stretch>
        </p:blipFill>
        <p:spPr bwMode="auto">
          <a:xfrm>
            <a:off x="3421063" y="3563938"/>
            <a:ext cx="1584325" cy="1425575"/>
          </a:xfrm>
          <a:prstGeom prst="rect">
            <a:avLst/>
          </a:prstGeom>
          <a:noFill/>
          <a:ln w="9525">
            <a:noFill/>
            <a:miter lim="800000"/>
            <a:headEnd/>
            <a:tailEnd/>
          </a:ln>
        </p:spPr>
      </p:pic>
      <p:pic>
        <p:nvPicPr>
          <p:cNvPr id="38921" name="Picture 14" descr="http://net.acrel.cn/(S(5vainr55m1iapw55qp33yvy0))/cptp/common/upload/2018/12/03/95927es.png"/>
          <p:cNvPicPr>
            <a:picLocks noChangeAspect="1" noChangeArrowheads="1"/>
          </p:cNvPicPr>
          <p:nvPr/>
        </p:nvPicPr>
        <p:blipFill>
          <a:blip r:embed="rId5"/>
          <a:srcRect/>
          <a:stretch>
            <a:fillRect/>
          </a:stretch>
        </p:blipFill>
        <p:spPr bwMode="auto">
          <a:xfrm>
            <a:off x="5940425" y="3492500"/>
            <a:ext cx="1800225" cy="1619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39938"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39939"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39940"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39941" name="Text Box 14"/>
          <p:cNvSpPr txBox="1">
            <a:spLocks noChangeArrowheads="1"/>
          </p:cNvSpPr>
          <p:nvPr/>
        </p:nvSpPr>
        <p:spPr bwMode="auto">
          <a:xfrm>
            <a:off x="5148263"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电能计量箱</a:t>
            </a:r>
          </a:p>
        </p:txBody>
      </p:sp>
      <p:sp>
        <p:nvSpPr>
          <p:cNvPr id="39942" name="Text Box 15"/>
          <p:cNvSpPr txBox="1">
            <a:spLocks noChangeArrowheads="1"/>
          </p:cNvSpPr>
          <p:nvPr/>
        </p:nvSpPr>
        <p:spPr bwMode="auto">
          <a:xfrm>
            <a:off x="3565525" y="1712913"/>
            <a:ext cx="5040313" cy="126682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2</a:t>
            </a:r>
            <a:r>
              <a:rPr lang="zh-CN" altLang="en-US" sz="2000">
                <a:solidFill>
                  <a:schemeClr val="accent1"/>
                </a:solidFill>
              </a:rPr>
              <a:t>、后付费型分项计量</a:t>
            </a:r>
          </a:p>
          <a:p>
            <a:pPr>
              <a:spcBef>
                <a:spcPct val="50000"/>
              </a:spcBef>
            </a:pPr>
            <a:r>
              <a:rPr lang="en-US" altLang="zh-CN">
                <a:solidFill>
                  <a:schemeClr val="accent1"/>
                </a:solidFill>
              </a:rPr>
              <a:t>DDSD/DTSD1352</a:t>
            </a:r>
            <a:r>
              <a:rPr lang="zh-CN" altLang="en-US">
                <a:solidFill>
                  <a:schemeClr val="accent1"/>
                </a:solidFill>
              </a:rPr>
              <a:t>电能计量表</a:t>
            </a:r>
          </a:p>
          <a:p>
            <a:pPr>
              <a:spcBef>
                <a:spcPct val="50000"/>
              </a:spcBef>
            </a:pPr>
            <a:r>
              <a:rPr lang="en-US" altLang="zh-CN" sz="2000">
                <a:solidFill>
                  <a:schemeClr val="accent1"/>
                </a:solidFill>
              </a:rPr>
              <a:t>ADF300L</a:t>
            </a:r>
            <a:r>
              <a:rPr lang="zh-CN" altLang="en-US" sz="2000">
                <a:solidFill>
                  <a:schemeClr val="accent1"/>
                </a:solidFill>
              </a:rPr>
              <a:t>多用户计量箱</a:t>
            </a:r>
          </a:p>
        </p:txBody>
      </p:sp>
      <p:pic>
        <p:nvPicPr>
          <p:cNvPr id="39943" name="Picture 10"/>
          <p:cNvPicPr>
            <a:picLocks noChangeAspect="1" noChangeArrowheads="1"/>
          </p:cNvPicPr>
          <p:nvPr/>
        </p:nvPicPr>
        <p:blipFill>
          <a:blip r:embed="rId3"/>
          <a:srcRect/>
          <a:stretch>
            <a:fillRect/>
          </a:stretch>
        </p:blipFill>
        <p:spPr bwMode="auto">
          <a:xfrm>
            <a:off x="828675" y="1763713"/>
            <a:ext cx="1352550" cy="1438275"/>
          </a:xfrm>
          <a:prstGeom prst="rect">
            <a:avLst/>
          </a:prstGeom>
          <a:noFill/>
          <a:ln w="9525">
            <a:noFill/>
            <a:miter lim="800000"/>
            <a:headEnd/>
            <a:tailEnd/>
          </a:ln>
        </p:spPr>
      </p:pic>
      <p:pic>
        <p:nvPicPr>
          <p:cNvPr id="39944" name="Picture 13"/>
          <p:cNvPicPr>
            <a:picLocks noChangeAspect="1" noChangeArrowheads="1"/>
          </p:cNvPicPr>
          <p:nvPr/>
        </p:nvPicPr>
        <p:blipFill>
          <a:blip r:embed="rId4"/>
          <a:srcRect l="21971" t="3662" r="21971" b="5859"/>
          <a:stretch>
            <a:fillRect/>
          </a:stretch>
        </p:blipFill>
        <p:spPr bwMode="auto">
          <a:xfrm>
            <a:off x="3565525" y="3421063"/>
            <a:ext cx="747713" cy="1204912"/>
          </a:xfrm>
          <a:prstGeom prst="rect">
            <a:avLst/>
          </a:prstGeom>
          <a:noFill/>
          <a:ln w="9525">
            <a:noFill/>
            <a:miter lim="800000"/>
            <a:headEnd/>
            <a:tailEnd/>
          </a:ln>
        </p:spPr>
      </p:pic>
      <p:pic>
        <p:nvPicPr>
          <p:cNvPr id="39945" name="Picture 14"/>
          <p:cNvPicPr>
            <a:picLocks noChangeAspect="1" noChangeArrowheads="1"/>
          </p:cNvPicPr>
          <p:nvPr/>
        </p:nvPicPr>
        <p:blipFill>
          <a:blip r:embed="rId5"/>
          <a:srcRect l="10985" t="18309" r="7324" b="18309"/>
          <a:stretch>
            <a:fillRect/>
          </a:stretch>
        </p:blipFill>
        <p:spPr bwMode="auto">
          <a:xfrm>
            <a:off x="5148263" y="3492500"/>
            <a:ext cx="1223962" cy="949325"/>
          </a:xfrm>
          <a:prstGeom prst="rect">
            <a:avLst/>
          </a:prstGeom>
          <a:noFill/>
          <a:ln w="9525">
            <a:noFill/>
            <a:miter lim="800000"/>
            <a:headEnd/>
            <a:tailEnd/>
          </a:ln>
        </p:spPr>
      </p:pic>
      <p:pic>
        <p:nvPicPr>
          <p:cNvPr id="39946" name="Picture 15"/>
          <p:cNvPicPr>
            <a:picLocks noChangeAspect="1" noChangeArrowheads="1"/>
          </p:cNvPicPr>
          <p:nvPr/>
        </p:nvPicPr>
        <p:blipFill>
          <a:blip r:embed="rId6"/>
          <a:srcRect l="9448" t="25981" r="9448" b="25981"/>
          <a:stretch>
            <a:fillRect/>
          </a:stretch>
        </p:blipFill>
        <p:spPr bwMode="auto">
          <a:xfrm>
            <a:off x="6948488" y="3276600"/>
            <a:ext cx="1944687" cy="1152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40962"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40963"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40964"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40965" name="Text Box 14"/>
          <p:cNvSpPr txBox="1">
            <a:spLocks noChangeArrowheads="1"/>
          </p:cNvSpPr>
          <p:nvPr/>
        </p:nvSpPr>
        <p:spPr bwMode="auto">
          <a:xfrm>
            <a:off x="5148263"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电能计量箱</a:t>
            </a:r>
          </a:p>
        </p:txBody>
      </p:sp>
      <p:sp>
        <p:nvSpPr>
          <p:cNvPr id="40966" name="Text Box 15"/>
          <p:cNvSpPr txBox="1">
            <a:spLocks noChangeArrowheads="1"/>
          </p:cNvSpPr>
          <p:nvPr/>
        </p:nvSpPr>
        <p:spPr bwMode="auto">
          <a:xfrm>
            <a:off x="3565525" y="1712913"/>
            <a:ext cx="5040313" cy="8540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3</a:t>
            </a:r>
            <a:r>
              <a:rPr lang="zh-CN" altLang="en-US" sz="2000">
                <a:solidFill>
                  <a:schemeClr val="accent1"/>
                </a:solidFill>
              </a:rPr>
              <a:t>、高校宿舍用电管理</a:t>
            </a:r>
          </a:p>
          <a:p>
            <a:pPr>
              <a:spcBef>
                <a:spcPct val="50000"/>
              </a:spcBef>
            </a:pPr>
            <a:r>
              <a:rPr lang="en-US" altLang="zh-CN" sz="2000">
                <a:solidFill>
                  <a:schemeClr val="accent1"/>
                </a:solidFill>
              </a:rPr>
              <a:t>ADM130</a:t>
            </a:r>
            <a:r>
              <a:rPr lang="zh-CN" altLang="en-US" sz="2000">
                <a:solidFill>
                  <a:schemeClr val="accent1"/>
                </a:solidFill>
              </a:rPr>
              <a:t>管理终端</a:t>
            </a:r>
          </a:p>
        </p:txBody>
      </p:sp>
      <p:pic>
        <p:nvPicPr>
          <p:cNvPr id="40967" name="Picture 10"/>
          <p:cNvPicPr>
            <a:picLocks noChangeAspect="1" noChangeArrowheads="1"/>
          </p:cNvPicPr>
          <p:nvPr/>
        </p:nvPicPr>
        <p:blipFill>
          <a:blip r:embed="rId3"/>
          <a:srcRect/>
          <a:stretch>
            <a:fillRect/>
          </a:stretch>
        </p:blipFill>
        <p:spPr bwMode="auto">
          <a:xfrm>
            <a:off x="828675" y="1763713"/>
            <a:ext cx="1352550" cy="1438275"/>
          </a:xfrm>
          <a:prstGeom prst="rect">
            <a:avLst/>
          </a:prstGeom>
          <a:noFill/>
          <a:ln w="9525">
            <a:noFill/>
            <a:miter lim="800000"/>
            <a:headEnd/>
            <a:tailEnd/>
          </a:ln>
        </p:spPr>
      </p:pic>
      <p:pic>
        <p:nvPicPr>
          <p:cNvPr id="40968" name="图片 4"/>
          <p:cNvPicPr>
            <a:picLocks noChangeAspect="1"/>
          </p:cNvPicPr>
          <p:nvPr/>
        </p:nvPicPr>
        <p:blipFill>
          <a:blip r:embed="rId4"/>
          <a:srcRect l="30290" t="10103" r="15797" b="16356"/>
          <a:stretch>
            <a:fillRect/>
          </a:stretch>
        </p:blipFill>
        <p:spPr bwMode="auto">
          <a:xfrm>
            <a:off x="4429125" y="3132138"/>
            <a:ext cx="1231900" cy="1260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41986"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41987"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41988"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41989" name="Text Box 14"/>
          <p:cNvSpPr txBox="1">
            <a:spLocks noChangeArrowheads="1"/>
          </p:cNvSpPr>
          <p:nvPr/>
        </p:nvSpPr>
        <p:spPr bwMode="auto">
          <a:xfrm>
            <a:off x="5148263"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电能计量箱</a:t>
            </a:r>
          </a:p>
        </p:txBody>
      </p:sp>
      <p:sp>
        <p:nvSpPr>
          <p:cNvPr id="41990" name="Text Box 15"/>
          <p:cNvSpPr txBox="1">
            <a:spLocks noChangeArrowheads="1"/>
          </p:cNvSpPr>
          <p:nvPr/>
        </p:nvSpPr>
        <p:spPr bwMode="auto">
          <a:xfrm>
            <a:off x="3565525" y="1712913"/>
            <a:ext cx="5040313" cy="8540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4</a:t>
            </a:r>
            <a:r>
              <a:rPr lang="zh-CN" altLang="en-US" sz="2000">
                <a:solidFill>
                  <a:schemeClr val="accent1"/>
                </a:solidFill>
              </a:rPr>
              <a:t>、无线计量</a:t>
            </a:r>
          </a:p>
          <a:p>
            <a:pPr>
              <a:spcBef>
                <a:spcPct val="50000"/>
              </a:spcBef>
            </a:pPr>
            <a:r>
              <a:rPr lang="en-US" altLang="zh-CN" sz="2000">
                <a:solidFill>
                  <a:schemeClr val="accent1"/>
                </a:solidFill>
              </a:rPr>
              <a:t>ADW200/300/400</a:t>
            </a:r>
            <a:r>
              <a:rPr lang="zh-CN" altLang="en-US" sz="2000">
                <a:solidFill>
                  <a:schemeClr val="accent1"/>
                </a:solidFill>
              </a:rPr>
              <a:t>系列电力物联网仪表</a:t>
            </a:r>
          </a:p>
        </p:txBody>
      </p:sp>
      <p:pic>
        <p:nvPicPr>
          <p:cNvPr id="41991" name="Picture 10"/>
          <p:cNvPicPr>
            <a:picLocks noChangeAspect="1" noChangeArrowheads="1"/>
          </p:cNvPicPr>
          <p:nvPr/>
        </p:nvPicPr>
        <p:blipFill>
          <a:blip r:embed="rId3"/>
          <a:srcRect/>
          <a:stretch>
            <a:fillRect/>
          </a:stretch>
        </p:blipFill>
        <p:spPr bwMode="auto">
          <a:xfrm>
            <a:off x="828675" y="1763713"/>
            <a:ext cx="1352550" cy="1438275"/>
          </a:xfrm>
          <a:prstGeom prst="rect">
            <a:avLst/>
          </a:prstGeom>
          <a:noFill/>
          <a:ln w="9525">
            <a:noFill/>
            <a:miter lim="800000"/>
            <a:headEnd/>
            <a:tailEnd/>
          </a:ln>
        </p:spPr>
      </p:pic>
      <p:pic>
        <p:nvPicPr>
          <p:cNvPr id="41992" name="Picture 12"/>
          <p:cNvPicPr>
            <a:picLocks noChangeAspect="1" noChangeArrowheads="1"/>
          </p:cNvPicPr>
          <p:nvPr/>
        </p:nvPicPr>
        <p:blipFill>
          <a:blip r:embed="rId4"/>
          <a:srcRect/>
          <a:stretch>
            <a:fillRect/>
          </a:stretch>
        </p:blipFill>
        <p:spPr bwMode="auto">
          <a:xfrm>
            <a:off x="3276600" y="2987675"/>
            <a:ext cx="1584325" cy="1584325"/>
          </a:xfrm>
          <a:prstGeom prst="rect">
            <a:avLst/>
          </a:prstGeom>
          <a:noFill/>
          <a:ln w="9525">
            <a:noFill/>
            <a:miter lim="800000"/>
            <a:headEnd/>
            <a:tailEnd/>
          </a:ln>
        </p:spPr>
      </p:pic>
      <p:pic>
        <p:nvPicPr>
          <p:cNvPr id="41993" name="Picture 13"/>
          <p:cNvPicPr>
            <a:picLocks noChangeAspect="1" noChangeArrowheads="1"/>
          </p:cNvPicPr>
          <p:nvPr/>
        </p:nvPicPr>
        <p:blipFill>
          <a:blip r:embed="rId5"/>
          <a:srcRect/>
          <a:stretch>
            <a:fillRect/>
          </a:stretch>
        </p:blipFill>
        <p:spPr bwMode="auto">
          <a:xfrm>
            <a:off x="5508625" y="3348038"/>
            <a:ext cx="925513" cy="925512"/>
          </a:xfrm>
          <a:prstGeom prst="rect">
            <a:avLst/>
          </a:prstGeom>
          <a:noFill/>
          <a:ln w="9525">
            <a:noFill/>
            <a:miter lim="800000"/>
            <a:headEnd/>
            <a:tailEnd/>
          </a:ln>
        </p:spPr>
      </p:pic>
      <p:pic>
        <p:nvPicPr>
          <p:cNvPr id="41994" name="Picture 14"/>
          <p:cNvPicPr>
            <a:picLocks noChangeAspect="1" noChangeArrowheads="1"/>
          </p:cNvPicPr>
          <p:nvPr/>
        </p:nvPicPr>
        <p:blipFill>
          <a:blip r:embed="rId6"/>
          <a:srcRect/>
          <a:stretch>
            <a:fillRect/>
          </a:stretch>
        </p:blipFill>
        <p:spPr bwMode="auto">
          <a:xfrm>
            <a:off x="7165975" y="2987675"/>
            <a:ext cx="1862138" cy="18621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中压成套元件</a:t>
            </a:r>
          </a:p>
        </p:txBody>
      </p:sp>
      <p:grpSp>
        <p:nvGrpSpPr>
          <p:cNvPr id="17410"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17411"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17412"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pic>
        <p:nvPicPr>
          <p:cNvPr id="17413" name="Picture 11"/>
          <p:cNvPicPr>
            <a:picLocks noChangeAspect="1" noChangeArrowheads="1"/>
          </p:cNvPicPr>
          <p:nvPr/>
        </p:nvPicPr>
        <p:blipFill>
          <a:blip r:embed="rId3"/>
          <a:srcRect/>
          <a:stretch>
            <a:fillRect/>
          </a:stretch>
        </p:blipFill>
        <p:spPr bwMode="auto">
          <a:xfrm>
            <a:off x="396875" y="1476375"/>
            <a:ext cx="1550988" cy="2663825"/>
          </a:xfrm>
          <a:prstGeom prst="rect">
            <a:avLst/>
          </a:prstGeom>
          <a:noFill/>
          <a:ln w="9525">
            <a:noFill/>
            <a:miter lim="800000"/>
            <a:headEnd/>
            <a:tailEnd/>
          </a:ln>
        </p:spPr>
      </p:pic>
      <p:sp>
        <p:nvSpPr>
          <p:cNvPr id="17414" name="Text Box 14"/>
          <p:cNvSpPr txBox="1">
            <a:spLocks noChangeArrowheads="1"/>
          </p:cNvSpPr>
          <p:nvPr/>
        </p:nvSpPr>
        <p:spPr bwMode="auto">
          <a:xfrm>
            <a:off x="3636963" y="1044575"/>
            <a:ext cx="475297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3000"/>
              <a:t>AM</a:t>
            </a:r>
            <a:r>
              <a:rPr lang="zh-CN" altLang="en-US" sz="3000"/>
              <a:t>系列微机保护装置</a:t>
            </a:r>
          </a:p>
        </p:txBody>
      </p:sp>
      <p:sp>
        <p:nvSpPr>
          <p:cNvPr id="17415" name="Text Box 15"/>
          <p:cNvSpPr txBox="1">
            <a:spLocks noChangeArrowheads="1"/>
          </p:cNvSpPr>
          <p:nvPr/>
        </p:nvSpPr>
        <p:spPr bwMode="auto">
          <a:xfrm>
            <a:off x="3421063" y="1692275"/>
            <a:ext cx="4752975" cy="3968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AM2</a:t>
            </a:r>
            <a:r>
              <a:rPr lang="zh-CN" altLang="en-US" sz="2000">
                <a:solidFill>
                  <a:schemeClr val="accent1"/>
                </a:solidFill>
              </a:rPr>
              <a:t>、</a:t>
            </a:r>
            <a:r>
              <a:rPr lang="en-US" altLang="zh-CN" sz="2000">
                <a:solidFill>
                  <a:schemeClr val="accent1"/>
                </a:solidFill>
              </a:rPr>
              <a:t>AM3SE</a:t>
            </a:r>
            <a:r>
              <a:rPr lang="zh-CN" altLang="en-US" sz="2000">
                <a:solidFill>
                  <a:schemeClr val="accent1"/>
                </a:solidFill>
              </a:rPr>
              <a:t>、</a:t>
            </a:r>
            <a:r>
              <a:rPr lang="en-US" altLang="zh-CN" sz="2000">
                <a:solidFill>
                  <a:schemeClr val="accent1"/>
                </a:solidFill>
              </a:rPr>
              <a:t>AM4</a:t>
            </a:r>
            <a:r>
              <a:rPr lang="zh-CN" altLang="en-US" sz="2000">
                <a:solidFill>
                  <a:schemeClr val="accent1"/>
                </a:solidFill>
              </a:rPr>
              <a:t>、</a:t>
            </a:r>
            <a:r>
              <a:rPr lang="en-US" altLang="zh-CN" sz="2000">
                <a:solidFill>
                  <a:schemeClr val="accent1"/>
                </a:solidFill>
              </a:rPr>
              <a:t>AM5</a:t>
            </a:r>
            <a:r>
              <a:rPr lang="zh-CN" altLang="en-US" sz="2000">
                <a:solidFill>
                  <a:schemeClr val="accent1"/>
                </a:solidFill>
              </a:rPr>
              <a:t>、</a:t>
            </a:r>
            <a:r>
              <a:rPr lang="en-US" altLang="zh-CN" sz="2000">
                <a:solidFill>
                  <a:schemeClr val="accent1"/>
                </a:solidFill>
              </a:rPr>
              <a:t>AM5SE</a:t>
            </a:r>
          </a:p>
        </p:txBody>
      </p:sp>
      <p:sp>
        <p:nvSpPr>
          <p:cNvPr id="17416" name="Oval 14"/>
          <p:cNvSpPr>
            <a:spLocks noChangeArrowheads="1"/>
          </p:cNvSpPr>
          <p:nvPr/>
        </p:nvSpPr>
        <p:spPr bwMode="auto">
          <a:xfrm>
            <a:off x="1189038" y="1620838"/>
            <a:ext cx="431800" cy="503237"/>
          </a:xfrm>
          <a:prstGeom prst="ellipse">
            <a:avLst/>
          </a:prstGeom>
          <a:noFill/>
          <a:ln w="25400">
            <a:solidFill>
              <a:srgbClr val="FF0000"/>
            </a:solidFill>
            <a:round/>
            <a:headEnd/>
            <a:tailEnd/>
          </a:ln>
        </p:spPr>
        <p:txBody>
          <a:bodyPr wrap="none" anchor="ctr"/>
          <a:lstStyle/>
          <a:p>
            <a:endParaRPr lang="zh-CN" altLang="en-US"/>
          </a:p>
        </p:txBody>
      </p:sp>
      <p:pic>
        <p:nvPicPr>
          <p:cNvPr id="17417" name="Picture 17"/>
          <p:cNvPicPr>
            <a:picLocks noChangeAspect="1" noChangeArrowheads="1"/>
          </p:cNvPicPr>
          <p:nvPr/>
        </p:nvPicPr>
        <p:blipFill>
          <a:blip r:embed="rId4"/>
          <a:srcRect/>
          <a:stretch>
            <a:fillRect/>
          </a:stretch>
        </p:blipFill>
        <p:spPr bwMode="auto">
          <a:xfrm>
            <a:off x="2413000" y="2339975"/>
            <a:ext cx="6478588" cy="1760538"/>
          </a:xfrm>
          <a:prstGeom prst="rect">
            <a:avLst/>
          </a:prstGeom>
          <a:noFill/>
          <a:ln w="9525">
            <a:noFill/>
            <a:miter lim="800000"/>
            <a:headEnd/>
            <a:tailEnd/>
          </a:ln>
        </p:spPr>
      </p:pic>
      <p:pic>
        <p:nvPicPr>
          <p:cNvPr id="17418" name="Picture 19"/>
          <p:cNvPicPr>
            <a:picLocks noChangeAspect="1" noChangeArrowheads="1"/>
          </p:cNvPicPr>
          <p:nvPr/>
        </p:nvPicPr>
        <p:blipFill>
          <a:blip r:embed="rId5"/>
          <a:srcRect/>
          <a:stretch>
            <a:fillRect/>
          </a:stretch>
        </p:blipFill>
        <p:spPr bwMode="auto">
          <a:xfrm>
            <a:off x="2484438" y="4140200"/>
            <a:ext cx="1943100" cy="555625"/>
          </a:xfrm>
          <a:prstGeom prst="rect">
            <a:avLst/>
          </a:prstGeom>
          <a:noFill/>
          <a:ln w="9525">
            <a:noFill/>
            <a:miter lim="800000"/>
            <a:headEnd/>
            <a:tailEnd/>
          </a:ln>
        </p:spPr>
      </p:pic>
      <p:pic>
        <p:nvPicPr>
          <p:cNvPr id="17419" name="Picture 20"/>
          <p:cNvPicPr>
            <a:picLocks noChangeAspect="1" noChangeArrowheads="1"/>
          </p:cNvPicPr>
          <p:nvPr/>
        </p:nvPicPr>
        <p:blipFill>
          <a:blip r:embed="rId6"/>
          <a:srcRect/>
          <a:stretch>
            <a:fillRect/>
          </a:stretch>
        </p:blipFill>
        <p:spPr bwMode="auto">
          <a:xfrm>
            <a:off x="4140200" y="4119563"/>
            <a:ext cx="2087563" cy="596900"/>
          </a:xfrm>
          <a:prstGeom prst="rect">
            <a:avLst/>
          </a:prstGeom>
          <a:noFill/>
          <a:ln w="9525">
            <a:noFill/>
            <a:miter lim="800000"/>
            <a:headEnd/>
            <a:tailEnd/>
          </a:ln>
        </p:spPr>
      </p:pic>
      <p:pic>
        <p:nvPicPr>
          <p:cNvPr id="17420" name="Picture 22"/>
          <p:cNvPicPr>
            <a:picLocks noChangeAspect="1" noChangeArrowheads="1"/>
          </p:cNvPicPr>
          <p:nvPr/>
        </p:nvPicPr>
        <p:blipFill>
          <a:blip r:embed="rId7"/>
          <a:srcRect/>
          <a:stretch>
            <a:fillRect/>
          </a:stretch>
        </p:blipFill>
        <p:spPr bwMode="auto">
          <a:xfrm>
            <a:off x="5797550" y="4140200"/>
            <a:ext cx="2808288" cy="568325"/>
          </a:xfrm>
          <a:prstGeom prst="rect">
            <a:avLst/>
          </a:prstGeom>
          <a:noFill/>
          <a:ln w="9525">
            <a:noFill/>
            <a:miter lim="800000"/>
            <a:headEnd/>
            <a:tailEnd/>
          </a:ln>
        </p:spPr>
      </p:pic>
      <p:pic>
        <p:nvPicPr>
          <p:cNvPr id="17421" name="Picture 23"/>
          <p:cNvPicPr>
            <a:picLocks noChangeAspect="1" noChangeArrowheads="1"/>
          </p:cNvPicPr>
          <p:nvPr/>
        </p:nvPicPr>
        <p:blipFill>
          <a:blip r:embed="rId8"/>
          <a:srcRect/>
          <a:stretch>
            <a:fillRect/>
          </a:stretch>
        </p:blipFill>
        <p:spPr bwMode="auto">
          <a:xfrm>
            <a:off x="7526338" y="4140200"/>
            <a:ext cx="2014537" cy="574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43010"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43011"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43012"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43013" name="Text Box 14"/>
          <p:cNvSpPr txBox="1">
            <a:spLocks noChangeArrowheads="1"/>
          </p:cNvSpPr>
          <p:nvPr/>
        </p:nvSpPr>
        <p:spPr bwMode="auto">
          <a:xfrm>
            <a:off x="5148263"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终端照明配电箱</a:t>
            </a:r>
          </a:p>
        </p:txBody>
      </p:sp>
      <p:sp>
        <p:nvSpPr>
          <p:cNvPr id="43014" name="Text Box 15"/>
          <p:cNvSpPr txBox="1">
            <a:spLocks noChangeArrowheads="1"/>
          </p:cNvSpPr>
          <p:nvPr/>
        </p:nvSpPr>
        <p:spPr bwMode="auto">
          <a:xfrm>
            <a:off x="3565525" y="1712913"/>
            <a:ext cx="5040313" cy="8540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AAFD-40</a:t>
            </a:r>
            <a:r>
              <a:rPr lang="zh-CN" altLang="en-US" sz="2000">
                <a:solidFill>
                  <a:schemeClr val="accent1"/>
                </a:solidFill>
              </a:rPr>
              <a:t>故障电弧探测器</a:t>
            </a:r>
          </a:p>
          <a:p>
            <a:pPr>
              <a:spcBef>
                <a:spcPct val="50000"/>
              </a:spcBef>
            </a:pPr>
            <a:r>
              <a:rPr lang="en-US" altLang="zh-CN" sz="2000">
                <a:solidFill>
                  <a:schemeClr val="accent1"/>
                </a:solidFill>
              </a:rPr>
              <a:t>ASCP200-1</a:t>
            </a:r>
            <a:r>
              <a:rPr lang="zh-CN" altLang="en-US" sz="2000">
                <a:solidFill>
                  <a:schemeClr val="accent1"/>
                </a:solidFill>
              </a:rPr>
              <a:t>电气防火限流式保护器</a:t>
            </a:r>
          </a:p>
        </p:txBody>
      </p:sp>
      <p:pic>
        <p:nvPicPr>
          <p:cNvPr id="43015" name="图片 11"/>
          <p:cNvPicPr>
            <a:picLocks noChangeAspect="1" noChangeArrowheads="1"/>
          </p:cNvPicPr>
          <p:nvPr/>
        </p:nvPicPr>
        <p:blipFill>
          <a:blip r:embed="rId3"/>
          <a:srcRect t="6464"/>
          <a:stretch>
            <a:fillRect/>
          </a:stretch>
        </p:blipFill>
        <p:spPr bwMode="auto">
          <a:xfrm>
            <a:off x="6589713" y="2916238"/>
            <a:ext cx="763587" cy="981075"/>
          </a:xfrm>
          <a:prstGeom prst="rect">
            <a:avLst/>
          </a:prstGeom>
          <a:noFill/>
          <a:ln w="9525">
            <a:noFill/>
            <a:miter lim="800000"/>
            <a:headEnd/>
            <a:tailEnd/>
          </a:ln>
        </p:spPr>
      </p:pic>
      <p:pic>
        <p:nvPicPr>
          <p:cNvPr id="43016" name="Picture 16" descr="t01e46ad8beb735aa38"/>
          <p:cNvPicPr>
            <a:picLocks noChangeAspect="1" noChangeArrowheads="1"/>
          </p:cNvPicPr>
          <p:nvPr/>
        </p:nvPicPr>
        <p:blipFill>
          <a:blip r:embed="rId4"/>
          <a:srcRect/>
          <a:stretch>
            <a:fillRect/>
          </a:stretch>
        </p:blipFill>
        <p:spPr bwMode="auto">
          <a:xfrm>
            <a:off x="828675" y="1692275"/>
            <a:ext cx="1565275" cy="2022475"/>
          </a:xfrm>
          <a:prstGeom prst="rect">
            <a:avLst/>
          </a:prstGeom>
          <a:noFill/>
          <a:ln w="9525">
            <a:noFill/>
            <a:miter lim="800000"/>
            <a:headEnd/>
            <a:tailEnd/>
          </a:ln>
        </p:spPr>
      </p:pic>
      <p:pic>
        <p:nvPicPr>
          <p:cNvPr id="43017" name="Picture 17"/>
          <p:cNvPicPr>
            <a:picLocks noChangeAspect="1" noChangeArrowheads="1"/>
          </p:cNvPicPr>
          <p:nvPr/>
        </p:nvPicPr>
        <p:blipFill>
          <a:blip r:embed="rId5"/>
          <a:srcRect/>
          <a:stretch>
            <a:fillRect/>
          </a:stretch>
        </p:blipFill>
        <p:spPr bwMode="auto">
          <a:xfrm>
            <a:off x="3997325" y="2916238"/>
            <a:ext cx="1008063" cy="885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44034"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44035"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44036"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44037" name="Text Box 14"/>
          <p:cNvSpPr txBox="1">
            <a:spLocks noChangeArrowheads="1"/>
          </p:cNvSpPr>
          <p:nvPr/>
        </p:nvSpPr>
        <p:spPr bwMode="auto">
          <a:xfrm>
            <a:off x="5148263"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智能照明控制箱</a:t>
            </a:r>
          </a:p>
        </p:txBody>
      </p:sp>
      <p:sp>
        <p:nvSpPr>
          <p:cNvPr id="44038" name="Text Box 15"/>
          <p:cNvSpPr txBox="1">
            <a:spLocks noChangeArrowheads="1"/>
          </p:cNvSpPr>
          <p:nvPr/>
        </p:nvSpPr>
        <p:spPr bwMode="auto">
          <a:xfrm>
            <a:off x="3997325" y="1692275"/>
            <a:ext cx="4535488" cy="701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ASL</a:t>
            </a:r>
            <a:r>
              <a:rPr lang="zh-CN" altLang="en-US" sz="2000">
                <a:solidFill>
                  <a:schemeClr val="accent1"/>
                </a:solidFill>
              </a:rPr>
              <a:t>系列开关驱动器、调光驱动器、总线电源等</a:t>
            </a:r>
          </a:p>
        </p:txBody>
      </p:sp>
      <p:pic>
        <p:nvPicPr>
          <p:cNvPr id="44039" name="Picture 11" descr="t01e46ad8beb735aa38"/>
          <p:cNvPicPr>
            <a:picLocks noChangeAspect="1" noChangeArrowheads="1"/>
          </p:cNvPicPr>
          <p:nvPr/>
        </p:nvPicPr>
        <p:blipFill>
          <a:blip r:embed="rId3"/>
          <a:srcRect/>
          <a:stretch>
            <a:fillRect/>
          </a:stretch>
        </p:blipFill>
        <p:spPr bwMode="auto">
          <a:xfrm>
            <a:off x="828675" y="1692275"/>
            <a:ext cx="1565275" cy="2022475"/>
          </a:xfrm>
          <a:prstGeom prst="rect">
            <a:avLst/>
          </a:prstGeom>
          <a:noFill/>
          <a:ln w="9525">
            <a:noFill/>
            <a:miter lim="800000"/>
            <a:headEnd/>
            <a:tailEnd/>
          </a:ln>
        </p:spPr>
      </p:pic>
      <p:pic>
        <p:nvPicPr>
          <p:cNvPr id="44040" name="Picture 13"/>
          <p:cNvPicPr>
            <a:picLocks noChangeAspect="1" noChangeArrowheads="1"/>
          </p:cNvPicPr>
          <p:nvPr/>
        </p:nvPicPr>
        <p:blipFill>
          <a:blip r:embed="rId4"/>
          <a:srcRect/>
          <a:stretch>
            <a:fillRect/>
          </a:stretch>
        </p:blipFill>
        <p:spPr bwMode="auto">
          <a:xfrm>
            <a:off x="3781425" y="3132138"/>
            <a:ext cx="1727200" cy="928687"/>
          </a:xfrm>
          <a:prstGeom prst="rect">
            <a:avLst/>
          </a:prstGeom>
          <a:noFill/>
          <a:ln w="9525">
            <a:noFill/>
            <a:miter lim="800000"/>
            <a:headEnd/>
            <a:tailEnd/>
          </a:ln>
          <a:effectLst>
            <a:prstShdw prst="shdw13" dist="53882" dir="13500000">
              <a:schemeClr val="bg2">
                <a:alpha val="50000"/>
              </a:schemeClr>
            </a:prstShdw>
          </a:effectLst>
        </p:spPr>
      </p:pic>
      <p:pic>
        <p:nvPicPr>
          <p:cNvPr id="44041" name="Picture 15"/>
          <p:cNvPicPr>
            <a:picLocks noChangeAspect="1" noChangeArrowheads="1"/>
          </p:cNvPicPr>
          <p:nvPr/>
        </p:nvPicPr>
        <p:blipFill>
          <a:blip r:embed="rId5"/>
          <a:srcRect/>
          <a:stretch>
            <a:fillRect/>
          </a:stretch>
        </p:blipFill>
        <p:spPr bwMode="auto">
          <a:xfrm>
            <a:off x="6516688" y="2976563"/>
            <a:ext cx="1296987" cy="1096962"/>
          </a:xfrm>
          <a:prstGeom prst="rect">
            <a:avLst/>
          </a:prstGeom>
          <a:noFill/>
          <a:ln w="9525">
            <a:noFill/>
            <a:miter lim="800000"/>
            <a:headEnd/>
            <a:tailEnd/>
          </a:ln>
          <a:effectLst>
            <a:prstShdw prst="shdw13" dist="53882" dir="13500000">
              <a:schemeClr val="bg2">
                <a:alpha val="50000"/>
              </a:schemeClr>
            </a:prstShdw>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45058"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45059"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45060"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45061" name="Text Box 14"/>
          <p:cNvSpPr txBox="1">
            <a:spLocks noChangeArrowheads="1"/>
          </p:cNvSpPr>
          <p:nvPr/>
        </p:nvSpPr>
        <p:spPr bwMode="auto">
          <a:xfrm>
            <a:off x="5148263"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防火门监控</a:t>
            </a:r>
          </a:p>
        </p:txBody>
      </p:sp>
      <p:pic>
        <p:nvPicPr>
          <p:cNvPr id="45062" name="图片 1" descr="微信图片_20180827112001"/>
          <p:cNvPicPr>
            <a:picLocks noChangeAspect="1"/>
          </p:cNvPicPr>
          <p:nvPr/>
        </p:nvPicPr>
        <p:blipFill>
          <a:blip r:embed="rId3"/>
          <a:srcRect/>
          <a:stretch>
            <a:fillRect/>
          </a:stretch>
        </p:blipFill>
        <p:spPr bwMode="auto">
          <a:xfrm>
            <a:off x="785813" y="900113"/>
            <a:ext cx="1346200" cy="1798637"/>
          </a:xfrm>
          <a:prstGeom prst="rect">
            <a:avLst/>
          </a:prstGeom>
          <a:noFill/>
          <a:ln w="9525">
            <a:noFill/>
            <a:miter lim="800000"/>
            <a:headEnd/>
            <a:tailEnd/>
          </a:ln>
        </p:spPr>
      </p:pic>
      <p:pic>
        <p:nvPicPr>
          <p:cNvPr id="45063" name="图片 2" descr="IMG_20170401_180025"/>
          <p:cNvPicPr>
            <a:picLocks noChangeAspect="1"/>
          </p:cNvPicPr>
          <p:nvPr/>
        </p:nvPicPr>
        <p:blipFill>
          <a:blip r:embed="rId4"/>
          <a:srcRect/>
          <a:stretch>
            <a:fillRect/>
          </a:stretch>
        </p:blipFill>
        <p:spPr bwMode="auto">
          <a:xfrm>
            <a:off x="763588" y="3181350"/>
            <a:ext cx="1349375" cy="1798638"/>
          </a:xfrm>
          <a:prstGeom prst="rect">
            <a:avLst/>
          </a:prstGeom>
          <a:noFill/>
          <a:ln w="9525">
            <a:noFill/>
            <a:miter lim="800000"/>
            <a:headEnd/>
            <a:tailEnd/>
          </a:ln>
        </p:spPr>
      </p:pic>
      <p:sp>
        <p:nvSpPr>
          <p:cNvPr id="45064" name="矩形 1"/>
          <p:cNvSpPr>
            <a:spLocks noChangeArrowheads="1"/>
          </p:cNvSpPr>
          <p:nvPr/>
        </p:nvSpPr>
        <p:spPr bwMode="auto">
          <a:xfrm>
            <a:off x="323850" y="766763"/>
            <a:ext cx="439738" cy="1925637"/>
          </a:xfrm>
          <a:prstGeom prst="rect">
            <a:avLst/>
          </a:prstGeom>
          <a:noFill/>
          <a:ln w="9525">
            <a:noFill/>
            <a:miter lim="800000"/>
            <a:headEnd/>
            <a:tailEnd/>
          </a:ln>
        </p:spPr>
        <p:txBody>
          <a:bodyPr>
            <a:spAutoFit/>
          </a:bodyPr>
          <a:lstStyle/>
          <a:p>
            <a:pPr>
              <a:lnSpc>
                <a:spcPct val="150000"/>
              </a:lnSpc>
              <a:buFont typeface="Arial" charset="0"/>
              <a:buNone/>
            </a:pPr>
            <a:r>
              <a:rPr lang="zh-CN" altLang="en-US" sz="1600">
                <a:solidFill>
                  <a:srgbClr val="000000"/>
                </a:solidFill>
                <a:latin typeface="微软雅黑" pitchFamily="34" charset="-122"/>
                <a:ea typeface="微软雅黑" pitchFamily="34" charset="-122"/>
              </a:rPr>
              <a:t>常</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闭</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防</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火</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门</a:t>
            </a:r>
          </a:p>
        </p:txBody>
      </p:sp>
      <p:sp>
        <p:nvSpPr>
          <p:cNvPr id="45065" name="矩形 1"/>
          <p:cNvSpPr>
            <a:spLocks noChangeArrowheads="1"/>
          </p:cNvSpPr>
          <p:nvPr/>
        </p:nvSpPr>
        <p:spPr bwMode="auto">
          <a:xfrm>
            <a:off x="323850" y="3043238"/>
            <a:ext cx="439738" cy="1925637"/>
          </a:xfrm>
          <a:prstGeom prst="rect">
            <a:avLst/>
          </a:prstGeom>
          <a:noFill/>
          <a:ln w="9525">
            <a:noFill/>
            <a:miter lim="800000"/>
            <a:headEnd/>
            <a:tailEnd/>
          </a:ln>
        </p:spPr>
        <p:txBody>
          <a:bodyPr>
            <a:spAutoFit/>
          </a:bodyPr>
          <a:lstStyle/>
          <a:p>
            <a:pPr>
              <a:lnSpc>
                <a:spcPct val="150000"/>
              </a:lnSpc>
              <a:buFont typeface="Arial" charset="0"/>
              <a:buNone/>
            </a:pPr>
            <a:r>
              <a:rPr lang="zh-CN" altLang="en-US" sz="1600">
                <a:solidFill>
                  <a:srgbClr val="000000"/>
                </a:solidFill>
                <a:latin typeface="微软雅黑" pitchFamily="34" charset="-122"/>
                <a:ea typeface="微软雅黑" pitchFamily="34" charset="-122"/>
              </a:rPr>
              <a:t>常开</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防</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火</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门</a:t>
            </a:r>
          </a:p>
        </p:txBody>
      </p:sp>
      <p:pic>
        <p:nvPicPr>
          <p:cNvPr id="45066" name="图片 1" descr="3680efa5"/>
          <p:cNvPicPr>
            <a:picLocks noChangeAspect="1"/>
          </p:cNvPicPr>
          <p:nvPr/>
        </p:nvPicPr>
        <p:blipFill>
          <a:blip r:embed="rId5"/>
          <a:srcRect/>
          <a:stretch>
            <a:fillRect/>
          </a:stretch>
        </p:blipFill>
        <p:spPr bwMode="auto">
          <a:xfrm>
            <a:off x="2628900" y="1836738"/>
            <a:ext cx="6480175" cy="3278187"/>
          </a:xfrm>
          <a:prstGeom prst="rect">
            <a:avLst/>
          </a:prstGeom>
          <a:noFill/>
          <a:ln w="9525">
            <a:noFill/>
            <a:miter lim="800000"/>
            <a:headEnd/>
            <a:tailEnd/>
          </a:ln>
        </p:spPr>
      </p:pic>
      <p:sp>
        <p:nvSpPr>
          <p:cNvPr id="45067" name="Text Box 15"/>
          <p:cNvSpPr txBox="1">
            <a:spLocks noChangeArrowheads="1"/>
          </p:cNvSpPr>
          <p:nvPr/>
        </p:nvSpPr>
        <p:spPr bwMode="auto">
          <a:xfrm>
            <a:off x="2773363" y="1476375"/>
            <a:ext cx="4535487" cy="3968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2000">
                <a:solidFill>
                  <a:schemeClr val="accent1"/>
                </a:solidFill>
              </a:rPr>
              <a:t>模块选型表</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99331"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99334"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99335"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99336" name="Text Box 14"/>
          <p:cNvSpPr txBox="1">
            <a:spLocks noChangeArrowheads="1"/>
          </p:cNvSpPr>
          <p:nvPr/>
        </p:nvSpPr>
        <p:spPr bwMode="auto">
          <a:xfrm>
            <a:off x="5148263" y="900113"/>
            <a:ext cx="33115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防火门监控</a:t>
            </a:r>
          </a:p>
        </p:txBody>
      </p:sp>
      <p:pic>
        <p:nvPicPr>
          <p:cNvPr id="99337" name="图片 1" descr="微信图片_20180827112001"/>
          <p:cNvPicPr>
            <a:picLocks noChangeAspect="1"/>
          </p:cNvPicPr>
          <p:nvPr/>
        </p:nvPicPr>
        <p:blipFill>
          <a:blip r:embed="rId3"/>
          <a:srcRect/>
          <a:stretch>
            <a:fillRect/>
          </a:stretch>
        </p:blipFill>
        <p:spPr bwMode="auto">
          <a:xfrm>
            <a:off x="785813" y="900113"/>
            <a:ext cx="1346200" cy="1798637"/>
          </a:xfrm>
          <a:prstGeom prst="rect">
            <a:avLst/>
          </a:prstGeom>
          <a:noFill/>
          <a:ln w="9525">
            <a:noFill/>
            <a:miter lim="800000"/>
            <a:headEnd/>
            <a:tailEnd/>
          </a:ln>
        </p:spPr>
      </p:pic>
      <p:pic>
        <p:nvPicPr>
          <p:cNvPr id="99338" name="图片 2" descr="IMG_20170401_180025"/>
          <p:cNvPicPr>
            <a:picLocks noChangeAspect="1"/>
          </p:cNvPicPr>
          <p:nvPr/>
        </p:nvPicPr>
        <p:blipFill>
          <a:blip r:embed="rId4"/>
          <a:srcRect/>
          <a:stretch>
            <a:fillRect/>
          </a:stretch>
        </p:blipFill>
        <p:spPr bwMode="auto">
          <a:xfrm>
            <a:off x="763588" y="3181350"/>
            <a:ext cx="1349375" cy="1798638"/>
          </a:xfrm>
          <a:prstGeom prst="rect">
            <a:avLst/>
          </a:prstGeom>
          <a:noFill/>
          <a:ln w="9525">
            <a:noFill/>
            <a:miter lim="800000"/>
            <a:headEnd/>
            <a:tailEnd/>
          </a:ln>
        </p:spPr>
      </p:pic>
      <p:sp>
        <p:nvSpPr>
          <p:cNvPr id="99339" name="矩形 1"/>
          <p:cNvSpPr>
            <a:spLocks noChangeArrowheads="1"/>
          </p:cNvSpPr>
          <p:nvPr/>
        </p:nvSpPr>
        <p:spPr bwMode="auto">
          <a:xfrm>
            <a:off x="323850" y="766763"/>
            <a:ext cx="439738" cy="1925637"/>
          </a:xfrm>
          <a:prstGeom prst="rect">
            <a:avLst/>
          </a:prstGeom>
          <a:noFill/>
          <a:ln w="9525">
            <a:noFill/>
            <a:miter lim="800000"/>
            <a:headEnd/>
            <a:tailEnd/>
          </a:ln>
        </p:spPr>
        <p:txBody>
          <a:bodyPr>
            <a:spAutoFit/>
          </a:bodyPr>
          <a:lstStyle/>
          <a:p>
            <a:pPr>
              <a:lnSpc>
                <a:spcPct val="150000"/>
              </a:lnSpc>
              <a:buFont typeface="Arial" charset="0"/>
              <a:buNone/>
            </a:pPr>
            <a:r>
              <a:rPr lang="zh-CN" altLang="en-US" sz="1600">
                <a:solidFill>
                  <a:srgbClr val="000000"/>
                </a:solidFill>
                <a:latin typeface="微软雅黑" pitchFamily="34" charset="-122"/>
                <a:ea typeface="微软雅黑" pitchFamily="34" charset="-122"/>
              </a:rPr>
              <a:t>常</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闭</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防</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火</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门</a:t>
            </a:r>
          </a:p>
        </p:txBody>
      </p:sp>
      <p:sp>
        <p:nvSpPr>
          <p:cNvPr id="99340" name="矩形 1"/>
          <p:cNvSpPr>
            <a:spLocks noChangeArrowheads="1"/>
          </p:cNvSpPr>
          <p:nvPr/>
        </p:nvSpPr>
        <p:spPr bwMode="auto">
          <a:xfrm>
            <a:off x="323850" y="3043238"/>
            <a:ext cx="439738" cy="1925637"/>
          </a:xfrm>
          <a:prstGeom prst="rect">
            <a:avLst/>
          </a:prstGeom>
          <a:noFill/>
          <a:ln w="9525">
            <a:noFill/>
            <a:miter lim="800000"/>
            <a:headEnd/>
            <a:tailEnd/>
          </a:ln>
        </p:spPr>
        <p:txBody>
          <a:bodyPr>
            <a:spAutoFit/>
          </a:bodyPr>
          <a:lstStyle/>
          <a:p>
            <a:pPr>
              <a:lnSpc>
                <a:spcPct val="150000"/>
              </a:lnSpc>
              <a:buFont typeface="Arial" charset="0"/>
              <a:buNone/>
            </a:pPr>
            <a:r>
              <a:rPr lang="zh-CN" altLang="en-US" sz="1600">
                <a:solidFill>
                  <a:srgbClr val="000000"/>
                </a:solidFill>
                <a:latin typeface="微软雅黑" pitchFamily="34" charset="-122"/>
                <a:ea typeface="微软雅黑" pitchFamily="34" charset="-122"/>
              </a:rPr>
              <a:t>常开</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防</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火</a:t>
            </a:r>
          </a:p>
          <a:p>
            <a:pPr>
              <a:lnSpc>
                <a:spcPct val="150000"/>
              </a:lnSpc>
              <a:buFont typeface="Arial" charset="0"/>
              <a:buNone/>
            </a:pPr>
            <a:r>
              <a:rPr lang="zh-CN" altLang="en-US" sz="1600">
                <a:solidFill>
                  <a:srgbClr val="000000"/>
                </a:solidFill>
                <a:latin typeface="微软雅黑" pitchFamily="34" charset="-122"/>
                <a:ea typeface="微软雅黑" pitchFamily="34" charset="-122"/>
              </a:rPr>
              <a:t>门</a:t>
            </a:r>
          </a:p>
        </p:txBody>
      </p:sp>
      <p:sp>
        <p:nvSpPr>
          <p:cNvPr id="99342" name="Text Box 15"/>
          <p:cNvSpPr txBox="1">
            <a:spLocks noChangeArrowheads="1"/>
          </p:cNvSpPr>
          <p:nvPr/>
        </p:nvSpPr>
        <p:spPr bwMode="auto">
          <a:xfrm>
            <a:off x="2773363" y="1476375"/>
            <a:ext cx="4535487" cy="3968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AFRD100</a:t>
            </a:r>
            <a:r>
              <a:rPr lang="zh-CN" altLang="en-US" sz="2000">
                <a:solidFill>
                  <a:schemeClr val="accent1"/>
                </a:solidFill>
              </a:rPr>
              <a:t>防火门监控系统</a:t>
            </a:r>
          </a:p>
        </p:txBody>
      </p:sp>
      <p:pic>
        <p:nvPicPr>
          <p:cNvPr id="99343" name="图片 1" descr="83f72a14"/>
          <p:cNvPicPr>
            <a:picLocks noChangeAspect="1"/>
          </p:cNvPicPr>
          <p:nvPr/>
        </p:nvPicPr>
        <p:blipFill>
          <a:blip r:embed="rId5"/>
          <a:srcRect r="10426"/>
          <a:stretch>
            <a:fillRect/>
          </a:stretch>
        </p:blipFill>
        <p:spPr bwMode="auto">
          <a:xfrm>
            <a:off x="3060700" y="1873250"/>
            <a:ext cx="5256213" cy="3419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46082"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46083"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46084"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46085" name="Text Box 14"/>
          <p:cNvSpPr txBox="1">
            <a:spLocks noChangeArrowheads="1"/>
          </p:cNvSpPr>
          <p:nvPr/>
        </p:nvSpPr>
        <p:spPr bwMode="auto">
          <a:xfrm>
            <a:off x="3060700" y="900113"/>
            <a:ext cx="3814763"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应急照明和疏散指示</a:t>
            </a:r>
          </a:p>
        </p:txBody>
      </p:sp>
      <p:sp>
        <p:nvSpPr>
          <p:cNvPr id="46086" name="Text Box 15"/>
          <p:cNvSpPr txBox="1">
            <a:spLocks noChangeArrowheads="1"/>
          </p:cNvSpPr>
          <p:nvPr/>
        </p:nvSpPr>
        <p:spPr bwMode="auto">
          <a:xfrm>
            <a:off x="1189038" y="1620838"/>
            <a:ext cx="6480175" cy="3968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2000">
                <a:solidFill>
                  <a:schemeClr val="accent1"/>
                </a:solidFill>
              </a:rPr>
              <a:t>包括控制器、集中电源、分配电装置、各类标志灯具。</a:t>
            </a:r>
          </a:p>
        </p:txBody>
      </p:sp>
      <p:pic>
        <p:nvPicPr>
          <p:cNvPr id="46087" name="Picture 16"/>
          <p:cNvPicPr>
            <a:picLocks noChangeAspect="1" noChangeArrowheads="1"/>
          </p:cNvPicPr>
          <p:nvPr/>
        </p:nvPicPr>
        <p:blipFill>
          <a:blip r:embed="rId3"/>
          <a:srcRect/>
          <a:stretch>
            <a:fillRect/>
          </a:stretch>
        </p:blipFill>
        <p:spPr bwMode="auto">
          <a:xfrm>
            <a:off x="1044575" y="2771775"/>
            <a:ext cx="1258888" cy="1655763"/>
          </a:xfrm>
          <a:prstGeom prst="rect">
            <a:avLst/>
          </a:prstGeom>
          <a:noFill/>
          <a:ln w="9525">
            <a:noFill/>
            <a:miter lim="800000"/>
            <a:headEnd/>
            <a:tailEnd/>
          </a:ln>
          <a:effectLst>
            <a:prstShdw prst="shdw13" dist="53882" dir="13500000">
              <a:schemeClr val="bg2">
                <a:alpha val="50000"/>
              </a:schemeClr>
            </a:prstShdw>
          </a:effectLst>
        </p:spPr>
      </p:pic>
      <p:pic>
        <p:nvPicPr>
          <p:cNvPr id="46088" name="Picture 17"/>
          <p:cNvPicPr>
            <a:picLocks noChangeAspect="1" noChangeArrowheads="1"/>
          </p:cNvPicPr>
          <p:nvPr/>
        </p:nvPicPr>
        <p:blipFill>
          <a:blip r:embed="rId4"/>
          <a:srcRect/>
          <a:stretch>
            <a:fillRect/>
          </a:stretch>
        </p:blipFill>
        <p:spPr bwMode="auto">
          <a:xfrm>
            <a:off x="3060700" y="2844800"/>
            <a:ext cx="1136650" cy="1414463"/>
          </a:xfrm>
          <a:prstGeom prst="rect">
            <a:avLst/>
          </a:prstGeom>
          <a:noFill/>
          <a:ln w="9525">
            <a:noFill/>
            <a:miter lim="800000"/>
            <a:headEnd/>
            <a:tailEnd/>
          </a:ln>
          <a:effectLst>
            <a:prstShdw prst="shdw13" dist="53882" dir="13500000">
              <a:schemeClr val="bg2">
                <a:alpha val="50000"/>
              </a:schemeClr>
            </a:prstShdw>
          </a:effectLst>
        </p:spPr>
      </p:pic>
      <p:pic>
        <p:nvPicPr>
          <p:cNvPr id="46089" name="Picture 18"/>
          <p:cNvPicPr>
            <a:picLocks noChangeAspect="1" noChangeArrowheads="1"/>
          </p:cNvPicPr>
          <p:nvPr/>
        </p:nvPicPr>
        <p:blipFill>
          <a:blip r:embed="rId5"/>
          <a:srcRect/>
          <a:stretch>
            <a:fillRect/>
          </a:stretch>
        </p:blipFill>
        <p:spPr bwMode="auto">
          <a:xfrm>
            <a:off x="5005388" y="2844800"/>
            <a:ext cx="1303337" cy="1639888"/>
          </a:xfrm>
          <a:prstGeom prst="rect">
            <a:avLst/>
          </a:prstGeom>
          <a:noFill/>
          <a:ln w="9525">
            <a:noFill/>
            <a:miter lim="800000"/>
            <a:headEnd/>
            <a:tailEnd/>
          </a:ln>
          <a:effectLst>
            <a:prstShdw prst="shdw13" dist="53882" dir="13500000">
              <a:schemeClr val="bg2">
                <a:alpha val="50000"/>
              </a:schemeClr>
            </a:prstShdw>
          </a:effectLst>
        </p:spPr>
      </p:pic>
      <p:pic>
        <p:nvPicPr>
          <p:cNvPr id="46090" name="Picture 19"/>
          <p:cNvPicPr>
            <a:picLocks noChangeAspect="1" noChangeArrowheads="1"/>
          </p:cNvPicPr>
          <p:nvPr/>
        </p:nvPicPr>
        <p:blipFill>
          <a:blip r:embed="rId6"/>
          <a:srcRect/>
          <a:stretch>
            <a:fillRect/>
          </a:stretch>
        </p:blipFill>
        <p:spPr bwMode="auto">
          <a:xfrm>
            <a:off x="6948488" y="2771775"/>
            <a:ext cx="2303462" cy="1357313"/>
          </a:xfrm>
          <a:prstGeom prst="rect">
            <a:avLst/>
          </a:prstGeom>
          <a:noFill/>
          <a:ln w="9525">
            <a:noFill/>
            <a:miter lim="800000"/>
            <a:headEnd/>
            <a:tailEnd/>
          </a:ln>
          <a:effectLst>
            <a:prstShdw prst="shdw13" dist="53882" dir="13500000">
              <a:schemeClr val="bg2">
                <a:alpha val="50000"/>
              </a:schemeClr>
            </a:prstShdw>
          </a:effectLst>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低压成套元件（二级</a:t>
            </a:r>
            <a:r>
              <a:rPr lang="en-US" altLang="zh-CN" sz="2400">
                <a:latin typeface="黑体" pitchFamily="49" charset="-122"/>
                <a:ea typeface="黑体" pitchFamily="49" charset="-122"/>
              </a:rPr>
              <a:t>/</a:t>
            </a:r>
            <a:r>
              <a:rPr lang="zh-CN" altLang="en-US" sz="2400">
                <a:latin typeface="黑体" pitchFamily="49" charset="-122"/>
                <a:ea typeface="黑体" pitchFamily="49" charset="-122"/>
              </a:rPr>
              <a:t>末端配电）</a:t>
            </a:r>
          </a:p>
        </p:txBody>
      </p:sp>
      <p:grpSp>
        <p:nvGrpSpPr>
          <p:cNvPr id="102403"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102406"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102407"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102408" name="Text Box 14"/>
          <p:cNvSpPr txBox="1">
            <a:spLocks noChangeArrowheads="1"/>
          </p:cNvSpPr>
          <p:nvPr/>
        </p:nvSpPr>
        <p:spPr bwMode="auto">
          <a:xfrm>
            <a:off x="3060700" y="900113"/>
            <a:ext cx="3814763"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应急照明和疏散指示</a:t>
            </a:r>
          </a:p>
        </p:txBody>
      </p:sp>
      <p:sp>
        <p:nvSpPr>
          <p:cNvPr id="102409" name="Text Box 15"/>
          <p:cNvSpPr txBox="1">
            <a:spLocks noChangeArrowheads="1"/>
          </p:cNvSpPr>
          <p:nvPr/>
        </p:nvSpPr>
        <p:spPr bwMode="auto">
          <a:xfrm>
            <a:off x="468313" y="1908175"/>
            <a:ext cx="2305050" cy="641350"/>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a:solidFill>
                  <a:schemeClr val="accent1"/>
                </a:solidFill>
              </a:rPr>
              <a:t>A-C-A100</a:t>
            </a:r>
            <a:r>
              <a:rPr lang="zh-CN" altLang="en-US">
                <a:solidFill>
                  <a:schemeClr val="accent1"/>
                </a:solidFill>
              </a:rPr>
              <a:t>消防应急照明和疏散指示系统</a:t>
            </a:r>
          </a:p>
        </p:txBody>
      </p:sp>
      <p:pic>
        <p:nvPicPr>
          <p:cNvPr id="102414" name="Picture 14"/>
          <p:cNvPicPr>
            <a:picLocks noChangeAspect="1" noChangeArrowheads="1"/>
          </p:cNvPicPr>
          <p:nvPr/>
        </p:nvPicPr>
        <p:blipFill>
          <a:blip r:embed="rId3"/>
          <a:srcRect t="6386" b="15962"/>
          <a:stretch>
            <a:fillRect/>
          </a:stretch>
        </p:blipFill>
        <p:spPr bwMode="auto">
          <a:xfrm>
            <a:off x="3492500" y="1606550"/>
            <a:ext cx="4476750" cy="3470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五边形 6"/>
          <p:cNvSpPr/>
          <p:nvPr/>
        </p:nvSpPr>
        <p:spPr>
          <a:xfrm flipH="1">
            <a:off x="2249488" y="1322388"/>
            <a:ext cx="7485062" cy="2590800"/>
          </a:xfrm>
          <a:prstGeom prst="homePlate">
            <a:avLst/>
          </a:prstGeom>
          <a:solidFill>
            <a:srgbClr val="3F3F3F">
              <a:alpha val="80000"/>
            </a:srgbClr>
          </a:solidFill>
          <a:ln>
            <a:noFill/>
          </a:ln>
        </p:spPr>
        <p:style>
          <a:lnRef idx="2">
            <a:srgbClr val="C00000">
              <a:shade val="50000"/>
            </a:srgbClr>
          </a:lnRef>
          <a:fillRef idx="1">
            <a:srgbClr val="C00000"/>
          </a:fillRef>
          <a:effectRef idx="0">
            <a:srgbClr val="C00000"/>
          </a:effectRef>
          <a:fontRef idx="minor">
            <a:sysClr val="window" lastClr="FFFFFF"/>
          </a:fontRef>
        </p:style>
        <p:txBody>
          <a:bodyPr anchor="ctr"/>
          <a:lstStyle/>
          <a:p>
            <a:pPr algn="ctr" eaLnBrk="0" hangingPunct="0">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3260725" y="2106613"/>
            <a:ext cx="1749425" cy="1162050"/>
          </a:xfrm>
          <a:prstGeom prst="rect">
            <a:avLst/>
          </a:prstGeom>
          <a:noFill/>
        </p:spPr>
        <p:txBody>
          <a:bodyPr>
            <a:spAutoFit/>
          </a:bodyPr>
          <a:lstStyle/>
          <a:p>
            <a:pPr algn="ctr" eaLnBrk="0" hangingPunct="0">
              <a:defRPr/>
            </a:pPr>
            <a:r>
              <a:rPr lang="en-US" altLang="zh-CN" sz="6960" dirty="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6960" dirty="0">
              <a:solidFill>
                <a:sysClr val="window" lastClr="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endParaRPr>
          </a:p>
        </p:txBody>
      </p:sp>
      <p:sp>
        <p:nvSpPr>
          <p:cNvPr id="91140" name="矩形 9"/>
          <p:cNvSpPr>
            <a:spLocks noChangeArrowheads="1"/>
          </p:cNvSpPr>
          <p:nvPr/>
        </p:nvSpPr>
        <p:spPr bwMode="auto">
          <a:xfrm>
            <a:off x="4864100" y="2393950"/>
            <a:ext cx="4198938" cy="692150"/>
          </a:xfrm>
          <a:prstGeom prst="rect">
            <a:avLst/>
          </a:prstGeom>
          <a:noFill/>
          <a:ln w="9525">
            <a:noFill/>
            <a:miter lim="800000"/>
            <a:headEnd/>
            <a:tailEnd/>
          </a:ln>
        </p:spPr>
        <p:txBody>
          <a:bodyPr lIns="0" tIns="0" rIns="0" bIns="0">
            <a:spAutoFit/>
          </a:bodyPr>
          <a:lstStyle/>
          <a:p>
            <a:pPr eaLnBrk="0" hangingPunct="0"/>
            <a:r>
              <a:rPr lang="zh-CN" altLang="en-US" sz="4500">
                <a:solidFill>
                  <a:srgbClr val="FFFFFF"/>
                </a:solidFill>
                <a:latin typeface="方正大黑_GBK"/>
                <a:ea typeface="方正大黑_GBK"/>
                <a:cs typeface="方正大黑_GBK"/>
                <a:sym typeface="Arial" charset="0"/>
              </a:rPr>
              <a:t>综合能源管理</a:t>
            </a:r>
          </a:p>
        </p:txBody>
      </p:sp>
      <p:sp>
        <p:nvSpPr>
          <p:cNvPr id="16" name="任意多边形 15"/>
          <p:cNvSpPr/>
          <p:nvPr/>
        </p:nvSpPr>
        <p:spPr>
          <a:xfrm>
            <a:off x="0" y="368300"/>
            <a:ext cx="2249488" cy="4498975"/>
          </a:xfrm>
          <a:custGeom>
            <a:avLst/>
            <a:gdLst>
              <a:gd name="connsiteX0" fmla="*/ 0 w 2972991"/>
              <a:gd name="connsiteY0" fmla="*/ 0 h 5945983"/>
              <a:gd name="connsiteX1" fmla="*/ 2972991 w 2972991"/>
              <a:gd name="connsiteY1" fmla="*/ 2972992 h 5945983"/>
              <a:gd name="connsiteX2" fmla="*/ 0 w 2972991"/>
              <a:gd name="connsiteY2" fmla="*/ 5945983 h 5945983"/>
            </a:gdLst>
            <a:ahLst/>
            <a:cxnLst>
              <a:cxn ang="0">
                <a:pos x="connsiteX0" y="connsiteY0"/>
              </a:cxn>
              <a:cxn ang="0">
                <a:pos x="connsiteX1" y="connsiteY1"/>
              </a:cxn>
              <a:cxn ang="0">
                <a:pos x="connsiteX2" y="connsiteY2"/>
              </a:cxn>
            </a:cxnLst>
            <a:rect l="l" t="t" r="r" b="b"/>
            <a:pathLst>
              <a:path w="2972991" h="5945983">
                <a:moveTo>
                  <a:pt x="0" y="0"/>
                </a:moveTo>
                <a:lnTo>
                  <a:pt x="2972991" y="2972992"/>
                </a:lnTo>
                <a:lnTo>
                  <a:pt x="0" y="5945983"/>
                </a:lnTo>
                <a:close/>
              </a:path>
            </a:pathLst>
          </a:custGeom>
          <a:solidFill>
            <a:srgbClr val="C00000"/>
          </a:solidFill>
          <a:ln>
            <a:noFill/>
          </a:ln>
        </p:spPr>
        <p:style>
          <a:lnRef idx="2">
            <a:srgbClr val="C00000">
              <a:shade val="50000"/>
            </a:srgbClr>
          </a:lnRef>
          <a:fillRef idx="1">
            <a:srgbClr val="C00000"/>
          </a:fillRef>
          <a:effectRef idx="0">
            <a:srgbClr val="C00000"/>
          </a:effectRef>
          <a:fontRef idx="minor">
            <a:sysClr val="window" lastClr="FFFFFF"/>
          </a:fontRef>
        </p:style>
        <p:txBody>
          <a:bodyPr anchor="ctr"/>
          <a:lstStyle/>
          <a:p>
            <a:pPr algn="ctr" eaLnBrk="0" hangingPunct="0">
              <a:defRPr/>
            </a:pPr>
            <a:endParaRPr lang="zh-CN" alt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综合能源管理</a:t>
            </a:r>
          </a:p>
        </p:txBody>
      </p:sp>
      <p:grpSp>
        <p:nvGrpSpPr>
          <p:cNvPr id="92163"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92166"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92167"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92168" name="Text Box 14"/>
          <p:cNvSpPr txBox="1">
            <a:spLocks noChangeArrowheads="1"/>
          </p:cNvSpPr>
          <p:nvPr/>
        </p:nvSpPr>
        <p:spPr bwMode="auto">
          <a:xfrm>
            <a:off x="1692275" y="900113"/>
            <a:ext cx="626427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3000"/>
              <a:t>AcrelCloud-1000</a:t>
            </a:r>
            <a:r>
              <a:rPr lang="zh-CN" altLang="en-US" sz="3000"/>
              <a:t>变电所运维云平台</a:t>
            </a:r>
          </a:p>
        </p:txBody>
      </p:sp>
      <p:sp>
        <p:nvSpPr>
          <p:cNvPr id="92169" name="Text Box 15"/>
          <p:cNvSpPr txBox="1">
            <a:spLocks noChangeArrowheads="1"/>
          </p:cNvSpPr>
          <p:nvPr/>
        </p:nvSpPr>
        <p:spPr bwMode="auto">
          <a:xfrm>
            <a:off x="252413" y="1836738"/>
            <a:ext cx="2520950" cy="2014537"/>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a:solidFill>
                  <a:schemeClr val="accent1"/>
                </a:solidFill>
              </a:rPr>
              <a:t>        帮助用户或运维公司实现监测众多变电所回路运行状态和各类参数的需求，数据集中存储、统一管理，可通过电脑、手机、</a:t>
            </a:r>
            <a:r>
              <a:rPr lang="en-US" altLang="zh-CN">
                <a:solidFill>
                  <a:schemeClr val="accent1"/>
                </a:solidFill>
              </a:rPr>
              <a:t>PAD</a:t>
            </a:r>
            <a:r>
              <a:rPr lang="zh-CN" altLang="en-US">
                <a:solidFill>
                  <a:schemeClr val="accent1"/>
                </a:solidFill>
              </a:rPr>
              <a:t>等访问，并完成管理工作。</a:t>
            </a:r>
          </a:p>
        </p:txBody>
      </p:sp>
      <p:pic>
        <p:nvPicPr>
          <p:cNvPr id="92176" name="图片 48" descr="未标题-1-01"/>
          <p:cNvPicPr>
            <a:picLocks noChangeAspect="1"/>
          </p:cNvPicPr>
          <p:nvPr/>
        </p:nvPicPr>
        <p:blipFill>
          <a:blip r:embed="rId3"/>
          <a:srcRect/>
          <a:stretch>
            <a:fillRect/>
          </a:stretch>
        </p:blipFill>
        <p:spPr bwMode="auto">
          <a:xfrm>
            <a:off x="3781425" y="1547813"/>
            <a:ext cx="4932363" cy="36623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综合能源管理</a:t>
            </a:r>
          </a:p>
        </p:txBody>
      </p:sp>
      <p:grpSp>
        <p:nvGrpSpPr>
          <p:cNvPr id="93187"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93190"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93191"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93192" name="Text Box 14"/>
          <p:cNvSpPr txBox="1">
            <a:spLocks noChangeArrowheads="1"/>
          </p:cNvSpPr>
          <p:nvPr/>
        </p:nvSpPr>
        <p:spPr bwMode="auto">
          <a:xfrm>
            <a:off x="1692275" y="900113"/>
            <a:ext cx="626427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3000"/>
              <a:t>AcrelCloud-6000</a:t>
            </a:r>
            <a:r>
              <a:rPr lang="zh-CN" altLang="en-US" sz="3000"/>
              <a:t>安全用电管理云平台</a:t>
            </a:r>
          </a:p>
        </p:txBody>
      </p:sp>
      <p:sp>
        <p:nvSpPr>
          <p:cNvPr id="93193" name="Text Box 15"/>
          <p:cNvSpPr txBox="1">
            <a:spLocks noChangeArrowheads="1"/>
          </p:cNvSpPr>
          <p:nvPr/>
        </p:nvSpPr>
        <p:spPr bwMode="auto">
          <a:xfrm>
            <a:off x="252413" y="1836738"/>
            <a:ext cx="2520950" cy="2014537"/>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a:solidFill>
                  <a:schemeClr val="accent1"/>
                </a:solidFill>
              </a:rPr>
              <a:t>        对引发电气火灾的导线温度、电流和漏电流等因素不间断进行跟踪和分析，并将隐患信息及时推送给管理人员，指导企业排查和治理。</a:t>
            </a:r>
          </a:p>
        </p:txBody>
      </p:sp>
      <p:pic>
        <p:nvPicPr>
          <p:cNvPr id="25" name="图片 24"/>
          <p:cNvPicPr>
            <a:picLocks noChangeAspect="1"/>
          </p:cNvPicPr>
          <p:nvPr/>
        </p:nvPicPr>
        <p:blipFill>
          <a:blip r:embed="rId3"/>
          <a:srcRect/>
          <a:stretch>
            <a:fillRect/>
          </a:stretch>
        </p:blipFill>
        <p:spPr bwMode="auto">
          <a:xfrm>
            <a:off x="3492500" y="1514475"/>
            <a:ext cx="4521200" cy="3706813"/>
          </a:xfrm>
          <a:prstGeom prst="rect">
            <a:avLst/>
          </a:prstGeom>
          <a:noFill/>
          <a:ln w="9525">
            <a:solidFill>
              <a:srgbClr val="7F7F7F"/>
            </a:solidFill>
            <a:miter lim="800000"/>
            <a:headEnd/>
            <a:tailEnd/>
          </a:ln>
          <a:effec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综合能源管理</a:t>
            </a:r>
          </a:p>
        </p:txBody>
      </p:sp>
      <p:grpSp>
        <p:nvGrpSpPr>
          <p:cNvPr id="94211"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94214"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94215"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94216" name="Text Box 14"/>
          <p:cNvSpPr txBox="1">
            <a:spLocks noChangeArrowheads="1"/>
          </p:cNvSpPr>
          <p:nvPr/>
        </p:nvSpPr>
        <p:spPr bwMode="auto">
          <a:xfrm>
            <a:off x="1692275" y="900113"/>
            <a:ext cx="626427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3000"/>
              <a:t>Acrelcloud-3000</a:t>
            </a:r>
            <a:r>
              <a:rPr lang="zh-CN" altLang="en-US" sz="3000"/>
              <a:t>环保用电监管云平台</a:t>
            </a:r>
          </a:p>
        </p:txBody>
      </p:sp>
      <p:sp>
        <p:nvSpPr>
          <p:cNvPr id="94217" name="Text Box 15"/>
          <p:cNvSpPr txBox="1">
            <a:spLocks noChangeArrowheads="1"/>
          </p:cNvSpPr>
          <p:nvPr/>
        </p:nvSpPr>
        <p:spPr bwMode="auto">
          <a:xfrm>
            <a:off x="252413" y="1836738"/>
            <a:ext cx="2520950" cy="22891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a:solidFill>
                  <a:schemeClr val="accent1"/>
                </a:solidFill>
              </a:rPr>
              <a:t>        实时采集企业总用电、生产设备及环保治理设备用电情况，通过关联</a:t>
            </a:r>
            <a:r>
              <a:rPr lang="en-US" altLang="zh-CN">
                <a:solidFill>
                  <a:schemeClr val="accent1"/>
                </a:solidFill>
              </a:rPr>
              <a:t>/</a:t>
            </a:r>
            <a:r>
              <a:rPr lang="zh-CN" altLang="en-US">
                <a:solidFill>
                  <a:schemeClr val="accent1"/>
                </a:solidFill>
              </a:rPr>
              <a:t>超限</a:t>
            </a:r>
            <a:r>
              <a:rPr lang="en-US" altLang="zh-CN">
                <a:solidFill>
                  <a:schemeClr val="accent1"/>
                </a:solidFill>
              </a:rPr>
              <a:t>/</a:t>
            </a:r>
            <a:r>
              <a:rPr lang="zh-CN" altLang="en-US">
                <a:solidFill>
                  <a:schemeClr val="accent1"/>
                </a:solidFill>
              </a:rPr>
              <a:t>停电</a:t>
            </a:r>
            <a:r>
              <a:rPr lang="en-US" altLang="zh-CN">
                <a:solidFill>
                  <a:schemeClr val="accent1"/>
                </a:solidFill>
              </a:rPr>
              <a:t>/</a:t>
            </a:r>
            <a:r>
              <a:rPr lang="zh-CN" altLang="en-US">
                <a:solidFill>
                  <a:schemeClr val="accent1"/>
                </a:solidFill>
              </a:rPr>
              <a:t>停限产等分析，及时发现环保治理设备未开启、异常关闭等情况。可通过</a:t>
            </a:r>
            <a:r>
              <a:rPr lang="en-US" altLang="zh-CN">
                <a:solidFill>
                  <a:schemeClr val="accent1"/>
                </a:solidFill>
              </a:rPr>
              <a:t>PC</a:t>
            </a:r>
            <a:r>
              <a:rPr lang="zh-CN" altLang="en-US">
                <a:solidFill>
                  <a:schemeClr val="accent1"/>
                </a:solidFill>
              </a:rPr>
              <a:t>、手机、平板等访问。</a:t>
            </a:r>
          </a:p>
        </p:txBody>
      </p:sp>
      <p:pic>
        <p:nvPicPr>
          <p:cNvPr id="28" name="图片 27" descr="系统图"/>
          <p:cNvPicPr>
            <a:picLocks noChangeAspect="1"/>
          </p:cNvPicPr>
          <p:nvPr/>
        </p:nvPicPr>
        <p:blipFill>
          <a:blip r:embed="rId3"/>
          <a:srcRect l="37048"/>
          <a:stretch>
            <a:fillRect/>
          </a:stretch>
        </p:blipFill>
        <p:spPr bwMode="auto">
          <a:xfrm>
            <a:off x="4932363" y="1476375"/>
            <a:ext cx="2900362" cy="37242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中压成套元件</a:t>
            </a:r>
          </a:p>
        </p:txBody>
      </p:sp>
      <p:grpSp>
        <p:nvGrpSpPr>
          <p:cNvPr id="18434"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18435"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18436"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pic>
        <p:nvPicPr>
          <p:cNvPr id="18437" name="Picture 11"/>
          <p:cNvPicPr>
            <a:picLocks noChangeAspect="1" noChangeArrowheads="1"/>
          </p:cNvPicPr>
          <p:nvPr/>
        </p:nvPicPr>
        <p:blipFill>
          <a:blip r:embed="rId3"/>
          <a:srcRect/>
          <a:stretch>
            <a:fillRect/>
          </a:stretch>
        </p:blipFill>
        <p:spPr bwMode="auto">
          <a:xfrm>
            <a:off x="396875" y="1476375"/>
            <a:ext cx="1550988" cy="2663825"/>
          </a:xfrm>
          <a:prstGeom prst="rect">
            <a:avLst/>
          </a:prstGeom>
          <a:noFill/>
          <a:ln w="9525">
            <a:noFill/>
            <a:miter lim="800000"/>
            <a:headEnd/>
            <a:tailEnd/>
          </a:ln>
        </p:spPr>
      </p:pic>
      <p:sp>
        <p:nvSpPr>
          <p:cNvPr id="18438" name="Text Box 14"/>
          <p:cNvSpPr txBox="1">
            <a:spLocks noChangeArrowheads="1"/>
          </p:cNvSpPr>
          <p:nvPr/>
        </p:nvSpPr>
        <p:spPr bwMode="auto">
          <a:xfrm>
            <a:off x="3779838" y="1044575"/>
            <a:ext cx="475297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3000"/>
              <a:t>ASD</a:t>
            </a:r>
            <a:r>
              <a:rPr lang="zh-CN" altLang="en-US" sz="3000"/>
              <a:t>系列智能操控装置</a:t>
            </a:r>
            <a:endParaRPr lang="en-US" altLang="zh-CN" sz="3000"/>
          </a:p>
        </p:txBody>
      </p:sp>
      <p:sp>
        <p:nvSpPr>
          <p:cNvPr id="18439" name="Text Box 15"/>
          <p:cNvSpPr txBox="1">
            <a:spLocks noChangeArrowheads="1"/>
          </p:cNvSpPr>
          <p:nvPr/>
        </p:nvSpPr>
        <p:spPr bwMode="auto">
          <a:xfrm>
            <a:off x="4213225" y="1692275"/>
            <a:ext cx="2952750" cy="3968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ASD1XX</a:t>
            </a:r>
            <a:r>
              <a:rPr lang="zh-CN" altLang="en-US" sz="2000">
                <a:solidFill>
                  <a:schemeClr val="accent1"/>
                </a:solidFill>
              </a:rPr>
              <a:t>、</a:t>
            </a:r>
            <a:r>
              <a:rPr lang="en-US" altLang="zh-CN" sz="2000">
                <a:solidFill>
                  <a:schemeClr val="accent1"/>
                </a:solidFill>
              </a:rPr>
              <a:t>2XX</a:t>
            </a:r>
            <a:r>
              <a:rPr lang="zh-CN" altLang="en-US" sz="2000">
                <a:solidFill>
                  <a:schemeClr val="accent1"/>
                </a:solidFill>
              </a:rPr>
              <a:t>、</a:t>
            </a:r>
            <a:r>
              <a:rPr lang="en-US" altLang="zh-CN" sz="2000">
                <a:solidFill>
                  <a:schemeClr val="accent1"/>
                </a:solidFill>
              </a:rPr>
              <a:t>3XX</a:t>
            </a:r>
            <a:r>
              <a:rPr lang="zh-CN" altLang="en-US" sz="2000">
                <a:solidFill>
                  <a:schemeClr val="accent1"/>
                </a:solidFill>
              </a:rPr>
              <a:t>系列</a:t>
            </a:r>
          </a:p>
        </p:txBody>
      </p:sp>
      <p:sp>
        <p:nvSpPr>
          <p:cNvPr id="18440" name="Oval 13"/>
          <p:cNvSpPr>
            <a:spLocks noChangeArrowheads="1"/>
          </p:cNvSpPr>
          <p:nvPr/>
        </p:nvSpPr>
        <p:spPr bwMode="auto">
          <a:xfrm>
            <a:off x="1476375" y="1620838"/>
            <a:ext cx="288925" cy="287337"/>
          </a:xfrm>
          <a:prstGeom prst="ellipse">
            <a:avLst/>
          </a:prstGeom>
          <a:noFill/>
          <a:ln w="25400">
            <a:solidFill>
              <a:srgbClr val="FF0000"/>
            </a:solidFill>
            <a:round/>
            <a:headEnd/>
            <a:tailEnd/>
          </a:ln>
        </p:spPr>
        <p:txBody>
          <a:bodyPr wrap="none" anchor="ctr"/>
          <a:lstStyle/>
          <a:p>
            <a:endParaRPr lang="zh-CN" altLang="en-US"/>
          </a:p>
        </p:txBody>
      </p:sp>
      <p:pic>
        <p:nvPicPr>
          <p:cNvPr id="18441" name="Picture 15"/>
          <p:cNvPicPr>
            <a:picLocks noChangeAspect="1" noChangeArrowheads="1"/>
          </p:cNvPicPr>
          <p:nvPr/>
        </p:nvPicPr>
        <p:blipFill>
          <a:blip r:embed="rId4"/>
          <a:srcRect/>
          <a:stretch>
            <a:fillRect/>
          </a:stretch>
        </p:blipFill>
        <p:spPr bwMode="auto">
          <a:xfrm>
            <a:off x="2557463" y="2339975"/>
            <a:ext cx="6554787" cy="1741488"/>
          </a:xfrm>
          <a:prstGeom prst="rect">
            <a:avLst/>
          </a:prstGeom>
          <a:noFill/>
          <a:ln w="9525">
            <a:noFill/>
            <a:miter lim="800000"/>
            <a:headEnd/>
            <a:tailEnd/>
          </a:ln>
        </p:spPr>
      </p:pic>
      <p:pic>
        <p:nvPicPr>
          <p:cNvPr id="18442" name="Picture 16"/>
          <p:cNvPicPr>
            <a:picLocks noChangeAspect="1" noChangeArrowheads="1"/>
          </p:cNvPicPr>
          <p:nvPr/>
        </p:nvPicPr>
        <p:blipFill>
          <a:blip r:embed="rId5"/>
          <a:srcRect/>
          <a:stretch>
            <a:fillRect/>
          </a:stretch>
        </p:blipFill>
        <p:spPr bwMode="auto">
          <a:xfrm>
            <a:off x="2700338" y="4140200"/>
            <a:ext cx="2159000" cy="617538"/>
          </a:xfrm>
          <a:prstGeom prst="rect">
            <a:avLst/>
          </a:prstGeom>
          <a:noFill/>
          <a:ln w="9525">
            <a:noFill/>
            <a:miter lim="800000"/>
            <a:headEnd/>
            <a:tailEnd/>
          </a:ln>
        </p:spPr>
      </p:pic>
      <p:pic>
        <p:nvPicPr>
          <p:cNvPr id="18443" name="Picture 17"/>
          <p:cNvPicPr>
            <a:picLocks noChangeAspect="1" noChangeArrowheads="1"/>
          </p:cNvPicPr>
          <p:nvPr/>
        </p:nvPicPr>
        <p:blipFill>
          <a:blip r:embed="rId6"/>
          <a:srcRect/>
          <a:stretch>
            <a:fillRect/>
          </a:stretch>
        </p:blipFill>
        <p:spPr bwMode="auto">
          <a:xfrm>
            <a:off x="4429125" y="4140200"/>
            <a:ext cx="2195513" cy="600075"/>
          </a:xfrm>
          <a:prstGeom prst="rect">
            <a:avLst/>
          </a:prstGeom>
          <a:noFill/>
          <a:ln w="9525">
            <a:noFill/>
            <a:miter lim="800000"/>
            <a:headEnd/>
            <a:tailEnd/>
          </a:ln>
        </p:spPr>
      </p:pic>
      <p:pic>
        <p:nvPicPr>
          <p:cNvPr id="18444" name="Picture 18"/>
          <p:cNvPicPr>
            <a:picLocks noChangeAspect="1" noChangeArrowheads="1"/>
          </p:cNvPicPr>
          <p:nvPr/>
        </p:nvPicPr>
        <p:blipFill>
          <a:blip r:embed="rId7"/>
          <a:srcRect/>
          <a:stretch>
            <a:fillRect/>
          </a:stretch>
        </p:blipFill>
        <p:spPr bwMode="auto">
          <a:xfrm>
            <a:off x="6084888" y="4156075"/>
            <a:ext cx="2986087" cy="631825"/>
          </a:xfrm>
          <a:prstGeom prst="rect">
            <a:avLst/>
          </a:prstGeom>
          <a:noFill/>
          <a:ln w="9525">
            <a:noFill/>
            <a:miter lim="800000"/>
            <a:headEnd/>
            <a:tailEnd/>
          </a:ln>
        </p:spPr>
      </p:pic>
      <p:pic>
        <p:nvPicPr>
          <p:cNvPr id="18445" name="Picture 19"/>
          <p:cNvPicPr>
            <a:picLocks noChangeAspect="1" noChangeArrowheads="1"/>
          </p:cNvPicPr>
          <p:nvPr/>
        </p:nvPicPr>
        <p:blipFill>
          <a:blip r:embed="rId8"/>
          <a:srcRect/>
          <a:stretch>
            <a:fillRect/>
          </a:stretch>
        </p:blipFill>
        <p:spPr bwMode="auto">
          <a:xfrm>
            <a:off x="7669213" y="4140200"/>
            <a:ext cx="2193925" cy="627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综合能源管理</a:t>
            </a:r>
          </a:p>
        </p:txBody>
      </p:sp>
      <p:grpSp>
        <p:nvGrpSpPr>
          <p:cNvPr id="95235"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95238"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95239"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95240" name="Text Box 14"/>
          <p:cNvSpPr txBox="1">
            <a:spLocks noChangeArrowheads="1"/>
          </p:cNvSpPr>
          <p:nvPr/>
        </p:nvSpPr>
        <p:spPr bwMode="auto">
          <a:xfrm>
            <a:off x="1692275" y="900113"/>
            <a:ext cx="626427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3000"/>
              <a:t>AcrelCloud-3200</a:t>
            </a:r>
            <a:r>
              <a:rPr lang="zh-CN" altLang="en-US" sz="3000"/>
              <a:t>预付费云平台</a:t>
            </a:r>
          </a:p>
        </p:txBody>
      </p:sp>
      <p:sp>
        <p:nvSpPr>
          <p:cNvPr id="95241" name="Text Box 15"/>
          <p:cNvSpPr txBox="1">
            <a:spLocks noChangeArrowheads="1"/>
          </p:cNvSpPr>
          <p:nvPr/>
        </p:nvSpPr>
        <p:spPr bwMode="auto">
          <a:xfrm>
            <a:off x="252413" y="1836738"/>
            <a:ext cx="2520950" cy="2838450"/>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a:solidFill>
                  <a:schemeClr val="accent1"/>
                </a:solidFill>
              </a:rPr>
              <a:t>        无缝集成商业、物业公司、院校等分散布置的预付费电能表、阀控智能水表，提供微信、支付宝、银联等在线支付方式，提供预警和充值、退费、电能消耗记录查询等功能，方便用户和管理方的数据统计和财务分析。</a:t>
            </a:r>
          </a:p>
        </p:txBody>
      </p:sp>
      <p:pic>
        <p:nvPicPr>
          <p:cNvPr id="95243" name="图片 63" descr="预付费云结构图3"/>
          <p:cNvPicPr>
            <a:picLocks noChangeAspect="1"/>
          </p:cNvPicPr>
          <p:nvPr/>
        </p:nvPicPr>
        <p:blipFill>
          <a:blip r:embed="rId3"/>
          <a:srcRect/>
          <a:stretch>
            <a:fillRect/>
          </a:stretch>
        </p:blipFill>
        <p:spPr bwMode="auto">
          <a:xfrm>
            <a:off x="3781425" y="1476375"/>
            <a:ext cx="5160963" cy="3719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综合能源管理</a:t>
            </a:r>
          </a:p>
        </p:txBody>
      </p:sp>
      <p:grpSp>
        <p:nvGrpSpPr>
          <p:cNvPr id="96259"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96262"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96263"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96264" name="Text Box 14"/>
          <p:cNvSpPr txBox="1">
            <a:spLocks noChangeArrowheads="1"/>
          </p:cNvSpPr>
          <p:nvPr/>
        </p:nvSpPr>
        <p:spPr bwMode="auto">
          <a:xfrm>
            <a:off x="1331913" y="900113"/>
            <a:ext cx="7200900"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3000"/>
              <a:t>AcrelCloud-9500</a:t>
            </a:r>
            <a:r>
              <a:rPr lang="zh-CN" altLang="en-US" sz="3000"/>
              <a:t>电瓶车充电桩收费云平台</a:t>
            </a:r>
          </a:p>
        </p:txBody>
      </p:sp>
      <p:sp>
        <p:nvSpPr>
          <p:cNvPr id="96265" name="Text Box 15"/>
          <p:cNvSpPr txBox="1">
            <a:spLocks noChangeArrowheads="1"/>
          </p:cNvSpPr>
          <p:nvPr/>
        </p:nvSpPr>
        <p:spPr bwMode="auto">
          <a:xfrm>
            <a:off x="252413" y="1836738"/>
            <a:ext cx="2520950" cy="2563812"/>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a:solidFill>
                  <a:schemeClr val="accent1"/>
                </a:solidFill>
              </a:rPr>
              <a:t>        对电瓶车充电桩的日常状态、充电过程进行监控，实现充电支付对接，支持投币、刷卡、微信等多种支付方式，对充电过程中的异常情况进行预警，实现对下游站级平台的清算、对账。</a:t>
            </a:r>
          </a:p>
        </p:txBody>
      </p:sp>
      <p:pic>
        <p:nvPicPr>
          <p:cNvPr id="96267" name="Picture 11"/>
          <p:cNvPicPr>
            <a:picLocks noChangeAspect="1" noChangeArrowheads="1"/>
          </p:cNvPicPr>
          <p:nvPr/>
        </p:nvPicPr>
        <p:blipFill>
          <a:blip r:embed="rId3"/>
          <a:srcRect/>
          <a:stretch>
            <a:fillRect/>
          </a:stretch>
        </p:blipFill>
        <p:spPr bwMode="auto">
          <a:xfrm>
            <a:off x="3997325" y="1620838"/>
            <a:ext cx="4608513" cy="32337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综合能源管理</a:t>
            </a:r>
          </a:p>
        </p:txBody>
      </p:sp>
      <p:grpSp>
        <p:nvGrpSpPr>
          <p:cNvPr id="97283"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97286"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97287"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97288" name="Text Box 14"/>
          <p:cNvSpPr txBox="1">
            <a:spLocks noChangeArrowheads="1"/>
          </p:cNvSpPr>
          <p:nvPr/>
        </p:nvSpPr>
        <p:spPr bwMode="auto">
          <a:xfrm>
            <a:off x="1331913" y="900113"/>
            <a:ext cx="7200900"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3000"/>
              <a:t>AcrelCloud-3500</a:t>
            </a:r>
            <a:r>
              <a:rPr lang="zh-CN" altLang="en-US" sz="3000"/>
              <a:t>餐饮油烟监测云平台</a:t>
            </a:r>
          </a:p>
        </p:txBody>
      </p:sp>
      <p:sp>
        <p:nvSpPr>
          <p:cNvPr id="97289" name="Text Box 15"/>
          <p:cNvSpPr txBox="1">
            <a:spLocks noChangeArrowheads="1"/>
          </p:cNvSpPr>
          <p:nvPr/>
        </p:nvSpPr>
        <p:spPr bwMode="auto">
          <a:xfrm>
            <a:off x="252413" y="1836738"/>
            <a:ext cx="2520950" cy="22891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a:solidFill>
                  <a:schemeClr val="accent1"/>
                </a:solidFill>
              </a:rPr>
              <a:t>        采集餐饮油烟处理设备运行状态和油烟排放的浓度数据，自动对超标排放及异常企业进行提示预警，督促餐饮企业整改设备、定期清洗、维护，实现减排环保。</a:t>
            </a:r>
          </a:p>
        </p:txBody>
      </p:sp>
      <p:pic>
        <p:nvPicPr>
          <p:cNvPr id="97291" name="Picture 11"/>
          <p:cNvPicPr>
            <a:picLocks noChangeAspect="1" noChangeArrowheads="1"/>
          </p:cNvPicPr>
          <p:nvPr/>
        </p:nvPicPr>
        <p:blipFill>
          <a:blip r:embed="rId3"/>
          <a:srcRect/>
          <a:stretch>
            <a:fillRect/>
          </a:stretch>
        </p:blipFill>
        <p:spPr bwMode="auto">
          <a:xfrm>
            <a:off x="3636963" y="1763713"/>
            <a:ext cx="5619750" cy="24098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综合能源管理</a:t>
            </a:r>
          </a:p>
        </p:txBody>
      </p:sp>
      <p:grpSp>
        <p:nvGrpSpPr>
          <p:cNvPr id="98307"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98310"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98311"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98312" name="Text Box 14"/>
          <p:cNvSpPr txBox="1">
            <a:spLocks noChangeArrowheads="1"/>
          </p:cNvSpPr>
          <p:nvPr/>
        </p:nvSpPr>
        <p:spPr bwMode="auto">
          <a:xfrm>
            <a:off x="1331913" y="900113"/>
            <a:ext cx="7200900"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3000"/>
              <a:t>AcrelCloud-5000</a:t>
            </a:r>
            <a:r>
              <a:rPr lang="zh-CN" altLang="en-US" sz="3000"/>
              <a:t>建筑能耗监测系统</a:t>
            </a:r>
          </a:p>
        </p:txBody>
      </p:sp>
      <p:sp>
        <p:nvSpPr>
          <p:cNvPr id="98313" name="Text Box 15"/>
          <p:cNvSpPr txBox="1">
            <a:spLocks noChangeArrowheads="1"/>
          </p:cNvSpPr>
          <p:nvPr/>
        </p:nvSpPr>
        <p:spPr bwMode="auto">
          <a:xfrm>
            <a:off x="252413" y="1836738"/>
            <a:ext cx="2520950" cy="2563812"/>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a:solidFill>
                  <a:schemeClr val="accent1"/>
                </a:solidFill>
              </a:rPr>
              <a:t>        对电、水、气、煤、油、热（冷）量等集中采集、统计、分析，以数据和图表方式向管理人员和决策层展示各类能源的使用消耗情况，便于找出高耗能点或不合理的耗能习惯，有效节约能源。</a:t>
            </a:r>
          </a:p>
        </p:txBody>
      </p:sp>
      <p:pic>
        <p:nvPicPr>
          <p:cNvPr id="98315" name="Picture 2"/>
          <p:cNvPicPr>
            <a:picLocks noChangeAspect="1"/>
          </p:cNvPicPr>
          <p:nvPr/>
        </p:nvPicPr>
        <p:blipFill>
          <a:blip r:embed="rId3"/>
          <a:srcRect/>
          <a:stretch>
            <a:fillRect/>
          </a:stretch>
        </p:blipFill>
        <p:spPr bwMode="auto">
          <a:xfrm>
            <a:off x="3781425" y="1714500"/>
            <a:ext cx="5256213" cy="2860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中压成套元件</a:t>
            </a:r>
          </a:p>
        </p:txBody>
      </p:sp>
      <p:grpSp>
        <p:nvGrpSpPr>
          <p:cNvPr id="19458"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19459"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19460"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19461" name="Text Box 14"/>
          <p:cNvSpPr txBox="1">
            <a:spLocks noChangeArrowheads="1"/>
          </p:cNvSpPr>
          <p:nvPr/>
        </p:nvSpPr>
        <p:spPr bwMode="auto">
          <a:xfrm>
            <a:off x="3779838" y="1044575"/>
            <a:ext cx="475297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电气接点在线测温装置</a:t>
            </a:r>
          </a:p>
        </p:txBody>
      </p:sp>
      <p:pic>
        <p:nvPicPr>
          <p:cNvPr id="19462" name="Picture 13"/>
          <p:cNvPicPr>
            <a:picLocks noChangeAspect="1" noChangeArrowheads="1"/>
          </p:cNvPicPr>
          <p:nvPr/>
        </p:nvPicPr>
        <p:blipFill>
          <a:blip r:embed="rId3"/>
          <a:srcRect/>
          <a:stretch>
            <a:fillRect/>
          </a:stretch>
        </p:blipFill>
        <p:spPr bwMode="auto">
          <a:xfrm>
            <a:off x="396875" y="971550"/>
            <a:ext cx="1944688" cy="1697038"/>
          </a:xfrm>
          <a:prstGeom prst="rect">
            <a:avLst/>
          </a:prstGeom>
          <a:noFill/>
          <a:ln w="9525">
            <a:noFill/>
            <a:miter lim="800000"/>
            <a:headEnd/>
            <a:tailEnd/>
          </a:ln>
          <a:effectLst>
            <a:prstShdw prst="shdw13" dist="53882" dir="13500000">
              <a:schemeClr val="bg2">
                <a:alpha val="50000"/>
              </a:schemeClr>
            </a:prstShdw>
          </a:effectLst>
        </p:spPr>
      </p:pic>
      <p:pic>
        <p:nvPicPr>
          <p:cNvPr id="19463" name="Picture 14"/>
          <p:cNvPicPr>
            <a:picLocks noChangeAspect="1" noChangeArrowheads="1"/>
          </p:cNvPicPr>
          <p:nvPr/>
        </p:nvPicPr>
        <p:blipFill>
          <a:blip r:embed="rId4"/>
          <a:srcRect/>
          <a:stretch>
            <a:fillRect/>
          </a:stretch>
        </p:blipFill>
        <p:spPr bwMode="auto">
          <a:xfrm>
            <a:off x="468313" y="3060700"/>
            <a:ext cx="1871662" cy="1773238"/>
          </a:xfrm>
          <a:prstGeom prst="rect">
            <a:avLst/>
          </a:prstGeom>
          <a:noFill/>
          <a:ln w="9525">
            <a:noFill/>
            <a:miter lim="800000"/>
            <a:headEnd/>
            <a:tailEnd/>
          </a:ln>
          <a:effectLst>
            <a:prstShdw prst="shdw13" dist="53882" dir="13500000">
              <a:schemeClr val="bg2">
                <a:alpha val="50000"/>
              </a:schemeClr>
            </a:prstShdw>
          </a:effectLst>
        </p:spPr>
      </p:pic>
      <p:sp>
        <p:nvSpPr>
          <p:cNvPr id="19464" name="Oval 11"/>
          <p:cNvSpPr>
            <a:spLocks noChangeArrowheads="1"/>
          </p:cNvSpPr>
          <p:nvPr/>
        </p:nvSpPr>
        <p:spPr bwMode="auto">
          <a:xfrm>
            <a:off x="252413" y="1547813"/>
            <a:ext cx="2232025" cy="1008062"/>
          </a:xfrm>
          <a:prstGeom prst="ellipse">
            <a:avLst/>
          </a:prstGeom>
          <a:noFill/>
          <a:ln w="25400">
            <a:solidFill>
              <a:srgbClr val="FF0000"/>
            </a:solidFill>
            <a:round/>
            <a:headEnd/>
            <a:tailEnd/>
          </a:ln>
        </p:spPr>
        <p:txBody>
          <a:bodyPr wrap="none" anchor="ctr"/>
          <a:lstStyle/>
          <a:p>
            <a:endParaRPr lang="zh-CN" altLang="en-US"/>
          </a:p>
        </p:txBody>
      </p:sp>
      <p:sp>
        <p:nvSpPr>
          <p:cNvPr id="19465" name="Oval 16"/>
          <p:cNvSpPr>
            <a:spLocks noChangeArrowheads="1"/>
          </p:cNvSpPr>
          <p:nvPr/>
        </p:nvSpPr>
        <p:spPr bwMode="auto">
          <a:xfrm>
            <a:off x="828675" y="3492500"/>
            <a:ext cx="719138" cy="1295400"/>
          </a:xfrm>
          <a:prstGeom prst="ellipse">
            <a:avLst/>
          </a:prstGeom>
          <a:noFill/>
          <a:ln w="25400">
            <a:solidFill>
              <a:srgbClr val="FF0000"/>
            </a:solidFill>
            <a:round/>
            <a:headEnd/>
            <a:tailEnd/>
          </a:ln>
        </p:spPr>
        <p:txBody>
          <a:bodyPr wrap="none" anchor="ctr"/>
          <a:lstStyle/>
          <a:p>
            <a:endParaRPr lang="zh-CN" altLang="en-US"/>
          </a:p>
        </p:txBody>
      </p:sp>
      <p:pic>
        <p:nvPicPr>
          <p:cNvPr id="19466" name="Picture 17"/>
          <p:cNvPicPr>
            <a:picLocks noChangeAspect="1" noChangeArrowheads="1"/>
          </p:cNvPicPr>
          <p:nvPr/>
        </p:nvPicPr>
        <p:blipFill>
          <a:blip r:embed="rId5"/>
          <a:srcRect/>
          <a:stretch>
            <a:fillRect/>
          </a:stretch>
        </p:blipFill>
        <p:spPr bwMode="auto">
          <a:xfrm>
            <a:off x="2916238" y="2052638"/>
            <a:ext cx="6378575" cy="1511300"/>
          </a:xfrm>
          <a:prstGeom prst="rect">
            <a:avLst/>
          </a:prstGeom>
          <a:noFill/>
          <a:ln w="9525">
            <a:noFill/>
            <a:miter lim="800000"/>
            <a:headEnd/>
            <a:tailEnd/>
          </a:ln>
        </p:spPr>
      </p:pic>
      <p:sp>
        <p:nvSpPr>
          <p:cNvPr id="19467" name="Text Box 18"/>
          <p:cNvSpPr txBox="1">
            <a:spLocks noChangeArrowheads="1"/>
          </p:cNvSpPr>
          <p:nvPr/>
        </p:nvSpPr>
        <p:spPr bwMode="auto">
          <a:xfrm>
            <a:off x="2557463" y="3563938"/>
            <a:ext cx="1871662" cy="12350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1500"/>
              <a:t>无线测温传感器</a:t>
            </a:r>
          </a:p>
          <a:p>
            <a:pPr>
              <a:spcBef>
                <a:spcPct val="50000"/>
              </a:spcBef>
            </a:pPr>
            <a:r>
              <a:rPr lang="en-US" altLang="zh-CN" sz="1500"/>
              <a:t>ATE100/200/300/400</a:t>
            </a:r>
          </a:p>
          <a:p>
            <a:pPr>
              <a:spcBef>
                <a:spcPct val="50000"/>
              </a:spcBef>
            </a:pPr>
            <a:r>
              <a:rPr lang="zh-CN" altLang="en-US" sz="1500"/>
              <a:t>测母排、触头、电缆搭接头温度</a:t>
            </a:r>
          </a:p>
        </p:txBody>
      </p:sp>
      <p:sp>
        <p:nvSpPr>
          <p:cNvPr id="19468" name="Text Box 19"/>
          <p:cNvSpPr txBox="1">
            <a:spLocks noChangeArrowheads="1"/>
          </p:cNvSpPr>
          <p:nvPr/>
        </p:nvSpPr>
        <p:spPr bwMode="auto">
          <a:xfrm>
            <a:off x="4500563" y="3552825"/>
            <a:ext cx="1871662" cy="320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1500"/>
              <a:t>无线收发器</a:t>
            </a:r>
          </a:p>
        </p:txBody>
      </p:sp>
      <p:sp>
        <p:nvSpPr>
          <p:cNvPr id="19469" name="Text Box 20"/>
          <p:cNvSpPr txBox="1">
            <a:spLocks noChangeArrowheads="1"/>
          </p:cNvSpPr>
          <p:nvPr/>
        </p:nvSpPr>
        <p:spPr bwMode="auto">
          <a:xfrm>
            <a:off x="5940425" y="3563938"/>
            <a:ext cx="1871663" cy="320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1500"/>
              <a:t>测温显示终端</a:t>
            </a:r>
          </a:p>
        </p:txBody>
      </p:sp>
      <p:sp>
        <p:nvSpPr>
          <p:cNvPr id="19470" name="Text Box 21"/>
          <p:cNvSpPr txBox="1">
            <a:spLocks noChangeArrowheads="1"/>
          </p:cNvSpPr>
          <p:nvPr/>
        </p:nvSpPr>
        <p:spPr bwMode="auto">
          <a:xfrm>
            <a:off x="7526338" y="3563938"/>
            <a:ext cx="1871662" cy="7778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r>
              <a:rPr lang="zh-CN" altLang="en-US" sz="1500"/>
              <a:t>无线测温采集设备</a:t>
            </a:r>
          </a:p>
          <a:p>
            <a:endParaRPr lang="zh-CN" altLang="en-US" sz="1500"/>
          </a:p>
          <a:p>
            <a:r>
              <a:rPr lang="zh-CN" altLang="en-US" sz="1500"/>
              <a:t>无线测温系统</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中压成套元件</a:t>
            </a:r>
          </a:p>
        </p:txBody>
      </p:sp>
      <p:grpSp>
        <p:nvGrpSpPr>
          <p:cNvPr id="20482"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20483"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20484"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20485" name="Text Box 14"/>
          <p:cNvSpPr txBox="1">
            <a:spLocks noChangeArrowheads="1"/>
          </p:cNvSpPr>
          <p:nvPr/>
        </p:nvSpPr>
        <p:spPr bwMode="auto">
          <a:xfrm>
            <a:off x="4932363" y="1116013"/>
            <a:ext cx="475297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柜内各小室温度检测</a:t>
            </a:r>
          </a:p>
        </p:txBody>
      </p:sp>
      <p:sp>
        <p:nvSpPr>
          <p:cNvPr id="20486" name="Text Box 14"/>
          <p:cNvSpPr txBox="1">
            <a:spLocks noChangeArrowheads="1"/>
          </p:cNvSpPr>
          <p:nvPr/>
        </p:nvSpPr>
        <p:spPr bwMode="auto">
          <a:xfrm>
            <a:off x="5940425" y="3924300"/>
            <a:ext cx="3024188" cy="6635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WHD48/72/46/20R</a:t>
            </a:r>
          </a:p>
          <a:p>
            <a:pPr>
              <a:spcBef>
                <a:spcPct val="50000"/>
              </a:spcBef>
            </a:pPr>
            <a:r>
              <a:rPr lang="en-US" altLang="zh-CN" sz="1500"/>
              <a:t>1/2/3</a:t>
            </a:r>
            <a:r>
              <a:rPr lang="zh-CN" altLang="en-US" sz="1500"/>
              <a:t>路温湿度检测</a:t>
            </a:r>
          </a:p>
        </p:txBody>
      </p:sp>
      <p:pic>
        <p:nvPicPr>
          <p:cNvPr id="20487" name="Picture 19"/>
          <p:cNvPicPr>
            <a:picLocks noChangeAspect="1" noChangeArrowheads="1"/>
          </p:cNvPicPr>
          <p:nvPr/>
        </p:nvPicPr>
        <p:blipFill>
          <a:blip r:embed="rId3"/>
          <a:srcRect/>
          <a:stretch>
            <a:fillRect/>
          </a:stretch>
        </p:blipFill>
        <p:spPr bwMode="auto">
          <a:xfrm>
            <a:off x="180975" y="1331913"/>
            <a:ext cx="1857375" cy="2733675"/>
          </a:xfrm>
          <a:prstGeom prst="rect">
            <a:avLst/>
          </a:prstGeom>
          <a:noFill/>
          <a:ln w="9525">
            <a:noFill/>
            <a:miter lim="800000"/>
            <a:headEnd/>
            <a:tailEnd/>
          </a:ln>
        </p:spPr>
      </p:pic>
      <p:pic>
        <p:nvPicPr>
          <p:cNvPr id="20488" name="Picture 20"/>
          <p:cNvPicPr>
            <a:picLocks noChangeAspect="1" noChangeArrowheads="1"/>
          </p:cNvPicPr>
          <p:nvPr/>
        </p:nvPicPr>
        <p:blipFill>
          <a:blip r:embed="rId4"/>
          <a:srcRect/>
          <a:stretch>
            <a:fillRect/>
          </a:stretch>
        </p:blipFill>
        <p:spPr bwMode="auto">
          <a:xfrm>
            <a:off x="1981200" y="1331913"/>
            <a:ext cx="1924050" cy="2736850"/>
          </a:xfrm>
          <a:prstGeom prst="rect">
            <a:avLst/>
          </a:prstGeom>
          <a:noFill/>
          <a:ln w="9525">
            <a:noFill/>
            <a:miter lim="800000"/>
            <a:headEnd/>
            <a:tailEnd/>
          </a:ln>
        </p:spPr>
      </p:pic>
      <p:pic>
        <p:nvPicPr>
          <p:cNvPr id="20489" name="图片 1" descr="481"/>
          <p:cNvPicPr>
            <a:picLocks noChangeAspect="1"/>
          </p:cNvPicPr>
          <p:nvPr/>
        </p:nvPicPr>
        <p:blipFill>
          <a:blip r:embed="rId5"/>
          <a:srcRect/>
          <a:stretch>
            <a:fillRect/>
          </a:stretch>
        </p:blipFill>
        <p:spPr bwMode="auto">
          <a:xfrm>
            <a:off x="5437188" y="2339975"/>
            <a:ext cx="1136650" cy="1152525"/>
          </a:xfrm>
          <a:prstGeom prst="rect">
            <a:avLst/>
          </a:prstGeom>
          <a:noFill/>
          <a:ln w="9525">
            <a:noFill/>
            <a:miter lim="800000"/>
            <a:headEnd/>
            <a:tailEnd/>
          </a:ln>
        </p:spPr>
      </p:pic>
      <p:pic>
        <p:nvPicPr>
          <p:cNvPr id="20490" name="图片 2" descr="333"/>
          <p:cNvPicPr>
            <a:picLocks noChangeAspect="1"/>
          </p:cNvPicPr>
          <p:nvPr/>
        </p:nvPicPr>
        <p:blipFill>
          <a:blip r:embed="rId6"/>
          <a:srcRect/>
          <a:stretch>
            <a:fillRect/>
          </a:stretch>
        </p:blipFill>
        <p:spPr bwMode="auto">
          <a:xfrm>
            <a:off x="7237413" y="2195513"/>
            <a:ext cx="849312" cy="1368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中压成套元件</a:t>
            </a:r>
          </a:p>
        </p:txBody>
      </p:sp>
      <p:grpSp>
        <p:nvGrpSpPr>
          <p:cNvPr id="21506"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21507"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21508"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21509" name="Text Box 14"/>
          <p:cNvSpPr txBox="1">
            <a:spLocks noChangeArrowheads="1"/>
          </p:cNvSpPr>
          <p:nvPr/>
        </p:nvSpPr>
        <p:spPr bwMode="auto">
          <a:xfrm>
            <a:off x="3924300" y="1187450"/>
            <a:ext cx="475297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变压器绕组温度检测</a:t>
            </a:r>
          </a:p>
        </p:txBody>
      </p:sp>
      <p:sp>
        <p:nvSpPr>
          <p:cNvPr id="21510" name="Text Box 9"/>
          <p:cNvSpPr txBox="1">
            <a:spLocks noChangeArrowheads="1"/>
          </p:cNvSpPr>
          <p:nvPr/>
        </p:nvSpPr>
        <p:spPr bwMode="auto">
          <a:xfrm>
            <a:off x="3997325" y="3563938"/>
            <a:ext cx="1295400" cy="320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PT100</a:t>
            </a:r>
            <a:r>
              <a:rPr lang="zh-CN" altLang="en-US" sz="1500"/>
              <a:t>传感器</a:t>
            </a:r>
          </a:p>
        </p:txBody>
      </p:sp>
      <p:pic>
        <p:nvPicPr>
          <p:cNvPr id="21511" name="Picture 16" descr="70C23A21B7B4D3BB0CD56F91DFF27FF7"/>
          <p:cNvPicPr>
            <a:picLocks noChangeAspect="1" noChangeArrowheads="1"/>
          </p:cNvPicPr>
          <p:nvPr/>
        </p:nvPicPr>
        <p:blipFill>
          <a:blip r:embed="rId3"/>
          <a:srcRect l="18898" r="18898"/>
          <a:stretch>
            <a:fillRect/>
          </a:stretch>
        </p:blipFill>
        <p:spPr bwMode="auto">
          <a:xfrm>
            <a:off x="539750" y="1692275"/>
            <a:ext cx="2238375" cy="2400300"/>
          </a:xfrm>
          <a:prstGeom prst="rect">
            <a:avLst/>
          </a:prstGeom>
          <a:noFill/>
          <a:ln w="9525">
            <a:noFill/>
            <a:miter lim="800000"/>
            <a:headEnd/>
            <a:tailEnd/>
          </a:ln>
        </p:spPr>
      </p:pic>
      <p:pic>
        <p:nvPicPr>
          <p:cNvPr id="21512" name="Picture 17"/>
          <p:cNvPicPr>
            <a:picLocks noChangeAspect="1" noChangeArrowheads="1"/>
          </p:cNvPicPr>
          <p:nvPr/>
        </p:nvPicPr>
        <p:blipFill>
          <a:blip r:embed="rId4"/>
          <a:srcRect/>
          <a:stretch>
            <a:fillRect/>
          </a:stretch>
        </p:blipFill>
        <p:spPr bwMode="auto">
          <a:xfrm>
            <a:off x="4284663" y="2555875"/>
            <a:ext cx="792162" cy="660400"/>
          </a:xfrm>
          <a:prstGeom prst="rect">
            <a:avLst/>
          </a:prstGeom>
          <a:noFill/>
          <a:ln w="9525">
            <a:noFill/>
            <a:miter lim="800000"/>
            <a:headEnd/>
            <a:tailEnd/>
          </a:ln>
          <a:effectLst>
            <a:prstShdw prst="shdw13" dist="53882" dir="13500000">
              <a:schemeClr val="bg2">
                <a:alpha val="50000"/>
              </a:schemeClr>
            </a:prstShdw>
          </a:effectLst>
        </p:spPr>
      </p:pic>
      <p:pic>
        <p:nvPicPr>
          <p:cNvPr id="21513" name="Picture 18"/>
          <p:cNvPicPr>
            <a:picLocks noChangeAspect="1" noChangeArrowheads="1"/>
          </p:cNvPicPr>
          <p:nvPr/>
        </p:nvPicPr>
        <p:blipFill>
          <a:blip r:embed="rId5"/>
          <a:srcRect/>
          <a:stretch>
            <a:fillRect/>
          </a:stretch>
        </p:blipFill>
        <p:spPr bwMode="auto">
          <a:xfrm>
            <a:off x="6300788" y="2413000"/>
            <a:ext cx="936625" cy="936625"/>
          </a:xfrm>
          <a:prstGeom prst="rect">
            <a:avLst/>
          </a:prstGeom>
          <a:noFill/>
          <a:ln w="9525">
            <a:noFill/>
            <a:miter lim="800000"/>
            <a:headEnd/>
            <a:tailEnd/>
          </a:ln>
          <a:effectLst>
            <a:prstShdw prst="shdw13" dist="53882" dir="13500000">
              <a:schemeClr val="bg2">
                <a:alpha val="50000"/>
              </a:schemeClr>
            </a:prstShdw>
          </a:effectLst>
        </p:spPr>
      </p:pic>
      <p:sp>
        <p:nvSpPr>
          <p:cNvPr id="21514" name="Text Box 19"/>
          <p:cNvSpPr txBox="1">
            <a:spLocks noChangeArrowheads="1"/>
          </p:cNvSpPr>
          <p:nvPr/>
        </p:nvSpPr>
        <p:spPr bwMode="auto">
          <a:xfrm>
            <a:off x="6011863" y="3563938"/>
            <a:ext cx="1728787" cy="3206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1500"/>
              <a:t>ARTM</a:t>
            </a:r>
            <a:r>
              <a:rPr lang="zh-CN" altLang="en-US" sz="1500"/>
              <a:t>温度巡检仪</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五边形 6"/>
          <p:cNvSpPr/>
          <p:nvPr/>
        </p:nvSpPr>
        <p:spPr>
          <a:xfrm flipH="1">
            <a:off x="2249488" y="1322388"/>
            <a:ext cx="7485062" cy="2590800"/>
          </a:xfrm>
          <a:prstGeom prst="homePlate">
            <a:avLst/>
          </a:prstGeom>
          <a:solidFill>
            <a:srgbClr val="3F3F3F">
              <a:alpha val="80000"/>
            </a:srgbClr>
          </a:solidFill>
          <a:ln>
            <a:noFill/>
          </a:ln>
        </p:spPr>
        <p:style>
          <a:lnRef idx="2">
            <a:srgbClr val="C00000">
              <a:shade val="50000"/>
            </a:srgbClr>
          </a:lnRef>
          <a:fillRef idx="1">
            <a:srgbClr val="C00000"/>
          </a:fillRef>
          <a:effectRef idx="0">
            <a:srgbClr val="C00000"/>
          </a:effectRef>
          <a:fontRef idx="minor">
            <a:sysClr val="window" lastClr="FFFFFF"/>
          </a:fontRef>
        </p:style>
        <p:txBody>
          <a:bodyPr anchor="ctr"/>
          <a:lstStyle/>
          <a:p>
            <a:pPr algn="ctr" eaLnBrk="0" hangingPunct="0">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530" name="文本框 8"/>
          <p:cNvSpPr txBox="1">
            <a:spLocks noChangeArrowheads="1"/>
          </p:cNvSpPr>
          <p:nvPr/>
        </p:nvSpPr>
        <p:spPr bwMode="auto">
          <a:xfrm>
            <a:off x="3260725" y="2106613"/>
            <a:ext cx="1749425" cy="1143000"/>
          </a:xfrm>
          <a:prstGeom prst="rect">
            <a:avLst/>
          </a:prstGeom>
          <a:noFill/>
          <a:ln w="9525">
            <a:noFill/>
            <a:miter lim="800000"/>
            <a:headEnd/>
            <a:tailEnd/>
          </a:ln>
        </p:spPr>
        <p:txBody>
          <a:bodyPr>
            <a:spAutoFit/>
          </a:bodyPr>
          <a:lstStyle/>
          <a:p>
            <a:pPr algn="ctr" eaLnBrk="0" hangingPunct="0"/>
            <a:r>
              <a:rPr lang="en-US" altLang="zh-CN" sz="6900">
                <a:solidFill>
                  <a:srgbClr val="FFFFFF"/>
                </a:solidFill>
                <a:latin typeface="Arial" charset="0"/>
                <a:ea typeface="微软雅黑" pitchFamily="34" charset="-122"/>
                <a:sym typeface="Arial" charset="0"/>
              </a:rPr>
              <a:t>02</a:t>
            </a:r>
            <a:endParaRPr lang="zh-CN" altLang="en-US" sz="6900">
              <a:solidFill>
                <a:srgbClr val="FFFFFF"/>
              </a:solidFill>
              <a:latin typeface="Arial" charset="0"/>
              <a:ea typeface="微软雅黑" pitchFamily="34" charset="-122"/>
              <a:sym typeface="Arial" charset="0"/>
            </a:endParaRPr>
          </a:p>
        </p:txBody>
      </p:sp>
      <p:sp>
        <p:nvSpPr>
          <p:cNvPr id="22531" name="矩形 9"/>
          <p:cNvSpPr>
            <a:spLocks noChangeArrowheads="1"/>
          </p:cNvSpPr>
          <p:nvPr/>
        </p:nvSpPr>
        <p:spPr bwMode="auto">
          <a:xfrm>
            <a:off x="4864100" y="2052638"/>
            <a:ext cx="4198938" cy="1371600"/>
          </a:xfrm>
          <a:prstGeom prst="rect">
            <a:avLst/>
          </a:prstGeom>
          <a:noFill/>
          <a:ln w="9525">
            <a:noFill/>
            <a:miter lim="800000"/>
            <a:headEnd/>
            <a:tailEnd/>
          </a:ln>
        </p:spPr>
        <p:txBody>
          <a:bodyPr lIns="0" tIns="0" rIns="0" bIns="0">
            <a:spAutoFit/>
          </a:bodyPr>
          <a:lstStyle/>
          <a:p>
            <a:pPr algn="ctr" eaLnBrk="0" hangingPunct="0"/>
            <a:r>
              <a:rPr lang="zh-CN" altLang="en-US" sz="4500">
                <a:solidFill>
                  <a:srgbClr val="FFFFFF"/>
                </a:solidFill>
                <a:latin typeface="方正大黑_GBK"/>
                <a:ea typeface="方正大黑_GBK"/>
                <a:cs typeface="方正大黑_GBK"/>
                <a:sym typeface="Arial" charset="0"/>
              </a:rPr>
              <a:t>低压成套元件</a:t>
            </a:r>
          </a:p>
          <a:p>
            <a:pPr algn="ctr" eaLnBrk="0" hangingPunct="0"/>
            <a:r>
              <a:rPr lang="zh-CN" altLang="en-US" sz="4500">
                <a:solidFill>
                  <a:srgbClr val="FFFFFF"/>
                </a:solidFill>
                <a:latin typeface="方正大黑_GBK"/>
                <a:ea typeface="方正大黑_GBK"/>
                <a:cs typeface="方正大黑_GBK"/>
                <a:sym typeface="Arial" charset="0"/>
              </a:rPr>
              <a:t>（一级配电）</a:t>
            </a:r>
          </a:p>
        </p:txBody>
      </p:sp>
      <p:sp>
        <p:nvSpPr>
          <p:cNvPr id="16" name="任意多边形 15"/>
          <p:cNvSpPr/>
          <p:nvPr/>
        </p:nvSpPr>
        <p:spPr>
          <a:xfrm>
            <a:off x="0" y="368300"/>
            <a:ext cx="2249488" cy="4498975"/>
          </a:xfrm>
          <a:custGeom>
            <a:avLst/>
            <a:gdLst>
              <a:gd name="connsiteX0" fmla="*/ 0 w 2972991"/>
              <a:gd name="connsiteY0" fmla="*/ 0 h 5945983"/>
              <a:gd name="connsiteX1" fmla="*/ 2972991 w 2972991"/>
              <a:gd name="connsiteY1" fmla="*/ 2972992 h 5945983"/>
              <a:gd name="connsiteX2" fmla="*/ 0 w 2972991"/>
              <a:gd name="connsiteY2" fmla="*/ 5945983 h 5945983"/>
            </a:gdLst>
            <a:ahLst/>
            <a:cxnLst>
              <a:cxn ang="0">
                <a:pos x="connsiteX0" y="connsiteY0"/>
              </a:cxn>
              <a:cxn ang="0">
                <a:pos x="connsiteX1" y="connsiteY1"/>
              </a:cxn>
              <a:cxn ang="0">
                <a:pos x="connsiteX2" y="connsiteY2"/>
              </a:cxn>
            </a:cxnLst>
            <a:rect l="l" t="t" r="r" b="b"/>
            <a:pathLst>
              <a:path w="2972991" h="5945983">
                <a:moveTo>
                  <a:pt x="0" y="0"/>
                </a:moveTo>
                <a:lnTo>
                  <a:pt x="2972991" y="2972992"/>
                </a:lnTo>
                <a:lnTo>
                  <a:pt x="0" y="5945983"/>
                </a:lnTo>
                <a:close/>
              </a:path>
            </a:pathLst>
          </a:custGeom>
          <a:solidFill>
            <a:srgbClr val="C00000"/>
          </a:solidFill>
          <a:ln>
            <a:noFill/>
          </a:ln>
        </p:spPr>
        <p:style>
          <a:lnRef idx="2">
            <a:srgbClr val="C00000">
              <a:shade val="50000"/>
            </a:srgbClr>
          </a:lnRef>
          <a:fillRef idx="1">
            <a:srgbClr val="C00000"/>
          </a:fillRef>
          <a:effectRef idx="0">
            <a:srgbClr val="C00000"/>
          </a:effectRef>
          <a:fontRef idx="minor">
            <a:sysClr val="window" lastClr="FFFFFF"/>
          </a:fontRef>
        </p:style>
        <p:txBody>
          <a:bodyPr anchor="ctr"/>
          <a:lstStyle/>
          <a:p>
            <a:pPr algn="ctr" eaLnBrk="0" hangingPunct="0">
              <a:defRPr/>
            </a:pPr>
            <a:endParaRPr lang="zh-CN" alt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96"/>
          <p:cNvSpPr>
            <a:spLocks noChangeArrowheads="1"/>
          </p:cNvSpPr>
          <p:nvPr/>
        </p:nvSpPr>
        <p:spPr bwMode="auto">
          <a:xfrm>
            <a:off x="2732088" y="160338"/>
            <a:ext cx="6192837" cy="444500"/>
          </a:xfrm>
          <a:prstGeom prst="rect">
            <a:avLst/>
          </a:prstGeom>
          <a:noFill/>
          <a:ln w="9525">
            <a:noFill/>
            <a:miter lim="800000"/>
            <a:headEnd/>
            <a:tailEnd/>
          </a:ln>
          <a:effectLst>
            <a:prstShdw prst="shdw13" dist="53882" dir="13500000">
              <a:srgbClr val="30461C">
                <a:alpha val="50000"/>
              </a:srgbClr>
            </a:prstShdw>
          </a:effectLst>
        </p:spPr>
        <p:txBody>
          <a:bodyPr lIns="78300" tIns="39150" rIns="78300" bIns="39150">
            <a:spAutoFit/>
          </a:bodyPr>
          <a:lstStyle/>
          <a:p>
            <a:pPr algn="r" defTabSz="782638">
              <a:buFont typeface="Arial" charset="0"/>
              <a:buNone/>
            </a:pPr>
            <a:r>
              <a:rPr lang="zh-CN" altLang="en-US" sz="2400">
                <a:latin typeface="黑体" pitchFamily="49" charset="-122"/>
                <a:ea typeface="黑体" pitchFamily="49" charset="-122"/>
              </a:rPr>
              <a:t>低压成套元件（一级配电）</a:t>
            </a:r>
          </a:p>
        </p:txBody>
      </p:sp>
      <p:grpSp>
        <p:nvGrpSpPr>
          <p:cNvPr id="23554" name="组合 80"/>
          <p:cNvGrpSpPr>
            <a:grpSpLocks/>
          </p:cNvGrpSpPr>
          <p:nvPr/>
        </p:nvGrpSpPr>
        <p:grpSpPr bwMode="auto">
          <a:xfrm flipH="1">
            <a:off x="8999538" y="234950"/>
            <a:ext cx="542925" cy="360363"/>
            <a:chOff x="-447" y="5880"/>
            <a:chExt cx="2162" cy="1136"/>
          </a:xfrm>
        </p:grpSpPr>
        <p:sp>
          <p:nvSpPr>
            <p:cNvPr id="82" name="任意多边形 81"/>
            <p:cNvSpPr/>
            <p:nvPr/>
          </p:nvSpPr>
          <p:spPr>
            <a:xfrm rot="-2700000" flipV="1">
              <a:off x="-445" y="5882"/>
              <a:ext cx="1456" cy="1132"/>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F7B61D">
                <a:alpha val="90000"/>
              </a:srgbClr>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sp>
          <p:nvSpPr>
            <p:cNvPr id="83" name="任意多边形 82"/>
            <p:cNvSpPr/>
            <p:nvPr/>
          </p:nvSpPr>
          <p:spPr>
            <a:xfrm rot="-2700000" flipV="1">
              <a:off x="260" y="5879"/>
              <a:ext cx="1456" cy="1138"/>
            </a:xfrm>
            <a:custGeom>
              <a:avLst/>
              <a:gdLst>
                <a:gd name="connsiteX0" fmla="*/ 303771 w 1228628"/>
                <a:gd name="connsiteY0" fmla="*/ 32819 h 956548"/>
                <a:gd name="connsiteX1" fmla="*/ 303771 w 1228628"/>
                <a:gd name="connsiteY1" fmla="*/ 32820 h 956548"/>
                <a:gd name="connsiteX2" fmla="*/ 336591 w 1228628"/>
                <a:gd name="connsiteY2" fmla="*/ 0 h 956548"/>
                <a:gd name="connsiteX3" fmla="*/ 1115933 w 1228628"/>
                <a:gd name="connsiteY3" fmla="*/ 0 h 956548"/>
                <a:gd name="connsiteX4" fmla="*/ 1228628 w 1228628"/>
                <a:gd name="connsiteY4" fmla="*/ 112695 h 956548"/>
                <a:gd name="connsiteX5" fmla="*/ 1228628 w 1228628"/>
                <a:gd name="connsiteY5" fmla="*/ 721932 h 956548"/>
                <a:gd name="connsiteX6" fmla="*/ 994013 w 1228628"/>
                <a:gd name="connsiteY6" fmla="*/ 956548 h 956548"/>
                <a:gd name="connsiteX7" fmla="*/ 994013 w 1228628"/>
                <a:gd name="connsiteY7" fmla="*/ 234616 h 956548"/>
                <a:gd name="connsiteX8" fmla="*/ 101975 w 1228628"/>
                <a:gd name="connsiteY8" fmla="*/ 234616 h 956548"/>
                <a:gd name="connsiteX9" fmla="*/ 0 w 1228628"/>
                <a:gd name="connsiteY9" fmla="*/ 336591 h 95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8628" h="956548">
                  <a:moveTo>
                    <a:pt x="303771" y="32819"/>
                  </a:moveTo>
                  <a:lnTo>
                    <a:pt x="303771" y="32820"/>
                  </a:lnTo>
                  <a:lnTo>
                    <a:pt x="336591" y="0"/>
                  </a:lnTo>
                  <a:lnTo>
                    <a:pt x="1115933" y="0"/>
                  </a:lnTo>
                  <a:cubicBezTo>
                    <a:pt x="1178173" y="0"/>
                    <a:pt x="1228628" y="50456"/>
                    <a:pt x="1228628" y="112695"/>
                  </a:cubicBezTo>
                  <a:lnTo>
                    <a:pt x="1228628" y="721932"/>
                  </a:lnTo>
                  <a:lnTo>
                    <a:pt x="994013" y="956548"/>
                  </a:lnTo>
                  <a:lnTo>
                    <a:pt x="994013" y="234616"/>
                  </a:lnTo>
                  <a:lnTo>
                    <a:pt x="101975" y="234616"/>
                  </a:lnTo>
                  <a:lnTo>
                    <a:pt x="0" y="336591"/>
                  </a:lnTo>
                  <a:close/>
                </a:path>
              </a:pathLst>
            </a:custGeom>
            <a:solidFill>
              <a:srgbClr val="C00000"/>
            </a:solidFill>
            <a:ln>
              <a:noFill/>
            </a:ln>
          </p:spPr>
          <p:style>
            <a:lnRef idx="2">
              <a:srgbClr val="E92E25">
                <a:shade val="50000"/>
              </a:srgbClr>
            </a:lnRef>
            <a:fillRef idx="1">
              <a:srgbClr val="E92E25"/>
            </a:fillRef>
            <a:effectRef idx="0">
              <a:srgbClr val="E92E25"/>
            </a:effectRef>
            <a:fontRef idx="minor">
              <a:sysClr val="window" lastClr="FFFFFF"/>
            </a:fontRef>
          </p:style>
          <p:txBody>
            <a:bodyPr anchor="ctr"/>
            <a:lstStyle/>
            <a:p>
              <a:pPr algn="ctr" eaLnBrk="0" hangingPunct="0">
                <a:defRPr/>
              </a:pPr>
              <a:endParaRPr lang="zh-CN" altLang="en-US"/>
            </a:p>
          </p:txBody>
        </p:sp>
      </p:grpSp>
      <p:pic>
        <p:nvPicPr>
          <p:cNvPr id="23555" name="Picture 23" descr="D:\设计\PotoDesign\原设计\acr1.gif"/>
          <p:cNvPicPr>
            <a:picLocks noChangeAspect="1"/>
          </p:cNvPicPr>
          <p:nvPr/>
        </p:nvPicPr>
        <p:blipFill>
          <a:blip r:embed="rId2"/>
          <a:srcRect b="36064"/>
          <a:stretch>
            <a:fillRect/>
          </a:stretch>
        </p:blipFill>
        <p:spPr bwMode="auto">
          <a:xfrm>
            <a:off x="196850" y="230188"/>
            <a:ext cx="1655763" cy="354012"/>
          </a:xfrm>
          <a:prstGeom prst="rect">
            <a:avLst/>
          </a:prstGeom>
          <a:noFill/>
          <a:ln w="9525">
            <a:noFill/>
            <a:miter lim="800000"/>
            <a:headEnd/>
            <a:tailEnd/>
          </a:ln>
        </p:spPr>
      </p:pic>
      <p:cxnSp>
        <p:nvCxnSpPr>
          <p:cNvPr id="23556" name="直接连接符 84"/>
          <p:cNvCxnSpPr>
            <a:cxnSpLocks noChangeShapeType="1"/>
          </p:cNvCxnSpPr>
          <p:nvPr/>
        </p:nvCxnSpPr>
        <p:spPr bwMode="auto">
          <a:xfrm>
            <a:off x="158750" y="701675"/>
            <a:ext cx="9337675" cy="0"/>
          </a:xfrm>
          <a:prstGeom prst="line">
            <a:avLst/>
          </a:prstGeom>
          <a:noFill/>
          <a:ln w="12700" algn="ctr">
            <a:solidFill>
              <a:srgbClr val="C00000"/>
            </a:solidFill>
            <a:round/>
            <a:headEnd/>
            <a:tailEnd/>
          </a:ln>
        </p:spPr>
      </p:cxnSp>
      <p:sp>
        <p:nvSpPr>
          <p:cNvPr id="23557" name="Text Box 14"/>
          <p:cNvSpPr txBox="1">
            <a:spLocks noChangeArrowheads="1"/>
          </p:cNvSpPr>
          <p:nvPr/>
        </p:nvSpPr>
        <p:spPr bwMode="auto">
          <a:xfrm>
            <a:off x="4356100" y="1187450"/>
            <a:ext cx="2663825" cy="5492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zh-CN" altLang="en-US" sz="3000"/>
              <a:t>进线柜</a:t>
            </a:r>
            <a:r>
              <a:rPr lang="en-US" altLang="zh-CN" sz="3000"/>
              <a:t>/</a:t>
            </a:r>
            <a:r>
              <a:rPr lang="zh-CN" altLang="en-US" sz="3000"/>
              <a:t>联络柜</a:t>
            </a:r>
          </a:p>
        </p:txBody>
      </p:sp>
      <p:pic>
        <p:nvPicPr>
          <p:cNvPr id="23558" name="Picture 15" descr="MTQ3MTYxMjQ0MDMxNTU4ODc5NTIzNA=="/>
          <p:cNvPicPr>
            <a:picLocks noChangeAspect="1" noChangeArrowheads="1"/>
          </p:cNvPicPr>
          <p:nvPr/>
        </p:nvPicPr>
        <p:blipFill>
          <a:blip r:embed="rId3"/>
          <a:srcRect l="4050" r="50618"/>
          <a:stretch>
            <a:fillRect/>
          </a:stretch>
        </p:blipFill>
        <p:spPr bwMode="auto">
          <a:xfrm>
            <a:off x="252413" y="1476375"/>
            <a:ext cx="2487612" cy="3095625"/>
          </a:xfrm>
          <a:prstGeom prst="rect">
            <a:avLst/>
          </a:prstGeom>
          <a:noFill/>
          <a:ln w="9525">
            <a:noFill/>
            <a:miter lim="800000"/>
            <a:headEnd/>
            <a:tailEnd/>
          </a:ln>
        </p:spPr>
      </p:pic>
      <p:sp>
        <p:nvSpPr>
          <p:cNvPr id="23559" name="Oval 16"/>
          <p:cNvSpPr>
            <a:spLocks noChangeArrowheads="1"/>
          </p:cNvSpPr>
          <p:nvPr/>
        </p:nvSpPr>
        <p:spPr bwMode="auto">
          <a:xfrm>
            <a:off x="541338" y="1908175"/>
            <a:ext cx="719137" cy="287338"/>
          </a:xfrm>
          <a:prstGeom prst="ellipse">
            <a:avLst/>
          </a:prstGeom>
          <a:noFill/>
          <a:ln w="25400">
            <a:solidFill>
              <a:srgbClr val="FF0000"/>
            </a:solidFill>
            <a:round/>
            <a:headEnd/>
            <a:tailEnd/>
          </a:ln>
        </p:spPr>
        <p:txBody>
          <a:bodyPr wrap="none" anchor="ctr"/>
          <a:lstStyle/>
          <a:p>
            <a:endParaRPr lang="zh-CN" altLang="en-US"/>
          </a:p>
        </p:txBody>
      </p:sp>
      <p:pic>
        <p:nvPicPr>
          <p:cNvPr id="23560" name="Picture 2"/>
          <p:cNvPicPr>
            <a:picLocks noChangeAspect="1"/>
          </p:cNvPicPr>
          <p:nvPr/>
        </p:nvPicPr>
        <p:blipFill>
          <a:blip r:embed="rId4"/>
          <a:srcRect/>
          <a:stretch>
            <a:fillRect/>
          </a:stretch>
        </p:blipFill>
        <p:spPr bwMode="auto">
          <a:xfrm>
            <a:off x="3348038" y="3559175"/>
            <a:ext cx="1081087" cy="1014413"/>
          </a:xfrm>
          <a:prstGeom prst="rect">
            <a:avLst/>
          </a:prstGeom>
          <a:noFill/>
          <a:ln w="9525">
            <a:noFill/>
            <a:miter lim="800000"/>
            <a:headEnd/>
            <a:tailEnd/>
          </a:ln>
        </p:spPr>
      </p:pic>
      <p:pic>
        <p:nvPicPr>
          <p:cNvPr id="23561" name="图片 3" descr="AMC72L-E4"/>
          <p:cNvPicPr>
            <a:picLocks noChangeAspect="1"/>
          </p:cNvPicPr>
          <p:nvPr/>
        </p:nvPicPr>
        <p:blipFill>
          <a:blip r:embed="rId5"/>
          <a:srcRect/>
          <a:stretch>
            <a:fillRect/>
          </a:stretch>
        </p:blipFill>
        <p:spPr bwMode="auto">
          <a:xfrm>
            <a:off x="4789488" y="3421063"/>
            <a:ext cx="1295400" cy="1295400"/>
          </a:xfrm>
          <a:prstGeom prst="rect">
            <a:avLst/>
          </a:prstGeom>
          <a:noFill/>
          <a:ln w="9525">
            <a:noFill/>
            <a:miter lim="800000"/>
            <a:headEnd/>
            <a:tailEnd/>
          </a:ln>
        </p:spPr>
      </p:pic>
      <p:pic>
        <p:nvPicPr>
          <p:cNvPr id="23562" name="图片 3"/>
          <p:cNvPicPr>
            <a:picLocks noChangeAspect="1"/>
          </p:cNvPicPr>
          <p:nvPr/>
        </p:nvPicPr>
        <p:blipFill>
          <a:blip r:embed="rId6"/>
          <a:srcRect/>
          <a:stretch>
            <a:fillRect/>
          </a:stretch>
        </p:blipFill>
        <p:spPr bwMode="auto">
          <a:xfrm>
            <a:off x="6589713" y="3509963"/>
            <a:ext cx="1150937" cy="1135062"/>
          </a:xfrm>
          <a:prstGeom prst="rect">
            <a:avLst/>
          </a:prstGeom>
          <a:noFill/>
          <a:ln w="9525">
            <a:noFill/>
            <a:miter lim="800000"/>
            <a:headEnd/>
            <a:tailEnd/>
          </a:ln>
        </p:spPr>
      </p:pic>
      <p:pic>
        <p:nvPicPr>
          <p:cNvPr id="23563" name="Picture 20"/>
          <p:cNvPicPr>
            <a:picLocks noChangeAspect="1" noChangeArrowheads="1"/>
          </p:cNvPicPr>
          <p:nvPr/>
        </p:nvPicPr>
        <p:blipFill>
          <a:blip r:embed="rId7"/>
          <a:srcRect/>
          <a:stretch>
            <a:fillRect/>
          </a:stretch>
        </p:blipFill>
        <p:spPr bwMode="auto">
          <a:xfrm>
            <a:off x="8316913" y="3708400"/>
            <a:ext cx="671512" cy="688975"/>
          </a:xfrm>
          <a:prstGeom prst="rect">
            <a:avLst/>
          </a:prstGeom>
          <a:noFill/>
          <a:ln w="9525">
            <a:noFill/>
            <a:miter lim="800000"/>
            <a:headEnd/>
            <a:tailEnd/>
          </a:ln>
        </p:spPr>
      </p:pic>
      <p:sp>
        <p:nvSpPr>
          <p:cNvPr id="23564" name="Text Box 15"/>
          <p:cNvSpPr txBox="1">
            <a:spLocks noChangeArrowheads="1"/>
          </p:cNvSpPr>
          <p:nvPr/>
        </p:nvSpPr>
        <p:spPr bwMode="auto">
          <a:xfrm>
            <a:off x="3708400" y="1990725"/>
            <a:ext cx="4752975" cy="854075"/>
          </a:xfrm>
          <a:prstGeom prst="rect">
            <a:avLst/>
          </a:prstGeom>
          <a:noFill/>
          <a:ln w="9525">
            <a:noFill/>
            <a:miter lim="800000"/>
            <a:headEnd/>
            <a:tailEnd/>
          </a:ln>
          <a:effectLst>
            <a:prstShdw prst="shdw13" dist="53882" dir="13500000">
              <a:schemeClr val="bg2">
                <a:alpha val="50000"/>
              </a:schemeClr>
            </a:prstShdw>
          </a:effectLst>
        </p:spPr>
        <p:txBody>
          <a:bodyPr>
            <a:spAutoFit/>
          </a:bodyPr>
          <a:lstStyle/>
          <a:p>
            <a:pPr>
              <a:spcBef>
                <a:spcPct val="50000"/>
              </a:spcBef>
            </a:pPr>
            <a:r>
              <a:rPr lang="en-US" altLang="zh-CN" sz="2000">
                <a:solidFill>
                  <a:schemeClr val="accent1"/>
                </a:solidFill>
              </a:rPr>
              <a:t>PZ/ACR/AMC/APM</a:t>
            </a:r>
            <a:r>
              <a:rPr lang="zh-CN" altLang="en-US" sz="2000">
                <a:solidFill>
                  <a:schemeClr val="accent1"/>
                </a:solidFill>
              </a:rPr>
              <a:t>系列多功能仪表</a:t>
            </a:r>
          </a:p>
          <a:p>
            <a:pPr>
              <a:spcBef>
                <a:spcPct val="50000"/>
              </a:spcBef>
            </a:pPr>
            <a:r>
              <a:rPr lang="en-US" altLang="zh-CN" sz="2000">
                <a:solidFill>
                  <a:schemeClr val="accent1"/>
                </a:solidFill>
              </a:rPr>
              <a:t>AKH-0.66</a:t>
            </a:r>
            <a:r>
              <a:rPr lang="zh-CN" altLang="en-US" sz="2000">
                <a:solidFill>
                  <a:schemeClr val="accent1"/>
                </a:solidFill>
              </a:rPr>
              <a:t>系列电流互感器</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自定义设计方案">
  <a:themeElements>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自定义设计方案">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tx1">
              <a:gamma/>
              <a:shade val="60000"/>
              <a:invGamma/>
              <a:alpha val="50000"/>
            </a:scheme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outerShdw dist="53882" dir="13500000" algn="ctr" rotWithShape="0">
            <a:schemeClr val="tx1">
              <a:gamma/>
              <a:shade val="60000"/>
              <a:invGamma/>
              <a:alpha val="50000"/>
            </a:schemeClr>
          </a:outerShdw>
        </a:effectLst>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自定义设计方案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1450</TotalTime>
  <Words>1856</Words>
  <Application>WPS 演示</Application>
  <PresentationFormat>自定义</PresentationFormat>
  <Paragraphs>195</Paragraphs>
  <Slides>43</Slides>
  <Notes>0</Notes>
  <HiddenSlides>0</HiddenSlides>
  <MMClips>0</MMClips>
  <ScaleCrop>false</ScaleCrop>
  <HeadingPairs>
    <vt:vector size="6" baseType="variant">
      <vt:variant>
        <vt:lpstr>已用的字体</vt:lpstr>
      </vt:variant>
      <vt:variant>
        <vt:i4>6</vt:i4>
      </vt:variant>
      <vt:variant>
        <vt:lpstr>演示文稿设计模板</vt:lpstr>
      </vt:variant>
      <vt:variant>
        <vt:i4>1</vt:i4>
      </vt:variant>
      <vt:variant>
        <vt:lpstr>幻灯片标题</vt:lpstr>
      </vt:variant>
      <vt:variant>
        <vt:i4>43</vt:i4>
      </vt:variant>
    </vt:vector>
  </HeadingPairs>
  <TitlesOfParts>
    <vt:vector size="50" baseType="lpstr">
      <vt:lpstr>Calibri</vt:lpstr>
      <vt:lpstr>宋体</vt:lpstr>
      <vt:lpstr>Arial</vt:lpstr>
      <vt:lpstr>微软雅黑</vt:lpstr>
      <vt:lpstr>方正大黑_GBK</vt:lpstr>
      <vt:lpstr>黑体</vt:lpstr>
      <vt:lpstr>自定义设计方案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未知用户</cp:lastModifiedBy>
  <cp:revision>668</cp:revision>
  <dcterms:created xsi:type="dcterms:W3CDTF">2014-07-03T12:20:00Z</dcterms:created>
  <dcterms:modified xsi:type="dcterms:W3CDTF">2020-02-03T03:49:35Z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2052-11.1.0.9422</vt:lpwstr>
  </property>
</Properties>
</file>