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385" r:id="rId4"/>
    <p:sldId id="401" r:id="rId6"/>
    <p:sldId id="402" r:id="rId7"/>
    <p:sldId id="400" r:id="rId8"/>
    <p:sldId id="380" r:id="rId9"/>
    <p:sldId id="404" r:id="rId10"/>
    <p:sldId id="405" r:id="rId11"/>
    <p:sldId id="406" r:id="rId12"/>
    <p:sldId id="407" r:id="rId13"/>
    <p:sldId id="403" r:id="rId14"/>
    <p:sldId id="386" r:id="rId15"/>
    <p:sldId id="387" r:id="rId16"/>
    <p:sldId id="384" r:id="rId17"/>
    <p:sldId id="399" r:id="rId18"/>
    <p:sldId id="388" r:id="rId19"/>
    <p:sldId id="390" r:id="rId20"/>
    <p:sldId id="392" r:id="rId21"/>
    <p:sldId id="382" r:id="rId22"/>
    <p:sldId id="393" r:id="rId23"/>
    <p:sldId id="394" r:id="rId24"/>
    <p:sldId id="395" r:id="rId25"/>
    <p:sldId id="391" r:id="rId26"/>
    <p:sldId id="396" r:id="rId27"/>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sz="3200"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sz="3200"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sz="3200"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sz="3200"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sz="3200"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sz="3200"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sz="3200"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sz="3200" b="1"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79136"/>
    <a:srgbClr val="333333"/>
    <a:srgbClr val="036EB8"/>
    <a:srgbClr val="175520"/>
    <a:srgbClr val="2A9A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3" autoAdjust="0"/>
    <p:restoredTop sz="94659" autoAdjust="0"/>
  </p:normalViewPr>
  <p:slideViewPr>
    <p:cSldViewPr snapToGrid="0">
      <p:cViewPr>
        <p:scale>
          <a:sx n="84" d="100"/>
          <a:sy n="84" d="100"/>
        </p:scale>
        <p:origin x="36" y="360"/>
      </p:cViewPr>
      <p:guideLst>
        <p:guide orient="horz" pos="3966"/>
        <p:guide orient="horz" pos="2582"/>
        <p:guide orient="horz" pos="394"/>
        <p:guide pos="3790"/>
        <p:guide pos="204"/>
        <p:guide pos="2542"/>
        <p:guide pos="741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1">
  <dgm:title val=""/>
  <dgm:desc val=""/>
  <dgm:catLst>
    <dgm:cat type="accent3" pri="11100"/>
  </dgm:catLst>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E19B6C7-CBB6-48D9-ADE7-A6B5ECBC9A35}" type="doc">
      <dgm:prSet loTypeId="urn:microsoft.com/office/officeart/2005/8/layout/radial4#1" loCatId="relationship" qsTypeId="urn:microsoft.com/office/officeart/2005/8/quickstyle/simple1#1" qsCatId="simple" csTypeId="urn:microsoft.com/office/officeart/2005/8/colors/accent0_1#1" csCatId="accent1" phldr="0"/>
      <dgm:spPr/>
      <dgm:t>
        <a:bodyPr/>
        <a:lstStyle/>
        <a:p>
          <a:endParaRPr lang="zh-CN" altLang="en-US"/>
        </a:p>
      </dgm:t>
    </dgm:pt>
    <dgm:pt modelId="{E2AAE795-EF57-4E98-8631-0B692121D828}">
      <dgm:prSet phldrT="[文本]" phldr="1"/>
      <dgm:spPr/>
      <dgm:t>
        <a:bodyPr/>
        <a:lstStyle/>
        <a:p>
          <a:endParaRPr lang="zh-CN" altLang="en-US"/>
        </a:p>
      </dgm:t>
    </dgm:pt>
    <dgm:pt modelId="{10E6E96C-1E3F-4C2F-9F10-217862FD780C}" cxnId="{D57CC96E-2C38-4B87-9156-A1DF4C479B83}" type="parTrans">
      <dgm:prSet/>
      <dgm:spPr/>
      <dgm:t>
        <a:bodyPr/>
        <a:lstStyle/>
        <a:p>
          <a:endParaRPr lang="zh-CN" altLang="en-US"/>
        </a:p>
      </dgm:t>
    </dgm:pt>
    <dgm:pt modelId="{23FE1042-D4F0-4571-B6C5-4E01D848301F}" cxnId="{D57CC96E-2C38-4B87-9156-A1DF4C479B83}" type="sibTrans">
      <dgm:prSet/>
      <dgm:spPr/>
      <dgm:t>
        <a:bodyPr/>
        <a:lstStyle/>
        <a:p>
          <a:endParaRPr lang="zh-CN" altLang="en-US"/>
        </a:p>
      </dgm:t>
    </dgm:pt>
    <dgm:pt modelId="{6348DD4B-840A-4F89-A904-7FC150CEC0DC}">
      <dgm:prSet phldrT="[文本]" phldr="1"/>
      <dgm:spPr/>
      <dgm:t>
        <a:bodyPr/>
        <a:lstStyle/>
        <a:p>
          <a:endParaRPr lang="zh-CN" altLang="en-US"/>
        </a:p>
      </dgm:t>
    </dgm:pt>
    <dgm:pt modelId="{0E233BD5-9884-4F5D-9E97-1B5F02FFD0C8}" cxnId="{CD2AD70F-68C0-41D6-841C-04974F43EFAF}" type="parTrans">
      <dgm:prSet/>
      <dgm:spPr/>
      <dgm:t>
        <a:bodyPr/>
        <a:lstStyle/>
        <a:p>
          <a:endParaRPr lang="zh-CN" altLang="en-US"/>
        </a:p>
      </dgm:t>
    </dgm:pt>
    <dgm:pt modelId="{31BC03A2-36B7-4DF3-98A2-0332B0F3298E}" cxnId="{CD2AD70F-68C0-41D6-841C-04974F43EFAF}" type="sibTrans">
      <dgm:prSet/>
      <dgm:spPr/>
      <dgm:t>
        <a:bodyPr/>
        <a:lstStyle/>
        <a:p>
          <a:endParaRPr lang="zh-CN" altLang="en-US"/>
        </a:p>
      </dgm:t>
    </dgm:pt>
    <dgm:pt modelId="{76A171A4-C76E-42D3-AB19-4CFDD9463D3A}">
      <dgm:prSet phldrT="[文本]" phldr="1"/>
      <dgm:spPr/>
      <dgm:t>
        <a:bodyPr/>
        <a:lstStyle/>
        <a:p>
          <a:endParaRPr lang="zh-CN" altLang="en-US"/>
        </a:p>
      </dgm:t>
    </dgm:pt>
    <dgm:pt modelId="{9B36E1CF-4484-43FA-8092-3B390A9EFAE6}" cxnId="{2F0FED09-9279-42BC-A1EF-ED84000251FC}" type="parTrans">
      <dgm:prSet/>
      <dgm:spPr/>
      <dgm:t>
        <a:bodyPr/>
        <a:lstStyle/>
        <a:p>
          <a:endParaRPr lang="zh-CN" altLang="en-US"/>
        </a:p>
      </dgm:t>
    </dgm:pt>
    <dgm:pt modelId="{795AADD0-BC42-4B97-A6CE-CAEE070B0743}" cxnId="{2F0FED09-9279-42BC-A1EF-ED84000251FC}" type="sibTrans">
      <dgm:prSet/>
      <dgm:spPr/>
      <dgm:t>
        <a:bodyPr/>
        <a:lstStyle/>
        <a:p>
          <a:endParaRPr lang="zh-CN" altLang="en-US"/>
        </a:p>
      </dgm:t>
    </dgm:pt>
    <dgm:pt modelId="{747F9891-CEE1-43AB-8EE5-7E40216C913A}" type="pres">
      <dgm:prSet presAssocID="{AE19B6C7-CBB6-48D9-ADE7-A6B5ECBC9A35}" presName="cycle" presStyleCnt="0">
        <dgm:presLayoutVars>
          <dgm:chMax val="1"/>
          <dgm:dir/>
          <dgm:animLvl val="ctr"/>
          <dgm:resizeHandles val="exact"/>
        </dgm:presLayoutVars>
      </dgm:prSet>
      <dgm:spPr/>
    </dgm:pt>
    <dgm:pt modelId="{54453CD1-FF23-4524-943E-431778D0731A}" type="pres">
      <dgm:prSet presAssocID="{E2AAE795-EF57-4E98-8631-0B692121D828}" presName="centerShape" presStyleLbl="node0" presStyleIdx="0" presStyleCnt="1"/>
      <dgm:spPr/>
    </dgm:pt>
    <dgm:pt modelId="{9C58A270-6BFB-4A80-BD75-EC7DEC81C33A}" type="pres">
      <dgm:prSet presAssocID="{0E233BD5-9884-4F5D-9E97-1B5F02FFD0C8}" presName="parTrans" presStyleLbl="bgSibTrans2D1" presStyleIdx="0" presStyleCnt="2"/>
      <dgm:spPr/>
    </dgm:pt>
    <dgm:pt modelId="{E98795DF-0FF8-4985-995B-A03C42B6D83C}" type="pres">
      <dgm:prSet presAssocID="{6348DD4B-840A-4F89-A904-7FC150CEC0DC}" presName="node" presStyleLbl="node1" presStyleIdx="0" presStyleCnt="2">
        <dgm:presLayoutVars>
          <dgm:bulletEnabled val="1"/>
        </dgm:presLayoutVars>
      </dgm:prSet>
      <dgm:spPr/>
    </dgm:pt>
    <dgm:pt modelId="{C3FC8966-57FE-4C8D-8903-BE205CE2B0C7}" type="pres">
      <dgm:prSet presAssocID="{9B36E1CF-4484-43FA-8092-3B390A9EFAE6}" presName="parTrans" presStyleLbl="bgSibTrans2D1" presStyleIdx="1" presStyleCnt="2"/>
      <dgm:spPr/>
    </dgm:pt>
    <dgm:pt modelId="{8E6AB0A7-29E6-43B7-8986-94ED54DD84F2}" type="pres">
      <dgm:prSet presAssocID="{76A171A4-C76E-42D3-AB19-4CFDD9463D3A}" presName="node" presStyleLbl="node1" presStyleIdx="1" presStyleCnt="2">
        <dgm:presLayoutVars>
          <dgm:bulletEnabled val="1"/>
        </dgm:presLayoutVars>
      </dgm:prSet>
      <dgm:spPr/>
    </dgm:pt>
  </dgm:ptLst>
  <dgm:cxnLst>
    <dgm:cxn modelId="{2F0FED09-9279-42BC-A1EF-ED84000251FC}" srcId="{E2AAE795-EF57-4E98-8631-0B692121D828}" destId="{76A171A4-C76E-42D3-AB19-4CFDD9463D3A}" srcOrd="1" destOrd="0" parTransId="{9B36E1CF-4484-43FA-8092-3B390A9EFAE6}" sibTransId="{795AADD0-BC42-4B97-A6CE-CAEE070B0743}"/>
    <dgm:cxn modelId="{CD2AD70F-68C0-41D6-841C-04974F43EFAF}" srcId="{E2AAE795-EF57-4E98-8631-0B692121D828}" destId="{6348DD4B-840A-4F89-A904-7FC150CEC0DC}" srcOrd="0" destOrd="0" parTransId="{0E233BD5-9884-4F5D-9E97-1B5F02FFD0C8}" sibTransId="{31BC03A2-36B7-4DF3-98A2-0332B0F3298E}"/>
    <dgm:cxn modelId="{CC2DE729-AFBE-4D99-BDF5-B6495E69E1FE}" type="presOf" srcId="{AE19B6C7-CBB6-48D9-ADE7-A6B5ECBC9A35}" destId="{747F9891-CEE1-43AB-8EE5-7E40216C913A}" srcOrd="0" destOrd="0" presId="urn:microsoft.com/office/officeart/2005/8/layout/radial4#1"/>
    <dgm:cxn modelId="{9DF6C649-3475-4132-AE3F-23D2334CD1F1}" type="presOf" srcId="{E2AAE795-EF57-4E98-8631-0B692121D828}" destId="{54453CD1-FF23-4524-943E-431778D0731A}" srcOrd="0" destOrd="0" presId="urn:microsoft.com/office/officeart/2005/8/layout/radial4#1"/>
    <dgm:cxn modelId="{D57CC96E-2C38-4B87-9156-A1DF4C479B83}" srcId="{AE19B6C7-CBB6-48D9-ADE7-A6B5ECBC9A35}" destId="{E2AAE795-EF57-4E98-8631-0B692121D828}" srcOrd="0" destOrd="0" parTransId="{10E6E96C-1E3F-4C2F-9F10-217862FD780C}" sibTransId="{23FE1042-D4F0-4571-B6C5-4E01D848301F}"/>
    <dgm:cxn modelId="{B7FCA4A1-DFDA-4629-AEEF-BBE82470B39D}" type="presOf" srcId="{6348DD4B-840A-4F89-A904-7FC150CEC0DC}" destId="{E98795DF-0FF8-4985-995B-A03C42B6D83C}" srcOrd="0" destOrd="0" presId="urn:microsoft.com/office/officeart/2005/8/layout/radial4#1"/>
    <dgm:cxn modelId="{805C02AA-97C1-4423-8651-FF200F7A0856}" type="presOf" srcId="{0E233BD5-9884-4F5D-9E97-1B5F02FFD0C8}" destId="{9C58A270-6BFB-4A80-BD75-EC7DEC81C33A}" srcOrd="0" destOrd="0" presId="urn:microsoft.com/office/officeart/2005/8/layout/radial4#1"/>
    <dgm:cxn modelId="{3CFDF1B9-1018-48E3-8922-E135CEA1288F}" type="presOf" srcId="{76A171A4-C76E-42D3-AB19-4CFDD9463D3A}" destId="{8E6AB0A7-29E6-43B7-8986-94ED54DD84F2}" srcOrd="0" destOrd="0" presId="urn:microsoft.com/office/officeart/2005/8/layout/radial4#1"/>
    <dgm:cxn modelId="{5ED8B4F0-2332-431B-BFB0-D62D5B3D3D76}" type="presOf" srcId="{9B36E1CF-4484-43FA-8092-3B390A9EFAE6}" destId="{C3FC8966-57FE-4C8D-8903-BE205CE2B0C7}" srcOrd="0" destOrd="0" presId="urn:microsoft.com/office/officeart/2005/8/layout/radial4#1"/>
    <dgm:cxn modelId="{903E61BA-BE27-46B7-8CD8-37CB8F45E9D0}" type="presParOf" srcId="{747F9891-CEE1-43AB-8EE5-7E40216C913A}" destId="{54453CD1-FF23-4524-943E-431778D0731A}" srcOrd="0" destOrd="0" presId="urn:microsoft.com/office/officeart/2005/8/layout/radial4#1"/>
    <dgm:cxn modelId="{CEDE156F-8707-4623-BE89-DF0B39F45949}" type="presParOf" srcId="{747F9891-CEE1-43AB-8EE5-7E40216C913A}" destId="{9C58A270-6BFB-4A80-BD75-EC7DEC81C33A}" srcOrd="1" destOrd="0" presId="urn:microsoft.com/office/officeart/2005/8/layout/radial4#1"/>
    <dgm:cxn modelId="{B543440E-87E5-437D-9C7C-69EDEB7F0C4B}" type="presParOf" srcId="{747F9891-CEE1-43AB-8EE5-7E40216C913A}" destId="{E98795DF-0FF8-4985-995B-A03C42B6D83C}" srcOrd="2" destOrd="0" presId="urn:microsoft.com/office/officeart/2005/8/layout/radial4#1"/>
    <dgm:cxn modelId="{8F952231-73E1-4A85-8094-6B8F263A3EF7}" type="presParOf" srcId="{747F9891-CEE1-43AB-8EE5-7E40216C913A}" destId="{C3FC8966-57FE-4C8D-8903-BE205CE2B0C7}" srcOrd="3" destOrd="0" presId="urn:microsoft.com/office/officeart/2005/8/layout/radial4#1"/>
    <dgm:cxn modelId="{F502B77D-0EFC-45DC-BCDD-91B49DA0EA31}" type="presParOf" srcId="{747F9891-CEE1-43AB-8EE5-7E40216C913A}" destId="{8E6AB0A7-29E6-43B7-8986-94ED54DD84F2}" srcOrd="4" destOrd="0" presId="urn:microsoft.com/office/officeart/2005/8/layout/radial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5FBB55-74B2-44BC-AC78-9C8120541354}" type="doc">
      <dgm:prSet loTypeId="urn:microsoft.com/office/officeart/2005/8/layout/cycle7#1" loCatId="cycle" qsTypeId="urn:microsoft.com/office/officeart/2005/8/quickstyle/simple3#1" qsCatId="simple" csTypeId="urn:microsoft.com/office/officeart/2005/8/colors/accent1_1#1" csCatId="accent1" phldr="0"/>
      <dgm:spPr/>
      <dgm:t>
        <a:bodyPr/>
        <a:lstStyle/>
        <a:p>
          <a:endParaRPr lang="zh-CN" altLang="en-US"/>
        </a:p>
      </dgm:t>
    </dgm:pt>
    <dgm:pt modelId="{CCF7C031-5F3B-494B-9CA8-C75E89BC6D59}" type="pres">
      <dgm:prSet presAssocID="{6E5FBB55-74B2-44BC-AC78-9C8120541354}" presName="Name0" presStyleCnt="0">
        <dgm:presLayoutVars>
          <dgm:dir/>
          <dgm:resizeHandles val="exact"/>
        </dgm:presLayoutVars>
      </dgm:prSet>
      <dgm:spPr/>
    </dgm:pt>
  </dgm:ptLst>
  <dgm:cxnLst>
    <dgm:cxn modelId="{74D489D2-F98C-4EF0-9561-32B76DBBBFD9}" type="presOf" srcId="{6E5FBB55-74B2-44BC-AC78-9C8120541354}" destId="{CCF7C031-5F3B-494B-9CA8-C75E89BC6D59}" srcOrd="0" destOrd="0" presId="urn:microsoft.com/office/officeart/2005/8/layout/cycle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E5FBB55-74B2-44BC-AC78-9C8120541354}" type="doc">
      <dgm:prSet loTypeId="urn:microsoft.com/office/officeart/2005/8/layout/cycle7#1" loCatId="cycle" qsTypeId="urn:microsoft.com/office/officeart/2005/8/quickstyle/simple3#1" qsCatId="simple" csTypeId="urn:microsoft.com/office/officeart/2005/8/colors/accent1_1#1" csCatId="accent1" phldr="0"/>
      <dgm:spPr/>
      <dgm:t>
        <a:bodyPr/>
        <a:lstStyle/>
        <a:p>
          <a:endParaRPr lang="zh-CN" altLang="en-US"/>
        </a:p>
      </dgm:t>
    </dgm:pt>
    <dgm:pt modelId="{CCF7C031-5F3B-494B-9CA8-C75E89BC6D59}" type="pres">
      <dgm:prSet presAssocID="{6E5FBB55-74B2-44BC-AC78-9C8120541354}" presName="Name0" presStyleCnt="0">
        <dgm:presLayoutVars>
          <dgm:dir/>
          <dgm:resizeHandles val="exact"/>
        </dgm:presLayoutVars>
      </dgm:prSet>
      <dgm:spPr/>
    </dgm:pt>
  </dgm:ptLst>
  <dgm:cxnLst>
    <dgm:cxn modelId="{74D489D2-F98C-4EF0-9561-32B76DBBBFD9}" type="presOf" srcId="{6E5FBB55-74B2-44BC-AC78-9C8120541354}" destId="{CCF7C031-5F3B-494B-9CA8-C75E89BC6D59}" srcOrd="0" destOrd="0" presId="urn:microsoft.com/office/officeart/2005/8/layout/cycle7#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E5FBB55-74B2-44BC-AC78-9C8120541354}" type="doc">
      <dgm:prSet loTypeId="urn:microsoft.com/office/officeart/2005/8/layout/cycle7#1" loCatId="cycle" qsTypeId="urn:microsoft.com/office/officeart/2005/8/quickstyle/simple3#1" qsCatId="simple" csTypeId="urn:microsoft.com/office/officeart/2005/8/colors/accent1_1#1" csCatId="accent1" phldr="0"/>
      <dgm:spPr/>
      <dgm:t>
        <a:bodyPr/>
        <a:lstStyle/>
        <a:p>
          <a:endParaRPr lang="zh-CN" altLang="en-US"/>
        </a:p>
      </dgm:t>
    </dgm:pt>
    <dgm:pt modelId="{CCF7C031-5F3B-494B-9CA8-C75E89BC6D59}" type="pres">
      <dgm:prSet presAssocID="{6E5FBB55-74B2-44BC-AC78-9C8120541354}" presName="Name0" presStyleCnt="0">
        <dgm:presLayoutVars>
          <dgm:dir/>
          <dgm:resizeHandles val="exact"/>
        </dgm:presLayoutVars>
      </dgm:prSet>
      <dgm:spPr/>
    </dgm:pt>
  </dgm:ptLst>
  <dgm:cxnLst>
    <dgm:cxn modelId="{74D489D2-F98C-4EF0-9561-32B76DBBBFD9}" type="presOf" srcId="{6E5FBB55-74B2-44BC-AC78-9C8120541354}" destId="{CCF7C031-5F3B-494B-9CA8-C75E89BC6D59}" srcOrd="0" destOrd="0" presId="urn:microsoft.com/office/officeart/2005/8/layout/cycle7#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E5FBB55-74B2-44BC-AC78-9C8120541354}" type="doc">
      <dgm:prSet loTypeId="urn:microsoft.com/office/officeart/2005/8/layout/cycle7#1" loCatId="cycle" qsTypeId="urn:microsoft.com/office/officeart/2005/8/quickstyle/simple3#1" qsCatId="simple" csTypeId="urn:microsoft.com/office/officeart/2005/8/colors/accent1_1#1" csCatId="accent1" phldr="0"/>
      <dgm:spPr/>
      <dgm:t>
        <a:bodyPr/>
        <a:lstStyle/>
        <a:p>
          <a:endParaRPr lang="zh-CN" altLang="en-US"/>
        </a:p>
      </dgm:t>
    </dgm:pt>
    <dgm:pt modelId="{CCF7C031-5F3B-494B-9CA8-C75E89BC6D59}" type="pres">
      <dgm:prSet presAssocID="{6E5FBB55-74B2-44BC-AC78-9C8120541354}" presName="Name0" presStyleCnt="0">
        <dgm:presLayoutVars>
          <dgm:dir/>
          <dgm:resizeHandles val="exact"/>
        </dgm:presLayoutVars>
      </dgm:prSet>
      <dgm:spPr/>
    </dgm:pt>
  </dgm:ptLst>
  <dgm:cxnLst>
    <dgm:cxn modelId="{74D489D2-F98C-4EF0-9561-32B76DBBBFD9}" type="presOf" srcId="{6E5FBB55-74B2-44BC-AC78-9C8120541354}" destId="{CCF7C031-5F3B-494B-9CA8-C75E89BC6D59}" srcOrd="0" destOrd="0" presId="urn:microsoft.com/office/officeart/2005/8/layout/cycle7#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00498C-A7F7-457F-9F86-D5F4E7F5B23B}" type="doc">
      <dgm:prSet loTypeId="urn:microsoft.com/office/officeart/2008/layout/BendingPictureCaptionList" loCatId="picture" qsTypeId="urn:microsoft.com/office/officeart/2005/8/quickstyle/simple4#1" qsCatId="simple" csTypeId="urn:microsoft.com/office/officeart/2005/8/colors/accent3_1#1" csCatId="accent1" phldr="0"/>
      <dgm:spPr/>
      <dgm:t>
        <a:bodyPr/>
        <a:lstStyle/>
        <a:p>
          <a:endParaRPr lang="zh-CN" altLang="en-US"/>
        </a:p>
      </dgm:t>
    </dgm:pt>
    <dgm:pt modelId="{C201F077-87D8-4B62-B486-49CEAC7EF70C}">
      <dgm:prSet phldrT="[文本]" phldr="0" custT="0"/>
      <dgm:spPr/>
      <dgm:t>
        <a:bodyPr vert="horz" wrap="square"/>
        <a:lstStyle/>
        <a:p>
          <a:pPr>
            <a:lnSpc>
              <a:spcPct val="100000"/>
            </a:lnSpc>
            <a:spcBef>
              <a:spcPct val="0"/>
            </a:spcBef>
            <a:spcAft>
              <a:spcPct val="35000"/>
            </a:spcAft>
          </a:pPr>
          <a:r>
            <a:rPr lang="en-US" altLang="zh-CN"/>
            <a:t>Acrel-PVMS</a:t>
          </a:r>
        </a:p>
      </dgm:t>
    </dgm:pt>
    <dgm:pt modelId="{F22EFD4A-C01E-4D96-8CF6-3C0DC356537D}" cxnId="{4015060F-DE7E-4A74-AF30-6C40AAC7ABE0}" type="parTrans">
      <dgm:prSet/>
      <dgm:spPr/>
      <dgm:t>
        <a:bodyPr/>
        <a:lstStyle/>
        <a:p>
          <a:endParaRPr lang="zh-CN" altLang="en-US"/>
        </a:p>
      </dgm:t>
    </dgm:pt>
    <dgm:pt modelId="{E6A880F9-1D49-4659-9629-55A85AC7E101}" cxnId="{4015060F-DE7E-4A74-AF30-6C40AAC7ABE0}" type="sibTrans">
      <dgm:prSet/>
      <dgm:spPr/>
      <dgm:t>
        <a:bodyPr/>
        <a:lstStyle/>
        <a:p>
          <a:endParaRPr lang="zh-CN" altLang="en-US"/>
        </a:p>
      </dgm:t>
    </dgm:pt>
    <dgm:pt modelId="{830DD941-4507-4E47-A237-4F95E6528C63}">
      <dgm:prSet phldrT="[文本]" phldr="0" custT="0"/>
      <dgm:spPr/>
      <dgm:t>
        <a:bodyPr vert="horz" wrap="square"/>
        <a:lstStyle/>
        <a:p>
          <a:pPr>
            <a:lnSpc>
              <a:spcPct val="100000"/>
            </a:lnSpc>
            <a:spcBef>
              <a:spcPct val="0"/>
            </a:spcBef>
            <a:spcAft>
              <a:spcPct val="35000"/>
            </a:spcAft>
          </a:pPr>
          <a:r>
            <a:rPr lang="en-US" altLang="zh-CN"/>
            <a:t>Acrel-NPVMS</a:t>
          </a:r>
        </a:p>
      </dgm:t>
    </dgm:pt>
    <dgm:pt modelId="{CB45AF7D-6C66-4747-A455-4350EC7ECD64}" cxnId="{31B17AEC-E140-447F-9BD2-BE8CF0F7FC68}" type="parTrans">
      <dgm:prSet/>
      <dgm:spPr/>
      <dgm:t>
        <a:bodyPr/>
        <a:lstStyle/>
        <a:p>
          <a:endParaRPr lang="zh-CN" altLang="en-US"/>
        </a:p>
      </dgm:t>
    </dgm:pt>
    <dgm:pt modelId="{16D8EB90-BE05-4A42-B254-24B1BFAD514E}" cxnId="{31B17AEC-E140-447F-9BD2-BE8CF0F7FC68}" type="sibTrans">
      <dgm:prSet/>
      <dgm:spPr/>
      <dgm:t>
        <a:bodyPr/>
        <a:lstStyle/>
        <a:p>
          <a:endParaRPr lang="zh-CN" altLang="en-US"/>
        </a:p>
      </dgm:t>
    </dgm:pt>
    <dgm:pt modelId="{A19C6EBF-3FB8-46A4-9513-AF8195CBE62B}">
      <dgm:prSet phldrT="[文本]" phldr="0" custT="0"/>
      <dgm:spPr/>
      <dgm:t>
        <a:bodyPr vert="horz" wrap="square"/>
        <a:lstStyle/>
        <a:p>
          <a:pPr>
            <a:lnSpc>
              <a:spcPct val="100000"/>
            </a:lnSpc>
            <a:spcBef>
              <a:spcPct val="0"/>
            </a:spcBef>
            <a:spcAft>
              <a:spcPct val="35000"/>
            </a:spcAft>
          </a:pPr>
          <a:r>
            <a:rPr lang="en-US" altLang="zh-CN"/>
            <a:t>Acrel-RFMS</a:t>
          </a:r>
          <a:r>
            <a:rPr lang="zh-CN" altLang="en-US"/>
            <a:t>、远程预付费</a:t>
          </a:r>
        </a:p>
      </dgm:t>
    </dgm:pt>
    <dgm:pt modelId="{D6711DF6-BAA3-4D63-B888-8DF722FD9372}" cxnId="{9D677A79-58AD-4535-93BE-D106892634DF}" type="parTrans">
      <dgm:prSet/>
      <dgm:spPr/>
      <dgm:t>
        <a:bodyPr/>
        <a:lstStyle/>
        <a:p>
          <a:endParaRPr lang="zh-CN" altLang="en-US"/>
        </a:p>
      </dgm:t>
    </dgm:pt>
    <dgm:pt modelId="{B51D783C-3597-4F9B-9471-E5BA3A1C8ADA}" cxnId="{9D677A79-58AD-4535-93BE-D106892634DF}" type="sibTrans">
      <dgm:prSet/>
      <dgm:spPr/>
      <dgm:t>
        <a:bodyPr/>
        <a:lstStyle/>
        <a:p>
          <a:endParaRPr lang="zh-CN" altLang="en-US"/>
        </a:p>
      </dgm:t>
    </dgm:pt>
    <dgm:pt modelId="{9CF85E60-8DEE-4AE0-9A6D-EABB47E6BBFF}" type="pres">
      <dgm:prSet presAssocID="{4400498C-A7F7-457F-9F86-D5F4E7F5B23B}" presName="Name0" presStyleCnt="0">
        <dgm:presLayoutVars>
          <dgm:dir/>
          <dgm:resizeHandles val="exact"/>
        </dgm:presLayoutVars>
      </dgm:prSet>
      <dgm:spPr/>
    </dgm:pt>
    <dgm:pt modelId="{8B303AC5-1491-48CA-9AA2-CDECEF2BE1BB}" type="pres">
      <dgm:prSet presAssocID="{C201F077-87D8-4B62-B486-49CEAC7EF70C}" presName="composite" presStyleCnt="0"/>
      <dgm:spPr/>
    </dgm:pt>
    <dgm:pt modelId="{D71787F9-E1B5-4FFB-BD6A-1D901F37F95A}" type="pres">
      <dgm:prSet presAssocID="{C201F077-87D8-4B62-B486-49CEAC7EF70C}" presName="rect1" presStyleLbl="bgImgPlace1" presStyleIdx="0" presStyleCnt="3"/>
      <dgm:spPr/>
    </dgm:pt>
    <dgm:pt modelId="{65ABDA93-293D-4EFD-8B5C-849FD120AEEF}" type="pres">
      <dgm:prSet presAssocID="{C201F077-87D8-4B62-B486-49CEAC7EF70C}" presName="wedgeRectCallout1" presStyleLbl="node1" presStyleIdx="0" presStyleCnt="3">
        <dgm:presLayoutVars>
          <dgm:bulletEnabled val="1"/>
        </dgm:presLayoutVars>
      </dgm:prSet>
      <dgm:spPr/>
    </dgm:pt>
    <dgm:pt modelId="{DAFCAAFA-3D30-4066-8C32-A83D1D63773D}" type="pres">
      <dgm:prSet presAssocID="{E6A880F9-1D49-4659-9629-55A85AC7E101}" presName="sibTrans" presStyleCnt="0"/>
      <dgm:spPr/>
    </dgm:pt>
    <dgm:pt modelId="{FF862B69-D414-4BCA-AEE0-32680F55F353}" type="pres">
      <dgm:prSet presAssocID="{830DD941-4507-4E47-A237-4F95E6528C63}" presName="composite" presStyleCnt="0"/>
      <dgm:spPr/>
    </dgm:pt>
    <dgm:pt modelId="{98CFBF2F-2AFE-4571-94B1-7D020CCCECC8}" type="pres">
      <dgm:prSet presAssocID="{830DD941-4507-4E47-A237-4F95E6528C63}" presName="rect1" presStyleLbl="bgImgPlace1" presStyleIdx="1" presStyleCnt="3"/>
      <dgm:spPr/>
    </dgm:pt>
    <dgm:pt modelId="{477F44DC-BB43-4C7D-ADFF-F2185D9C9DFF}" type="pres">
      <dgm:prSet presAssocID="{830DD941-4507-4E47-A237-4F95E6528C63}" presName="wedgeRectCallout1" presStyleLbl="node1" presStyleIdx="1" presStyleCnt="3">
        <dgm:presLayoutVars>
          <dgm:bulletEnabled val="1"/>
        </dgm:presLayoutVars>
      </dgm:prSet>
      <dgm:spPr/>
    </dgm:pt>
    <dgm:pt modelId="{8DBA4D46-9860-407E-BB37-E7053EC46433}" type="pres">
      <dgm:prSet presAssocID="{16D8EB90-BE05-4A42-B254-24B1BFAD514E}" presName="sibTrans" presStyleCnt="0"/>
      <dgm:spPr/>
    </dgm:pt>
    <dgm:pt modelId="{F449E99B-1802-47C2-B1FB-96421ECDA4E2}" type="pres">
      <dgm:prSet presAssocID="{A19C6EBF-3FB8-46A4-9513-AF8195CBE62B}" presName="composite" presStyleCnt="0"/>
      <dgm:spPr/>
    </dgm:pt>
    <dgm:pt modelId="{C7C263A8-DD0A-4721-96AB-1AEDE7FD20B8}" type="pres">
      <dgm:prSet presAssocID="{A19C6EBF-3FB8-46A4-9513-AF8195CBE62B}" presName="rect1" presStyleLbl="bgImgPlace1" presStyleIdx="2" presStyleCnt="3"/>
      <dgm:spPr/>
    </dgm:pt>
    <dgm:pt modelId="{BD0D69B3-5E3C-48B5-979A-260AD4296875}" type="pres">
      <dgm:prSet presAssocID="{A19C6EBF-3FB8-46A4-9513-AF8195CBE62B}" presName="wedgeRectCallout1" presStyleLbl="node1" presStyleIdx="2" presStyleCnt="3">
        <dgm:presLayoutVars>
          <dgm:bulletEnabled val="1"/>
        </dgm:presLayoutVars>
      </dgm:prSet>
      <dgm:spPr/>
    </dgm:pt>
  </dgm:ptLst>
  <dgm:cxnLst>
    <dgm:cxn modelId="{4015060F-DE7E-4A74-AF30-6C40AAC7ABE0}" srcId="{4400498C-A7F7-457F-9F86-D5F4E7F5B23B}" destId="{C201F077-87D8-4B62-B486-49CEAC7EF70C}" srcOrd="0" destOrd="0" parTransId="{F22EFD4A-C01E-4D96-8CF6-3C0DC356537D}" sibTransId="{E6A880F9-1D49-4659-9629-55A85AC7E101}"/>
    <dgm:cxn modelId="{4E1DF924-5C38-404D-8F65-864282822926}" type="presOf" srcId="{C201F077-87D8-4B62-B486-49CEAC7EF70C}" destId="{65ABDA93-293D-4EFD-8B5C-849FD120AEEF}" srcOrd="0" destOrd="0" presId="urn:microsoft.com/office/officeart/2008/layout/BendingPictureCaptionList"/>
    <dgm:cxn modelId="{E49F3C52-14CD-4B7A-ABA2-0320FA3D5B75}" type="presOf" srcId="{A19C6EBF-3FB8-46A4-9513-AF8195CBE62B}" destId="{BD0D69B3-5E3C-48B5-979A-260AD4296875}" srcOrd="0" destOrd="0" presId="urn:microsoft.com/office/officeart/2008/layout/BendingPictureCaptionList"/>
    <dgm:cxn modelId="{9D677A79-58AD-4535-93BE-D106892634DF}" srcId="{4400498C-A7F7-457F-9F86-D5F4E7F5B23B}" destId="{A19C6EBF-3FB8-46A4-9513-AF8195CBE62B}" srcOrd="2" destOrd="0" parTransId="{D6711DF6-BAA3-4D63-B888-8DF722FD9372}" sibTransId="{B51D783C-3597-4F9B-9471-E5BA3A1C8ADA}"/>
    <dgm:cxn modelId="{31B17AEC-E140-447F-9BD2-BE8CF0F7FC68}" srcId="{4400498C-A7F7-457F-9F86-D5F4E7F5B23B}" destId="{830DD941-4507-4E47-A237-4F95E6528C63}" srcOrd="1" destOrd="0" parTransId="{CB45AF7D-6C66-4747-A455-4350EC7ECD64}" sibTransId="{16D8EB90-BE05-4A42-B254-24B1BFAD514E}"/>
    <dgm:cxn modelId="{A85F15F4-5960-411B-805F-8DA3FDBF8C4E}" type="presOf" srcId="{830DD941-4507-4E47-A237-4F95E6528C63}" destId="{477F44DC-BB43-4C7D-ADFF-F2185D9C9DFF}" srcOrd="0" destOrd="0" presId="urn:microsoft.com/office/officeart/2008/layout/BendingPictureCaptionList"/>
    <dgm:cxn modelId="{6A49C2F6-57CD-4C93-934D-581F954A1716}" type="presOf" srcId="{4400498C-A7F7-457F-9F86-D5F4E7F5B23B}" destId="{9CF85E60-8DEE-4AE0-9A6D-EABB47E6BBFF}" srcOrd="0" destOrd="0" presId="urn:microsoft.com/office/officeart/2008/layout/BendingPictureCaptionList"/>
    <dgm:cxn modelId="{A837C537-8AF8-4AD9-8045-0D469ACBED29}" type="presParOf" srcId="{9CF85E60-8DEE-4AE0-9A6D-EABB47E6BBFF}" destId="{8B303AC5-1491-48CA-9AA2-CDECEF2BE1BB}" srcOrd="0" destOrd="0" presId="urn:microsoft.com/office/officeart/2008/layout/BendingPictureCaptionList"/>
    <dgm:cxn modelId="{88224EA2-44C5-427D-8086-C4F1B2AA4E97}" type="presParOf" srcId="{8B303AC5-1491-48CA-9AA2-CDECEF2BE1BB}" destId="{D71787F9-E1B5-4FFB-BD6A-1D901F37F95A}" srcOrd="0" destOrd="0" presId="urn:microsoft.com/office/officeart/2008/layout/BendingPictureCaptionList"/>
    <dgm:cxn modelId="{3D9018A2-D1A0-4525-A901-CA30BF5F10FD}" type="presParOf" srcId="{8B303AC5-1491-48CA-9AA2-CDECEF2BE1BB}" destId="{65ABDA93-293D-4EFD-8B5C-849FD120AEEF}" srcOrd="1" destOrd="0" presId="urn:microsoft.com/office/officeart/2008/layout/BendingPictureCaptionList"/>
    <dgm:cxn modelId="{C8AF0292-42AD-4BAE-9714-B2A9BA4B4340}" type="presParOf" srcId="{9CF85E60-8DEE-4AE0-9A6D-EABB47E6BBFF}" destId="{DAFCAAFA-3D30-4066-8C32-A83D1D63773D}" srcOrd="1" destOrd="0" presId="urn:microsoft.com/office/officeart/2008/layout/BendingPictureCaptionList"/>
    <dgm:cxn modelId="{B8EDC749-3F14-4E9D-B8B0-2871EFB3F198}" type="presParOf" srcId="{9CF85E60-8DEE-4AE0-9A6D-EABB47E6BBFF}" destId="{FF862B69-D414-4BCA-AEE0-32680F55F353}" srcOrd="2" destOrd="0" presId="urn:microsoft.com/office/officeart/2008/layout/BendingPictureCaptionList"/>
    <dgm:cxn modelId="{6649D335-5148-4D96-8DE5-5F0105433520}" type="presParOf" srcId="{FF862B69-D414-4BCA-AEE0-32680F55F353}" destId="{98CFBF2F-2AFE-4571-94B1-7D020CCCECC8}" srcOrd="0" destOrd="0" presId="urn:microsoft.com/office/officeart/2008/layout/BendingPictureCaptionList"/>
    <dgm:cxn modelId="{0C009EE9-5780-48DE-ACCF-A31FF34CA55A}" type="presParOf" srcId="{FF862B69-D414-4BCA-AEE0-32680F55F353}" destId="{477F44DC-BB43-4C7D-ADFF-F2185D9C9DFF}" srcOrd="1" destOrd="0" presId="urn:microsoft.com/office/officeart/2008/layout/BendingPictureCaptionList"/>
    <dgm:cxn modelId="{5BCAF58A-F6D9-4922-B01E-EDFD5EE5ED80}" type="presParOf" srcId="{9CF85E60-8DEE-4AE0-9A6D-EABB47E6BBFF}" destId="{8DBA4D46-9860-407E-BB37-E7053EC46433}" srcOrd="3" destOrd="0" presId="urn:microsoft.com/office/officeart/2008/layout/BendingPictureCaptionList"/>
    <dgm:cxn modelId="{FF99FB94-FDA0-4CB1-94E9-AC1753C91A52}" type="presParOf" srcId="{9CF85E60-8DEE-4AE0-9A6D-EABB47E6BBFF}" destId="{F449E99B-1802-47C2-B1FB-96421ECDA4E2}" srcOrd="4" destOrd="0" presId="urn:microsoft.com/office/officeart/2008/layout/BendingPictureCaptionList"/>
    <dgm:cxn modelId="{B43CEEC0-7F16-48F5-9630-23561DF3E954}" type="presParOf" srcId="{F449E99B-1802-47C2-B1FB-96421ECDA4E2}" destId="{C7C263A8-DD0A-4721-96AB-1AEDE7FD20B8}" srcOrd="0" destOrd="0" presId="urn:microsoft.com/office/officeart/2008/layout/BendingPictureCaptionList"/>
    <dgm:cxn modelId="{F15B7C03-8982-44D3-AD8E-0D51760BA236}" type="presParOf" srcId="{F449E99B-1802-47C2-B1FB-96421ECDA4E2}" destId="{BD0D69B3-5E3C-48B5-979A-260AD4296875}" srcOrd="1" destOrd="0" presId="urn:microsoft.com/office/officeart/2008/layout/BendingPictureCaption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453CD1-FF23-4524-943E-431778D0731A}">
      <dsp:nvSpPr>
        <dsp:cNvPr id="0" name=""/>
        <dsp:cNvSpPr/>
      </dsp:nvSpPr>
      <dsp:spPr bwMode="white">
        <a:xfrm>
          <a:off x="2781299" y="2266607"/>
          <a:ext cx="2565400" cy="2565400"/>
        </a:xfrm>
        <a:prstGeom prst="ellipse">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465" tIns="37465" rIns="37465" bIns="37465" numCol="1" spcCol="1270" anchor="ctr" anchorCtr="0">
          <a:noAutofit/>
        </a:bodyPr>
        <a:lstStyle/>
        <a:p>
          <a:pPr marL="0" lvl="0" indent="0" algn="ctr" defTabSz="2622550">
            <a:lnSpc>
              <a:spcPct val="90000"/>
            </a:lnSpc>
            <a:spcBef>
              <a:spcPct val="0"/>
            </a:spcBef>
            <a:spcAft>
              <a:spcPct val="35000"/>
            </a:spcAft>
            <a:buNone/>
          </a:pPr>
          <a:endParaRPr lang="zh-CN" altLang="en-US" sz="5900" kern="1200"/>
        </a:p>
      </dsp:txBody>
      <dsp:txXfrm>
        <a:off x="3156993" y="2642301"/>
        <a:ext cx="1814012" cy="1814012"/>
      </dsp:txXfrm>
    </dsp:sp>
    <dsp:sp modelId="{9C58A270-6BFB-4A80-BD75-EC7DEC81C33A}">
      <dsp:nvSpPr>
        <dsp:cNvPr id="0" name=""/>
        <dsp:cNvSpPr/>
      </dsp:nvSpPr>
      <dsp:spPr>
        <a:xfrm rot="12900000">
          <a:off x="1038265" y="1787432"/>
          <a:ext cx="2063206" cy="731139"/>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8795DF-0FF8-4985-995B-A03C42B6D83C}">
      <dsp:nvSpPr>
        <dsp:cNvPr id="0" name=""/>
        <dsp:cNvSpPr/>
      </dsp:nvSpPr>
      <dsp:spPr bwMode="white">
        <a:xfrm>
          <a:off x="6264" y="586447"/>
          <a:ext cx="2437130" cy="1949704"/>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zh-CN" altLang="en-US" sz="6500" kern="1200"/>
        </a:p>
      </dsp:txBody>
      <dsp:txXfrm>
        <a:off x="63369" y="643552"/>
        <a:ext cx="2322920" cy="1835494"/>
      </dsp:txXfrm>
    </dsp:sp>
    <dsp:sp modelId="{C3FC8966-57FE-4C8D-8903-BE205CE2B0C7}">
      <dsp:nvSpPr>
        <dsp:cNvPr id="0" name=""/>
        <dsp:cNvSpPr/>
      </dsp:nvSpPr>
      <dsp:spPr>
        <a:xfrm rot="19500000">
          <a:off x="5026527" y="1787432"/>
          <a:ext cx="2063206" cy="731139"/>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6AB0A7-29E6-43B7-8986-94ED54DD84F2}">
      <dsp:nvSpPr>
        <dsp:cNvPr id="0" name=""/>
        <dsp:cNvSpPr/>
      </dsp:nvSpPr>
      <dsp:spPr bwMode="white">
        <a:xfrm>
          <a:off x="5684605" y="586447"/>
          <a:ext cx="2437130" cy="1949704"/>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zh-CN" altLang="en-US" sz="6500" kern="1200"/>
        </a:p>
      </dsp:txBody>
      <dsp:txXfrm>
        <a:off x="5741710" y="643552"/>
        <a:ext cx="2322920" cy="183549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1787F9-E1B5-4FFB-BD6A-1D901F37F95A}">
      <dsp:nvSpPr>
        <dsp:cNvPr id="0" name=""/>
        <dsp:cNvSpPr/>
      </dsp:nvSpPr>
      <dsp:spPr>
        <a:xfrm>
          <a:off x="1355328" y="555"/>
          <a:ext cx="2579687" cy="2063750"/>
        </a:xfrm>
        <a:prstGeom prst="rect">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65ABDA93-293D-4EFD-8B5C-849FD120AEEF}">
      <dsp:nvSpPr>
        <dsp:cNvPr id="0" name=""/>
        <dsp:cNvSpPr/>
      </dsp:nvSpPr>
      <dsp:spPr bwMode="white">
        <a:xfrm>
          <a:off x="1587500" y="1857930"/>
          <a:ext cx="2295921" cy="722312"/>
        </a:xfrm>
        <a:prstGeom prst="wedgeRectCallout">
          <a:avLst>
            <a:gd name="adj1" fmla="val 20250"/>
            <a:gd name="adj2" fmla="val -607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100000"/>
            </a:lnSpc>
            <a:spcBef>
              <a:spcPct val="0"/>
            </a:spcBef>
            <a:spcAft>
              <a:spcPct val="35000"/>
            </a:spcAft>
            <a:buNone/>
          </a:pPr>
          <a:r>
            <a:rPr lang="en-US" altLang="zh-CN" sz="1700" kern="1200"/>
            <a:t>Acrel-PVMS</a:t>
          </a:r>
        </a:p>
      </dsp:txBody>
      <dsp:txXfrm>
        <a:off x="1587500" y="1857930"/>
        <a:ext cx="2295921" cy="722312"/>
      </dsp:txXfrm>
    </dsp:sp>
    <dsp:sp modelId="{98CFBF2F-2AFE-4571-94B1-7D020CCCECC8}">
      <dsp:nvSpPr>
        <dsp:cNvPr id="0" name=""/>
        <dsp:cNvSpPr/>
      </dsp:nvSpPr>
      <dsp:spPr>
        <a:xfrm>
          <a:off x="4192984" y="555"/>
          <a:ext cx="2579687" cy="2063750"/>
        </a:xfrm>
        <a:prstGeom prst="rect">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477F44DC-BB43-4C7D-ADFF-F2185D9C9DFF}">
      <dsp:nvSpPr>
        <dsp:cNvPr id="0" name=""/>
        <dsp:cNvSpPr/>
      </dsp:nvSpPr>
      <dsp:spPr bwMode="white">
        <a:xfrm>
          <a:off x="4425156" y="1857930"/>
          <a:ext cx="2295921" cy="722312"/>
        </a:xfrm>
        <a:prstGeom prst="wedgeRectCallout">
          <a:avLst>
            <a:gd name="adj1" fmla="val 20250"/>
            <a:gd name="adj2" fmla="val -607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100000"/>
            </a:lnSpc>
            <a:spcBef>
              <a:spcPct val="0"/>
            </a:spcBef>
            <a:spcAft>
              <a:spcPct val="35000"/>
            </a:spcAft>
            <a:buNone/>
          </a:pPr>
          <a:r>
            <a:rPr lang="en-US" altLang="zh-CN" sz="1700" kern="1200"/>
            <a:t>Acrel-NPVMS</a:t>
          </a:r>
        </a:p>
      </dsp:txBody>
      <dsp:txXfrm>
        <a:off x="4425156" y="1857930"/>
        <a:ext cx="2295921" cy="722312"/>
      </dsp:txXfrm>
    </dsp:sp>
    <dsp:sp modelId="{C7C263A8-DD0A-4721-96AB-1AEDE7FD20B8}">
      <dsp:nvSpPr>
        <dsp:cNvPr id="0" name=""/>
        <dsp:cNvSpPr/>
      </dsp:nvSpPr>
      <dsp:spPr>
        <a:xfrm>
          <a:off x="2774156" y="2838211"/>
          <a:ext cx="2579687" cy="2063750"/>
        </a:xfrm>
        <a:prstGeom prst="rect">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BD0D69B3-5E3C-48B5-979A-260AD4296875}">
      <dsp:nvSpPr>
        <dsp:cNvPr id="0" name=""/>
        <dsp:cNvSpPr/>
      </dsp:nvSpPr>
      <dsp:spPr bwMode="white">
        <a:xfrm>
          <a:off x="3006328" y="4695586"/>
          <a:ext cx="2295921" cy="722312"/>
        </a:xfrm>
        <a:prstGeom prst="wedgeRectCallout">
          <a:avLst>
            <a:gd name="adj1" fmla="val 20250"/>
            <a:gd name="adj2" fmla="val -607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100000"/>
            </a:lnSpc>
            <a:spcBef>
              <a:spcPct val="0"/>
            </a:spcBef>
            <a:spcAft>
              <a:spcPct val="35000"/>
            </a:spcAft>
            <a:buNone/>
          </a:pPr>
          <a:r>
            <a:rPr lang="en-US" altLang="zh-CN" sz="1700" kern="1200"/>
            <a:t>Acrel-RFMS</a:t>
          </a:r>
          <a:r>
            <a:rPr lang="zh-CN" altLang="en-US" sz="1700" kern="1200"/>
            <a:t>、远程预付费</a:t>
          </a:r>
        </a:p>
      </dsp:txBody>
      <dsp:txXfrm>
        <a:off x="3006328" y="4695586"/>
        <a:ext cx="2295921" cy="722312"/>
      </dsp:txXfrm>
    </dsp:sp>
  </dsp:spTree>
</dsp:drawing>
</file>

<file path=ppt/diagrams/layout1.xml><?xml version="1.0" encoding="utf-8"?>
<dgm:layoutDef xmlns:dgm="http://schemas.openxmlformats.org/drawingml/2006/diagram" xmlns:a="http://schemas.openxmlformats.org/drawingml/2006/main" uniqueId="urn:microsoft.com/office/officeart/2005/8/layout/radial4#1">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rSet csTypeId="urn:microsoft.com/office/officeart/2005/8/colors/accent6_5"/>
        </dgm:pt>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1">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Sty" val="arr"/>
                    <dgm:param type="endSty" val="arr"/>
                    <dgm:param type="begPts" val="radial"/>
                    <dgm:param type="endPts" val="radial"/>
                  </dgm:alg>
                </dgm:if>
                <dgm:else name="Name8">
                  <dgm:alg type="conn">
                    <dgm:param type="begSty" val="arr"/>
                    <dgm:param type="endSty" val="arr"/>
                    <dgm:param type="begPts" val="auto"/>
                    <dgm:param type="endPts" val="auto"/>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7#1">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Sty" val="arr"/>
                    <dgm:param type="endSty" val="arr"/>
                    <dgm:param type="begPts" val="radial"/>
                    <dgm:param type="endPts" val="radial"/>
                  </dgm:alg>
                </dgm:if>
                <dgm:else name="Name8">
                  <dgm:alg type="conn">
                    <dgm:param type="begSty" val="arr"/>
                    <dgm:param type="endSty" val="arr"/>
                    <dgm:param type="begPts" val="auto"/>
                    <dgm:param type="endPts" val="auto"/>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7#1">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Sty" val="arr"/>
                    <dgm:param type="endSty" val="arr"/>
                    <dgm:param type="begPts" val="radial"/>
                    <dgm:param type="endPts" val="radial"/>
                  </dgm:alg>
                </dgm:if>
                <dgm:else name="Name8">
                  <dgm:alg type="conn">
                    <dgm:param type="begSty" val="arr"/>
                    <dgm:param type="endSty" val="arr"/>
                    <dgm:param type="begPts" val="auto"/>
                    <dgm:param type="endPts" val="auto"/>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7#1">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Sty" val="arr"/>
                    <dgm:param type="endSty" val="arr"/>
                    <dgm:param type="begPts" val="radial"/>
                    <dgm:param type="endPts" val="radial"/>
                  </dgm:alg>
                </dgm:if>
                <dgm:else name="Name8">
                  <dgm:alg type="conn">
                    <dgm:param type="begSty" val="arr"/>
                    <dgm:param type="endSty" val="arr"/>
                    <dgm:param type="begPts" val="auto"/>
                    <dgm:param type="endPts" val="auto"/>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18112A7-B801-4DD1-9C84-1BEEE7FA52C5}"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9B547E64-9F98-4413-A2E9-51A06D1D2F83}"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B547E64-9F98-4413-A2E9-51A06D1D2F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B547E64-9F98-4413-A2E9-51A06D1D2F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B547E64-9F98-4413-A2E9-51A06D1D2F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B547E64-9F98-4413-A2E9-51A06D1D2F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E51A486-1C3E-4F40-9AE9-FD4B15E3A900}"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4FC4ACC-A35E-483E-963F-008616930BEF}"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36046ED-1CDE-4D14-9D0A-D27605156B8D}"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5B2C5A8-47C9-49F3-8C71-FE5671A40E7B}"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6BEFE1F-EA90-42C6-BA03-F43159CA089B}"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0EF8377-406F-4E15-B959-B601AC3DB93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5FE22AA-7828-4066-8403-65689538F1E8}"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0565F4D7-EB64-4BC3-A0E5-B311D9DD4D0E}"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p:nvSpPr>
        <p:spPr>
          <a:xfrm>
            <a:off x="2955925" y="98425"/>
            <a:ext cx="9236075" cy="3079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800" b="0"/>
          </a:p>
        </p:txBody>
      </p:sp>
      <p:grpSp>
        <p:nvGrpSpPr>
          <p:cNvPr id="3" name="组合 19"/>
          <p:cNvGrpSpPr/>
          <p:nvPr userDrawn="1"/>
        </p:nvGrpSpPr>
        <p:grpSpPr bwMode="auto">
          <a:xfrm>
            <a:off x="0" y="6513513"/>
            <a:ext cx="12192000" cy="371475"/>
            <a:chOff x="0" y="6513463"/>
            <a:chExt cx="12192000" cy="370984"/>
          </a:xfrm>
        </p:grpSpPr>
        <p:sp>
          <p:nvSpPr>
            <p:cNvPr id="4" name="矩形 3"/>
            <p:cNvSpPr/>
            <p:nvPr/>
          </p:nvSpPr>
          <p:spPr>
            <a:xfrm>
              <a:off x="0" y="6513463"/>
              <a:ext cx="12192000" cy="198175"/>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800" b="0"/>
            </a:p>
          </p:txBody>
        </p:sp>
        <p:sp>
          <p:nvSpPr>
            <p:cNvPr id="5" name="矩形 4"/>
            <p:cNvSpPr/>
            <p:nvPr/>
          </p:nvSpPr>
          <p:spPr>
            <a:xfrm>
              <a:off x="0" y="6553098"/>
              <a:ext cx="12192000" cy="309154"/>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800" b="0"/>
            </a:p>
          </p:txBody>
        </p:sp>
        <p:sp>
          <p:nvSpPr>
            <p:cNvPr id="6" name="文本框 17"/>
            <p:cNvSpPr txBox="1">
              <a:spLocks noChangeArrowheads="1"/>
            </p:cNvSpPr>
            <p:nvPr/>
          </p:nvSpPr>
          <p:spPr bwMode="auto">
            <a:xfrm>
              <a:off x="239713" y="6515048"/>
              <a:ext cx="3213100" cy="36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微软雅黑" panose="020B0503020204020204" pitchFamily="34" charset="-122"/>
                </a:defRPr>
              </a:lvl1pPr>
              <a:lvl2pPr marL="742950" indent="-285750" eaLnBrk="0" hangingPunct="0">
                <a:defRPr sz="3200" b="1">
                  <a:solidFill>
                    <a:schemeClr val="tx1"/>
                  </a:solidFill>
                  <a:latin typeface="Arial" panose="020B0604020202020204" pitchFamily="34" charset="0"/>
                  <a:ea typeface="微软雅黑" panose="020B0503020204020204" pitchFamily="34" charset="-122"/>
                </a:defRPr>
              </a:lvl2pPr>
              <a:lvl3pPr marL="1143000" indent="-228600" eaLnBrk="0" hangingPunct="0">
                <a:defRPr sz="3200" b="1">
                  <a:solidFill>
                    <a:schemeClr val="tx1"/>
                  </a:solidFill>
                  <a:latin typeface="Arial" panose="020B0604020202020204" pitchFamily="34" charset="0"/>
                  <a:ea typeface="微软雅黑" panose="020B0503020204020204" pitchFamily="34" charset="-122"/>
                </a:defRPr>
              </a:lvl3pPr>
              <a:lvl4pPr marL="1600200" indent="-228600" eaLnBrk="0" hangingPunct="0">
                <a:defRPr sz="3200" b="1">
                  <a:solidFill>
                    <a:schemeClr val="tx1"/>
                  </a:solidFill>
                  <a:latin typeface="Arial" panose="020B0604020202020204" pitchFamily="34" charset="0"/>
                  <a:ea typeface="微软雅黑" panose="020B0503020204020204" pitchFamily="34" charset="-122"/>
                </a:defRPr>
              </a:lvl4pPr>
              <a:lvl5pPr marL="2057400" indent="-228600" eaLnBrk="0" hangingPunct="0">
                <a:defRPr sz="3200"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9pPr>
            </a:lstStyle>
            <a:p>
              <a:pPr eaLnBrk="1" hangingPunct="1">
                <a:buFontTx/>
                <a:buNone/>
                <a:defRPr/>
              </a:pPr>
              <a:r>
                <a:rPr lang="en-US" altLang="zh-CN" sz="1800" b="0">
                  <a:solidFill>
                    <a:schemeClr val="bg1"/>
                  </a:solidFill>
                  <a:latin typeface="等线" panose="02010600030101010101" pitchFamily="2" charset="-122"/>
                  <a:ea typeface="等线" panose="02010600030101010101" pitchFamily="2" charset="-122"/>
                </a:rPr>
                <a:t>ORANGE PPT </a:t>
              </a:r>
              <a:r>
                <a:rPr lang="zh-CN" altLang="en-US" sz="1800" b="0">
                  <a:solidFill>
                    <a:schemeClr val="bg1"/>
                  </a:solidFill>
                  <a:latin typeface="等线" panose="02010600030101010101" pitchFamily="2" charset="-122"/>
                  <a:ea typeface="等线" panose="02010600030101010101" pitchFamily="2" charset="-122"/>
                </a:rPr>
                <a:t>工作室出品</a:t>
              </a:r>
              <a:endParaRPr lang="zh-CN" altLang="en-US" sz="1800" b="0">
                <a:solidFill>
                  <a:schemeClr val="bg1"/>
                </a:solidFill>
                <a:latin typeface="等线" panose="02010600030101010101" pitchFamily="2" charset="-122"/>
                <a:ea typeface="等线" panose="02010600030101010101" pitchFamily="2" charset="-122"/>
              </a:endParaRPr>
            </a:p>
          </p:txBody>
        </p:sp>
      </p:grpSp>
      <p:sp>
        <p:nvSpPr>
          <p:cNvPr id="7" name="矩形 6"/>
          <p:cNvSpPr/>
          <p:nvPr/>
        </p:nvSpPr>
        <p:spPr>
          <a:xfrm>
            <a:off x="-9525" y="93663"/>
            <a:ext cx="1101725" cy="31908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800" b="0"/>
          </a:p>
        </p:txBody>
      </p:sp>
      <p:sp>
        <p:nvSpPr>
          <p:cNvPr id="8" name="文本框 10"/>
          <p:cNvSpPr txBox="1">
            <a:spLocks noChangeArrowheads="1"/>
          </p:cNvSpPr>
          <p:nvPr/>
        </p:nvSpPr>
        <p:spPr bwMode="auto">
          <a:xfrm>
            <a:off x="9766300" y="6545263"/>
            <a:ext cx="28305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微软雅黑" panose="020B0503020204020204" pitchFamily="34" charset="-122"/>
              </a:defRPr>
            </a:lvl1pPr>
            <a:lvl2pPr marL="742950" indent="-285750" eaLnBrk="0" hangingPunct="0">
              <a:defRPr sz="3200" b="1">
                <a:solidFill>
                  <a:schemeClr val="tx1"/>
                </a:solidFill>
                <a:latin typeface="Arial" panose="020B0604020202020204" pitchFamily="34" charset="0"/>
                <a:ea typeface="微软雅黑" panose="020B0503020204020204" pitchFamily="34" charset="-122"/>
              </a:defRPr>
            </a:lvl2pPr>
            <a:lvl3pPr marL="1143000" indent="-228600" eaLnBrk="0" hangingPunct="0">
              <a:defRPr sz="3200" b="1">
                <a:solidFill>
                  <a:schemeClr val="tx1"/>
                </a:solidFill>
                <a:latin typeface="Arial" panose="020B0604020202020204" pitchFamily="34" charset="0"/>
                <a:ea typeface="微软雅黑" panose="020B0503020204020204" pitchFamily="34" charset="-122"/>
              </a:defRPr>
            </a:lvl3pPr>
            <a:lvl4pPr marL="1600200" indent="-228600" eaLnBrk="0" hangingPunct="0">
              <a:defRPr sz="3200" b="1">
                <a:solidFill>
                  <a:schemeClr val="tx1"/>
                </a:solidFill>
                <a:latin typeface="Arial" panose="020B0604020202020204" pitchFamily="34" charset="0"/>
                <a:ea typeface="微软雅黑" panose="020B0503020204020204" pitchFamily="34" charset="-122"/>
              </a:defRPr>
            </a:lvl4pPr>
            <a:lvl5pPr marL="2057400" indent="-228600" eaLnBrk="0" hangingPunct="0">
              <a:defRPr sz="3200"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9pPr>
          </a:lstStyle>
          <a:p>
            <a:pPr eaLnBrk="1" hangingPunct="1">
              <a:buFontTx/>
              <a:buNone/>
              <a:defRPr/>
            </a:pPr>
            <a:r>
              <a:rPr lang="zh-CN" altLang="en-US" sz="1600" b="0">
                <a:solidFill>
                  <a:schemeClr val="bg1"/>
                </a:solidFill>
                <a:latin typeface="微软雅黑" panose="020B0503020204020204" pitchFamily="34" charset="-122"/>
              </a:rPr>
              <a:t>ＰＯＷＥＲＰＯＩＮＴ</a:t>
            </a:r>
            <a:endParaRPr lang="zh-CN" altLang="en-US" sz="1600" b="0">
              <a:solidFill>
                <a:schemeClr val="bg1"/>
              </a:solidFill>
              <a:latin typeface="微软雅黑" panose="020B0503020204020204" pitchFamily="34" charset="-122"/>
            </a:endParaRPr>
          </a:p>
        </p:txBody>
      </p:sp>
      <p:sp>
        <p:nvSpPr>
          <p:cNvPr id="9" name="十字箭头标注 13"/>
          <p:cNvSpPr/>
          <p:nvPr/>
        </p:nvSpPr>
        <p:spPr>
          <a:xfrm>
            <a:off x="9477375" y="6565900"/>
            <a:ext cx="288925" cy="292100"/>
          </a:xfrm>
          <a:prstGeom prst="quadArrowCallout">
            <a:avLst/>
          </a:prstGeom>
          <a:solidFill>
            <a:schemeClr val="bg1"/>
          </a:solidFill>
          <a:ln>
            <a:noFill/>
          </a:ln>
          <a:effectLst>
            <a:outerShdw blurRad="431800" dist="38100" dir="18900000" sx="60000" sy="6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fontAlgn="auto">
              <a:spcBef>
                <a:spcPts val="0"/>
              </a:spcBef>
              <a:spcAft>
                <a:spcPts val="0"/>
              </a:spcAft>
              <a:buFontTx/>
              <a:buNone/>
              <a:defRPr/>
            </a:pPr>
            <a:endParaRPr lang="zh-CN" altLang="en-US" sz="1800" b="0" dirty="0"/>
          </a:p>
        </p:txBody>
      </p:sp>
      <p:sp>
        <p:nvSpPr>
          <p:cNvPr id="10" name="日期占位符 1"/>
          <p:cNvSpPr>
            <a:spLocks noGrp="1"/>
          </p:cNvSpPr>
          <p:nvPr>
            <p:ph type="dt" sz="half" idx="10"/>
          </p:nvPr>
        </p:nvSpPr>
        <p:spPr/>
        <p:txBody>
          <a:bodyPr/>
          <a:lstStyle>
            <a:lvl1pPr>
              <a:defRPr/>
            </a:lvl1pPr>
          </a:lstStyle>
          <a:p>
            <a:pPr>
              <a:defRPr/>
            </a:pPr>
            <a:endParaRPr lang="zh-CN" altLang="en-US"/>
          </a:p>
        </p:txBody>
      </p:sp>
      <p:sp>
        <p:nvSpPr>
          <p:cNvPr id="11" name="页脚占位符 2"/>
          <p:cNvSpPr>
            <a:spLocks noGrp="1"/>
          </p:cNvSpPr>
          <p:nvPr>
            <p:ph type="ftr" sz="quarter" idx="11"/>
          </p:nvPr>
        </p:nvSpPr>
        <p:spPr/>
        <p:txBody>
          <a:bodyPr/>
          <a:lstStyle>
            <a:lvl1pPr>
              <a:defRPr/>
            </a:lvl1pPr>
          </a:lstStyle>
          <a:p>
            <a:pPr>
              <a:defRPr/>
            </a:pPr>
            <a:endParaRPr lang="zh-CN" altLang="en-US"/>
          </a:p>
        </p:txBody>
      </p:sp>
      <p:sp>
        <p:nvSpPr>
          <p:cNvPr id="12" name="灯片编号占位符 3"/>
          <p:cNvSpPr>
            <a:spLocks noGrp="1"/>
          </p:cNvSpPr>
          <p:nvPr>
            <p:ph type="sldNum" sz="quarter" idx="12"/>
          </p:nvPr>
        </p:nvSpPr>
        <p:spPr/>
        <p:txBody>
          <a:bodyPr/>
          <a:lstStyle>
            <a:lvl1pPr>
              <a:defRPr/>
            </a:lvl1pPr>
          </a:lstStyle>
          <a:p>
            <a:fld id="{94F29399-5415-4ACD-A003-46DE1F2B33AD}"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8F6DB1A-3971-4C38-A992-32E6804169ED}"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F68E030-01C1-487E-996D-99969193BD90}"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buFontTx/>
              <a:buNone/>
              <a:defRPr sz="1200" b="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buFontTx/>
              <a:buNone/>
              <a:defRPr sz="1200" b="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b="0">
                <a:solidFill>
                  <a:srgbClr val="898989"/>
                </a:solidFill>
                <a:latin typeface="等线" panose="02010600030101010101" pitchFamily="2" charset="-122"/>
                <a:ea typeface="等线" panose="02010600030101010101" pitchFamily="2" charset="-122"/>
              </a:defRPr>
            </a:lvl1pPr>
          </a:lstStyle>
          <a:p>
            <a:fld id="{50BF3B63-EBA8-4CD8-A6D7-C95075E95CE7}"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5pPr>
      <a:lvl6pPr marL="4572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6pPr>
      <a:lvl7pPr marL="9144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7pPr>
      <a:lvl8pPr marL="13716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8pPr>
      <a:lvl9pPr marL="1828800" algn="l" rtl="0" fontAlgn="base">
        <a:lnSpc>
          <a:spcPct val="90000"/>
        </a:lnSpc>
        <a:spcBef>
          <a:spcPct val="0"/>
        </a:spcBef>
        <a:spcAft>
          <a:spcPct val="0"/>
        </a:spcAft>
        <a:defRPr sz="4400">
          <a:solidFill>
            <a:schemeClr val="tx1"/>
          </a:solidFill>
          <a:latin typeface="等线 Light" panose="02010600030101010101" charset="-122"/>
          <a:ea typeface="等线 Light" panose="02010600030101010101"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image" Target="../media/image1.png"/><Relationship Id="rId3" Type="http://schemas.openxmlformats.org/officeDocument/2006/relationships/oleObject" Target="../embeddings/oleObject1.bin"/><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diagramQuickStyle" Target="../diagrams/quickStyle6.xml"/><Relationship Id="rId8" Type="http://schemas.openxmlformats.org/officeDocument/2006/relationships/diagramLayout" Target="../diagrams/layout6.xml"/><Relationship Id="rId7" Type="http://schemas.openxmlformats.org/officeDocument/2006/relationships/diagramData" Target="../diagrams/data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2" Type="http://schemas.openxmlformats.org/officeDocument/2006/relationships/slideLayout" Target="../slideLayouts/slideLayout7.xml"/><Relationship Id="rId21" Type="http://schemas.openxmlformats.org/officeDocument/2006/relationships/image" Target="../media/image9.png"/><Relationship Id="rId20" Type="http://schemas.openxmlformats.org/officeDocument/2006/relationships/image" Target="../media/image8.png"/><Relationship Id="rId2" Type="http://schemas.openxmlformats.org/officeDocument/2006/relationships/diagramData" Target="../diagrams/data5.xml"/><Relationship Id="rId19" Type="http://schemas.openxmlformats.org/officeDocument/2006/relationships/image" Target="../media/image19.jpeg"/><Relationship Id="rId18" Type="http://schemas.openxmlformats.org/officeDocument/2006/relationships/image" Target="../media/image7.jpeg"/><Relationship Id="rId17" Type="http://schemas.openxmlformats.org/officeDocument/2006/relationships/image" Target="../media/image6.jpeg"/><Relationship Id="rId16" Type="http://schemas.openxmlformats.org/officeDocument/2006/relationships/image" Target="../media/image18.emf"/><Relationship Id="rId15" Type="http://schemas.openxmlformats.org/officeDocument/2006/relationships/image" Target="../media/image17.png"/><Relationship Id="rId14" Type="http://schemas.openxmlformats.org/officeDocument/2006/relationships/image" Target="../media/image16.png"/><Relationship Id="rId13" Type="http://schemas.openxmlformats.org/officeDocument/2006/relationships/image" Target="../media/image11.png"/><Relationship Id="rId12" Type="http://schemas.openxmlformats.org/officeDocument/2006/relationships/image" Target="../media/image10.png"/><Relationship Id="rId11" Type="http://schemas.microsoft.com/office/2007/relationships/diagramDrawing" Target="../diagrams/drawing6.xml"/><Relationship Id="rId10" Type="http://schemas.openxmlformats.org/officeDocument/2006/relationships/diagramColors" Target="../diagrams/colors6.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jpeg"/><Relationship Id="rId7" Type="http://schemas.openxmlformats.org/officeDocument/2006/relationships/image" Target="../media/image6.jpe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3" Type="http://schemas.openxmlformats.org/officeDocument/2006/relationships/slideLayout" Target="../slideLayouts/slideLayout7.xml"/><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2.emf"/><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4.png"/><Relationship Id="rId7" Type="http://schemas.openxmlformats.org/officeDocument/2006/relationships/image" Target="../media/image13.png"/><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5.png"/><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4" name="组合 4"/>
          <p:cNvGrpSpPr/>
          <p:nvPr/>
        </p:nvGrpSpPr>
        <p:grpSpPr bwMode="auto">
          <a:xfrm>
            <a:off x="1930400" y="2432050"/>
            <a:ext cx="7940675" cy="2749550"/>
            <a:chOff x="2411564" y="2508000"/>
            <a:chExt cx="6980086" cy="2164412"/>
          </a:xfrm>
        </p:grpSpPr>
        <p:sp>
          <p:nvSpPr>
            <p:cNvPr id="8" name="MH_Other_1"/>
            <p:cNvSpPr/>
            <p:nvPr>
              <p:custDataLst>
                <p:tags r:id="rId1"/>
              </p:custDataLst>
            </p:nvPr>
          </p:nvSpPr>
          <p:spPr>
            <a:xfrm>
              <a:off x="2411564" y="2508000"/>
              <a:ext cx="6980086" cy="1863244"/>
            </a:xfrm>
            <a:custGeom>
              <a:avLst/>
              <a:gdLst>
                <a:gd name="connsiteX0" fmla="*/ 0 w 3302000"/>
                <a:gd name="connsiteY0" fmla="*/ 304800 h 990600"/>
                <a:gd name="connsiteX1" fmla="*/ 397933 w 3302000"/>
                <a:gd name="connsiteY1" fmla="*/ 922867 h 990600"/>
                <a:gd name="connsiteX2" fmla="*/ 3090333 w 3302000"/>
                <a:gd name="connsiteY2" fmla="*/ 990600 h 990600"/>
                <a:gd name="connsiteX3" fmla="*/ 3302000 w 3302000"/>
                <a:gd name="connsiteY3" fmla="*/ 0 h 990600"/>
                <a:gd name="connsiteX4" fmla="*/ 0 w 3302000"/>
                <a:gd name="connsiteY4" fmla="*/ 30480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2000" h="990600">
                  <a:moveTo>
                    <a:pt x="0" y="304800"/>
                  </a:moveTo>
                  <a:lnTo>
                    <a:pt x="397933" y="922867"/>
                  </a:lnTo>
                  <a:lnTo>
                    <a:pt x="3090333" y="990600"/>
                  </a:lnTo>
                  <a:lnTo>
                    <a:pt x="3302000" y="0"/>
                  </a:lnTo>
                  <a:lnTo>
                    <a:pt x="0" y="304800"/>
                  </a:lnTo>
                  <a:close/>
                </a:path>
              </a:pathLst>
            </a:custGeom>
            <a:solidFill>
              <a:srgbClr val="036EB8"/>
            </a:solidFill>
            <a:ln>
              <a:noFill/>
            </a:ln>
            <a:effectLst>
              <a:outerShdw blurRad="431800" dist="38100" dir="18900000" sx="60000" sy="6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800" b="0"/>
            </a:p>
          </p:txBody>
        </p:sp>
        <p:sp>
          <p:nvSpPr>
            <p:cNvPr id="9" name="MH_Other_2"/>
            <p:cNvSpPr/>
            <p:nvPr>
              <p:custDataLst>
                <p:tags r:id="rId2"/>
              </p:custDataLst>
            </p:nvPr>
          </p:nvSpPr>
          <p:spPr>
            <a:xfrm>
              <a:off x="3003239" y="2859155"/>
              <a:ext cx="5994892" cy="1813257"/>
            </a:xfrm>
            <a:custGeom>
              <a:avLst/>
              <a:gdLst>
                <a:gd name="connsiteX0" fmla="*/ 0 w 2836333"/>
                <a:gd name="connsiteY0" fmla="*/ 0 h 965200"/>
                <a:gd name="connsiteX1" fmla="*/ 245533 w 2836333"/>
                <a:gd name="connsiteY1" fmla="*/ 685800 h 965200"/>
                <a:gd name="connsiteX2" fmla="*/ 2658533 w 2836333"/>
                <a:gd name="connsiteY2" fmla="*/ 965200 h 965200"/>
                <a:gd name="connsiteX3" fmla="*/ 2836333 w 2836333"/>
                <a:gd name="connsiteY3" fmla="*/ 101600 h 965200"/>
                <a:gd name="connsiteX4" fmla="*/ 0 w 2836333"/>
                <a:gd name="connsiteY4" fmla="*/ 0 h 96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6333" h="965200">
                  <a:moveTo>
                    <a:pt x="0" y="0"/>
                  </a:moveTo>
                  <a:lnTo>
                    <a:pt x="245533" y="685800"/>
                  </a:lnTo>
                  <a:lnTo>
                    <a:pt x="2658533" y="965200"/>
                  </a:lnTo>
                  <a:lnTo>
                    <a:pt x="2836333" y="101600"/>
                  </a:lnTo>
                  <a:lnTo>
                    <a:pt x="0" y="0"/>
                  </a:lnTo>
                  <a:close/>
                </a:path>
              </a:pathLst>
            </a:cu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800" b="0"/>
            </a:p>
          </p:txBody>
        </p:sp>
      </p:grpSp>
      <p:sp>
        <p:nvSpPr>
          <p:cNvPr id="3075" name="文本框 5"/>
          <p:cNvSpPr txBox="1">
            <a:spLocks noChangeArrowheads="1"/>
          </p:cNvSpPr>
          <p:nvPr/>
        </p:nvSpPr>
        <p:spPr bwMode="auto">
          <a:xfrm>
            <a:off x="2800350" y="3476625"/>
            <a:ext cx="65913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微软雅黑" panose="020B0503020204020204" pitchFamily="34" charset="-122"/>
              </a:defRPr>
            </a:lvl1pPr>
            <a:lvl2pPr marL="742950" indent="-285750" eaLnBrk="0" hangingPunct="0">
              <a:defRPr sz="3200" b="1">
                <a:solidFill>
                  <a:schemeClr val="tx1"/>
                </a:solidFill>
                <a:latin typeface="Arial" panose="020B0604020202020204" pitchFamily="34" charset="0"/>
                <a:ea typeface="微软雅黑" panose="020B0503020204020204" pitchFamily="34" charset="-122"/>
              </a:defRPr>
            </a:lvl2pPr>
            <a:lvl3pPr marL="1143000" indent="-228600" eaLnBrk="0" hangingPunct="0">
              <a:defRPr sz="3200" b="1">
                <a:solidFill>
                  <a:schemeClr val="tx1"/>
                </a:solidFill>
                <a:latin typeface="Arial" panose="020B0604020202020204" pitchFamily="34" charset="0"/>
                <a:ea typeface="微软雅黑" panose="020B0503020204020204" pitchFamily="34" charset="-122"/>
              </a:defRPr>
            </a:lvl3pPr>
            <a:lvl4pPr marL="1600200" indent="-228600" eaLnBrk="0" hangingPunct="0">
              <a:defRPr sz="3200" b="1">
                <a:solidFill>
                  <a:schemeClr val="tx1"/>
                </a:solidFill>
                <a:latin typeface="Arial" panose="020B0604020202020204" pitchFamily="34" charset="0"/>
                <a:ea typeface="微软雅黑" panose="020B0503020204020204" pitchFamily="34" charset="-122"/>
              </a:defRPr>
            </a:lvl4pPr>
            <a:lvl5pPr marL="2057400" indent="-228600" eaLnBrk="0" hangingPunct="0">
              <a:defRPr sz="3200"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b="0" dirty="0">
                <a:solidFill>
                  <a:schemeClr val="bg1"/>
                </a:solidFill>
              </a:rPr>
              <a:t>分项计量事业部</a:t>
            </a:r>
            <a:endParaRPr lang="zh-CN" altLang="en-US" b="0" dirty="0">
              <a:solidFill>
                <a:schemeClr val="bg1"/>
              </a:solidFill>
            </a:endParaRPr>
          </a:p>
          <a:p>
            <a:pPr algn="ctr" eaLnBrk="1" hangingPunct="1"/>
            <a:r>
              <a:rPr lang="zh-CN" altLang="en-US" b="0" dirty="0">
                <a:solidFill>
                  <a:schemeClr val="bg1"/>
                </a:solidFill>
                <a:latin typeface="微软雅黑" panose="020B0503020204020204" pitchFamily="34" charset="-122"/>
              </a:rPr>
              <a:t>春节培训</a:t>
            </a:r>
            <a:endParaRPr lang="zh-CN" altLang="en-US" b="0" dirty="0">
              <a:solidFill>
                <a:schemeClr val="bg1"/>
              </a:solidFill>
              <a:latin typeface="微软雅黑" panose="020B0503020204020204" pitchFamily="34" charset="-122"/>
            </a:endParaRPr>
          </a:p>
        </p:txBody>
      </p:sp>
      <p:grpSp>
        <p:nvGrpSpPr>
          <p:cNvPr id="3076" name="组合 3084"/>
          <p:cNvGrpSpPr/>
          <p:nvPr/>
        </p:nvGrpSpPr>
        <p:grpSpPr bwMode="auto">
          <a:xfrm>
            <a:off x="3001963" y="1470025"/>
            <a:ext cx="5761037" cy="666750"/>
            <a:chOff x="1891" y="926"/>
            <a:chExt cx="3629" cy="420"/>
          </a:xfrm>
        </p:grpSpPr>
        <p:sp>
          <p:nvSpPr>
            <p:cNvPr id="3078" name="文本框 11"/>
            <p:cNvSpPr txBox="1">
              <a:spLocks noChangeArrowheads="1"/>
            </p:cNvSpPr>
            <p:nvPr/>
          </p:nvSpPr>
          <p:spPr bwMode="auto">
            <a:xfrm>
              <a:off x="3191" y="1010"/>
              <a:ext cx="2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微软雅黑" panose="020B0503020204020204" pitchFamily="34" charset="-122"/>
                </a:defRPr>
              </a:lvl1pPr>
              <a:lvl2pPr marL="742950" indent="-285750" eaLnBrk="0" hangingPunct="0">
                <a:defRPr sz="3200" b="1">
                  <a:solidFill>
                    <a:schemeClr val="tx1"/>
                  </a:solidFill>
                  <a:latin typeface="Arial" panose="020B0604020202020204" pitchFamily="34" charset="0"/>
                  <a:ea typeface="微软雅黑" panose="020B0503020204020204" pitchFamily="34" charset="-122"/>
                </a:defRPr>
              </a:lvl2pPr>
              <a:lvl3pPr marL="1143000" indent="-228600" eaLnBrk="0" hangingPunct="0">
                <a:defRPr sz="3200" b="1">
                  <a:solidFill>
                    <a:schemeClr val="tx1"/>
                  </a:solidFill>
                  <a:latin typeface="Arial" panose="020B0604020202020204" pitchFamily="34" charset="0"/>
                  <a:ea typeface="微软雅黑" panose="020B0503020204020204" pitchFamily="34" charset="-122"/>
                </a:defRPr>
              </a:lvl3pPr>
              <a:lvl4pPr marL="1600200" indent="-228600" eaLnBrk="0" hangingPunct="0">
                <a:defRPr sz="3200" b="1">
                  <a:solidFill>
                    <a:schemeClr val="tx1"/>
                  </a:solidFill>
                  <a:latin typeface="Arial" panose="020B0604020202020204" pitchFamily="34" charset="0"/>
                  <a:ea typeface="微软雅黑" panose="020B0503020204020204" pitchFamily="34" charset="-122"/>
                </a:defRPr>
              </a:lvl4pPr>
              <a:lvl5pPr marL="2057400" indent="-228600" eaLnBrk="0" hangingPunct="0">
                <a:defRPr sz="3200"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a:solidFill>
                    <a:srgbClr val="036EB8"/>
                  </a:solidFill>
                  <a:latin typeface="微软雅黑" panose="020B0503020204020204" pitchFamily="34" charset="-122"/>
                </a:rPr>
                <a:t>安科瑞电气股份有限公司</a:t>
              </a:r>
              <a:endParaRPr lang="zh-CN" altLang="en-US" sz="2400">
                <a:solidFill>
                  <a:srgbClr val="036EB8"/>
                </a:solidFill>
                <a:latin typeface="微软雅黑" panose="020B0503020204020204" pitchFamily="34" charset="-122"/>
              </a:endParaRPr>
            </a:p>
          </p:txBody>
        </p:sp>
        <p:graphicFrame>
          <p:nvGraphicFramePr>
            <p:cNvPr id="3079" name="对象 3083"/>
            <p:cNvGraphicFramePr/>
            <p:nvPr/>
          </p:nvGraphicFramePr>
          <p:xfrm>
            <a:off x="1891" y="926"/>
            <a:ext cx="1299" cy="420"/>
          </p:xfrm>
          <a:graphic>
            <a:graphicData uri="http://schemas.openxmlformats.org/presentationml/2006/ole">
              <mc:AlternateContent xmlns:mc="http://schemas.openxmlformats.org/markup-compatibility/2006">
                <mc:Choice xmlns:v="urn:schemas-microsoft-com:vml" Requires="v">
                  <p:oleObj spid="_x0000_s3116" name="" r:id="rId3" imgW="8039100" imgH="876300" progId="Photoshop.Image.16">
                    <p:embed/>
                  </p:oleObj>
                </mc:Choice>
                <mc:Fallback>
                  <p:oleObj name="" r:id="rId3" imgW="8039100" imgH="876300" progId="Photoshop.Image.16">
                    <p:embed/>
                    <p:pic>
                      <p:nvPicPr>
                        <p:cNvPr id="0" name="对象 3083"/>
                        <p:cNvPicPr>
                          <a:picLocks noChangeArrowheads="1"/>
                        </p:cNvPicPr>
                        <p:nvPr/>
                      </p:nvPicPr>
                      <p:blipFill>
                        <a:blip r:embed="rId4">
                          <a:extLst>
                            <a:ext uri="{28A0092B-C50C-407E-A947-70E740481C1C}">
                              <a14:useLocalDpi xmlns:a14="http://schemas.microsoft.com/office/drawing/2010/main" val="0"/>
                            </a:ext>
                          </a:extLst>
                        </a:blip>
                        <a:srcRect t="-3804" r="65021"/>
                        <a:stretch>
                          <a:fillRect/>
                        </a:stretch>
                      </p:blipFill>
                      <p:spPr bwMode="auto">
                        <a:xfrm>
                          <a:off x="1891" y="926"/>
                          <a:ext cx="1299" cy="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pic>
        <p:nvPicPr>
          <p:cNvPr id="3077"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6" y="45437"/>
            <a:ext cx="1720607" cy="400110"/>
          </a:xfrm>
          <a:prstGeom prst="rect">
            <a:avLst/>
          </a:prstGeom>
          <a:noFill/>
        </p:spPr>
        <p:txBody>
          <a:bodyPr wrap="square" rtlCol="0">
            <a:spAutoFit/>
          </a:bodyPr>
          <a:lstStyle/>
          <a:p>
            <a:r>
              <a:rPr lang="zh-CN" altLang="en-US" sz="2000" dirty="0">
                <a:solidFill>
                  <a:schemeClr val="tx1">
                    <a:lumMod val="85000"/>
                    <a:lumOff val="15000"/>
                  </a:schemeClr>
                </a:solidFill>
              </a:rPr>
              <a:t>预付费系统</a:t>
            </a:r>
            <a:endParaRPr lang="zh-CN" altLang="en-US" sz="2000" dirty="0">
              <a:solidFill>
                <a:schemeClr val="tx1">
                  <a:lumMod val="85000"/>
                  <a:lumOff val="15000"/>
                </a:schemeClr>
              </a:solidFill>
            </a:endParaRPr>
          </a:p>
        </p:txBody>
      </p:sp>
      <p:graphicFrame>
        <p:nvGraphicFramePr>
          <p:cNvPr id="19" name="图示 18"/>
          <p:cNvGraphicFramePr/>
          <p:nvPr/>
        </p:nvGraphicFramePr>
        <p:xfrm>
          <a:off x="635635" y="720090"/>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图示 5"/>
          <p:cNvGraphicFramePr/>
          <p:nvPr/>
        </p:nvGraphicFramePr>
        <p:xfrm>
          <a:off x="-35339" y="937260"/>
          <a:ext cx="8128000" cy="54184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7" name="组合 6"/>
          <p:cNvGrpSpPr/>
          <p:nvPr/>
        </p:nvGrpSpPr>
        <p:grpSpPr>
          <a:xfrm>
            <a:off x="2967040" y="3767455"/>
            <a:ext cx="1979930" cy="2003425"/>
            <a:chOff x="8221" y="4504"/>
            <a:chExt cx="3118" cy="3117"/>
          </a:xfrm>
        </p:grpSpPr>
        <p:pic>
          <p:nvPicPr>
            <p:cNvPr id="8" name="Picture 12" descr="http://net.acrel.cn/(S(5vainr55m1iapw55qp33yvy0))/cptp/common/upload/2018/12/03/95813dr.png"/>
            <p:cNvPicPr>
              <a:picLocks noChangeAspect="1" noChangeArrowheads="1"/>
            </p:cNvPicPr>
            <p:nvPr/>
          </p:nvPicPr>
          <p:blipFill>
            <a:blip r:embed="rId12" cstate="print"/>
            <a:srcRect/>
            <a:stretch>
              <a:fillRect/>
            </a:stretch>
          </p:blipFill>
          <p:spPr bwMode="auto">
            <a:xfrm>
              <a:off x="8221" y="4504"/>
              <a:ext cx="940" cy="846"/>
            </a:xfrm>
            <a:prstGeom prst="rect">
              <a:avLst/>
            </a:prstGeom>
            <a:noFill/>
          </p:spPr>
        </p:pic>
        <p:pic>
          <p:nvPicPr>
            <p:cNvPr id="10" name="Picture 14" descr="http://net.acrel.cn/(S(5vainr55m1iapw55qp33yvy0))/cptp/common/upload/2018/12/03/95927es.png"/>
            <p:cNvPicPr>
              <a:picLocks noChangeAspect="1" noChangeArrowheads="1"/>
            </p:cNvPicPr>
            <p:nvPr/>
          </p:nvPicPr>
          <p:blipFill>
            <a:blip r:embed="rId13" cstate="print"/>
            <a:srcRect/>
            <a:stretch>
              <a:fillRect/>
            </a:stretch>
          </p:blipFill>
          <p:spPr bwMode="auto">
            <a:xfrm>
              <a:off x="9241" y="4504"/>
              <a:ext cx="1012" cy="911"/>
            </a:xfrm>
            <a:prstGeom prst="rect">
              <a:avLst/>
            </a:prstGeom>
            <a:noFill/>
          </p:spPr>
        </p:pic>
        <p:pic>
          <p:nvPicPr>
            <p:cNvPr id="11" name="Picture 4" descr="http://net.acrel.cn/(S(njo55h45vbqxeo55uqtkru3v))/cptp/common/upload/2018/09/21/135975o.png"/>
            <p:cNvPicPr>
              <a:picLocks noChangeAspect="1" noChangeArrowheads="1"/>
            </p:cNvPicPr>
            <p:nvPr/>
          </p:nvPicPr>
          <p:blipFill>
            <a:blip r:embed="rId14" cstate="print"/>
            <a:srcRect/>
            <a:stretch>
              <a:fillRect/>
            </a:stretch>
          </p:blipFill>
          <p:spPr bwMode="auto">
            <a:xfrm>
              <a:off x="9014" y="6091"/>
              <a:ext cx="1701" cy="1531"/>
            </a:xfrm>
            <a:prstGeom prst="rect">
              <a:avLst/>
            </a:prstGeom>
            <a:noFill/>
          </p:spPr>
        </p:pic>
        <p:pic>
          <p:nvPicPr>
            <p:cNvPr id="12" name="Picture 6" descr="http://net.acrel.cn/(S(sggedebtlvsyzh55b5ct5r55))/cptp/common/upload/2019/08/16/172759am.png"/>
            <p:cNvPicPr>
              <a:picLocks noChangeAspect="1" noChangeArrowheads="1"/>
            </p:cNvPicPr>
            <p:nvPr/>
          </p:nvPicPr>
          <p:blipFill>
            <a:blip r:embed="rId15" cstate="print"/>
            <a:srcRect/>
            <a:stretch>
              <a:fillRect/>
            </a:stretch>
          </p:blipFill>
          <p:spPr bwMode="auto">
            <a:xfrm>
              <a:off x="10489" y="4504"/>
              <a:ext cx="850" cy="765"/>
            </a:xfrm>
            <a:prstGeom prst="rect">
              <a:avLst/>
            </a:prstGeom>
            <a:noFill/>
          </p:spPr>
        </p:pic>
        <p:pic>
          <p:nvPicPr>
            <p:cNvPr id="13" name="Picture 8"/>
            <p:cNvPicPr>
              <a:picLocks noChangeAspect="1" noChangeArrowheads="1"/>
            </p:cNvPicPr>
            <p:nvPr/>
          </p:nvPicPr>
          <p:blipFill>
            <a:blip r:embed="rId16" cstate="print"/>
            <a:srcRect r="-4282"/>
            <a:stretch>
              <a:fillRect/>
            </a:stretch>
          </p:blipFill>
          <p:spPr bwMode="auto">
            <a:xfrm>
              <a:off x="8666" y="5415"/>
              <a:ext cx="2673" cy="793"/>
            </a:xfrm>
            <a:prstGeom prst="rect">
              <a:avLst/>
            </a:prstGeom>
            <a:noFill/>
            <a:ln w="9525">
              <a:noFill/>
              <a:miter lim="800000"/>
              <a:headEnd/>
              <a:tailEnd/>
            </a:ln>
          </p:spPr>
        </p:pic>
      </p:grpSp>
      <p:grpSp>
        <p:nvGrpSpPr>
          <p:cNvPr id="14" name="组合 13"/>
          <p:cNvGrpSpPr/>
          <p:nvPr/>
        </p:nvGrpSpPr>
        <p:grpSpPr>
          <a:xfrm>
            <a:off x="1504635" y="1473835"/>
            <a:ext cx="2327275" cy="943610"/>
            <a:chOff x="1671" y="3029"/>
            <a:chExt cx="3665" cy="1486"/>
          </a:xfrm>
        </p:grpSpPr>
        <p:pic>
          <p:nvPicPr>
            <p:cNvPr id="15" name="Picture 4" descr="äº§å"/>
            <p:cNvPicPr>
              <a:picLocks noChangeAspect="1" noChangeArrowheads="1"/>
            </p:cNvPicPr>
            <p:nvPr/>
          </p:nvPicPr>
          <p:blipFill>
            <a:blip r:embed="rId17" cstate="print"/>
            <a:srcRect/>
            <a:stretch>
              <a:fillRect/>
            </a:stretch>
          </p:blipFill>
          <p:spPr bwMode="auto">
            <a:xfrm>
              <a:off x="1671" y="3029"/>
              <a:ext cx="1651" cy="1486"/>
            </a:xfrm>
            <a:prstGeom prst="rect">
              <a:avLst/>
            </a:prstGeom>
            <a:noFill/>
          </p:spPr>
        </p:pic>
        <p:pic>
          <p:nvPicPr>
            <p:cNvPr id="16" name="Picture 8" descr="http://net.acrel.cn/(S(ukqg0njreglovv450s0trf55))/cptp/common/upload/2019/10/23/95634wg.jpg"/>
            <p:cNvPicPr>
              <a:picLocks noChangeAspect="1" noChangeArrowheads="1"/>
            </p:cNvPicPr>
            <p:nvPr/>
          </p:nvPicPr>
          <p:blipFill>
            <a:blip r:embed="rId18" cstate="print"/>
            <a:srcRect l="2273" t="20454" r="4545" b="20455"/>
            <a:stretch>
              <a:fillRect/>
            </a:stretch>
          </p:blipFill>
          <p:spPr bwMode="auto">
            <a:xfrm>
              <a:off x="3058" y="3119"/>
              <a:ext cx="2279" cy="1300"/>
            </a:xfrm>
            <a:prstGeom prst="rect">
              <a:avLst/>
            </a:prstGeom>
            <a:noFill/>
          </p:spPr>
        </p:pic>
      </p:grpSp>
      <p:grpSp>
        <p:nvGrpSpPr>
          <p:cNvPr id="17" name="组合 16"/>
          <p:cNvGrpSpPr/>
          <p:nvPr/>
        </p:nvGrpSpPr>
        <p:grpSpPr>
          <a:xfrm>
            <a:off x="4496755" y="1177925"/>
            <a:ext cx="2049145" cy="1400175"/>
            <a:chOff x="7540" y="3029"/>
            <a:chExt cx="4649" cy="3629"/>
          </a:xfrm>
        </p:grpSpPr>
        <p:pic>
          <p:nvPicPr>
            <p:cNvPr id="18" name="Picture 2" descr="http://net.acrel.cn/(S(gixj4c55xvhjg0ezth5knpez))/cptp/common/upload/2016/03/03/1436127r.jpg"/>
            <p:cNvPicPr>
              <a:picLocks noChangeAspect="1" noChangeArrowheads="1"/>
            </p:cNvPicPr>
            <p:nvPr/>
          </p:nvPicPr>
          <p:blipFill>
            <a:blip r:embed="rId19" cstate="print"/>
            <a:srcRect/>
            <a:stretch>
              <a:fillRect/>
            </a:stretch>
          </p:blipFill>
          <p:spPr bwMode="auto">
            <a:xfrm>
              <a:off x="8561" y="3029"/>
              <a:ext cx="1816" cy="1816"/>
            </a:xfrm>
            <a:prstGeom prst="rect">
              <a:avLst/>
            </a:prstGeom>
            <a:noFill/>
          </p:spPr>
        </p:pic>
        <p:pic>
          <p:nvPicPr>
            <p:cNvPr id="20" name="Picture 10" descr="http://net.acrel.cn/ckfinder/userfiles/images/DSC_7605-2.png"/>
            <p:cNvPicPr>
              <a:picLocks noChangeAspect="1" noChangeArrowheads="1"/>
            </p:cNvPicPr>
            <p:nvPr/>
          </p:nvPicPr>
          <p:blipFill>
            <a:blip r:embed="rId20" cstate="print"/>
            <a:srcRect/>
            <a:stretch>
              <a:fillRect/>
            </a:stretch>
          </p:blipFill>
          <p:spPr bwMode="auto">
            <a:xfrm>
              <a:off x="7540" y="5184"/>
              <a:ext cx="1588" cy="1429"/>
            </a:xfrm>
            <a:prstGeom prst="rect">
              <a:avLst/>
            </a:prstGeom>
            <a:noFill/>
          </p:spPr>
        </p:pic>
        <p:pic>
          <p:nvPicPr>
            <p:cNvPr id="21" name="Picture 6" descr="D:\WinEIM\users\713\temp\ddeeb5ec.png"/>
            <p:cNvPicPr>
              <a:picLocks noChangeAspect="1" noChangeArrowheads="1"/>
            </p:cNvPicPr>
            <p:nvPr/>
          </p:nvPicPr>
          <p:blipFill>
            <a:blip r:embed="rId21" cstate="print"/>
            <a:srcRect t="14493" b="22705"/>
            <a:stretch>
              <a:fillRect/>
            </a:stretch>
          </p:blipFill>
          <p:spPr bwMode="auto">
            <a:xfrm>
              <a:off x="9581" y="5184"/>
              <a:ext cx="2608" cy="1474"/>
            </a:xfrm>
            <a:prstGeom prst="rect">
              <a:avLst/>
            </a:prstGeom>
            <a:noFill/>
          </p:spPr>
        </p:pic>
        <p:cxnSp>
          <p:nvCxnSpPr>
            <p:cNvPr id="22" name="肘形连接符 17"/>
            <p:cNvCxnSpPr>
              <a:stCxn id="18" idx="2"/>
              <a:endCxn id="20" idx="0"/>
            </p:cNvCxnSpPr>
            <p:nvPr/>
          </p:nvCxnSpPr>
          <p:spPr>
            <a:xfrm rot="5400000">
              <a:off x="8732" y="4447"/>
              <a:ext cx="339" cy="113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3" name="肘形连接符 22"/>
            <p:cNvCxnSpPr>
              <a:stCxn id="18" idx="2"/>
              <a:endCxn id="21" idx="0"/>
            </p:cNvCxnSpPr>
            <p:nvPr/>
          </p:nvCxnSpPr>
          <p:spPr>
            <a:xfrm rot="16200000" flipH="1">
              <a:off x="10008" y="4306"/>
              <a:ext cx="339" cy="141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7529835" y="3673971"/>
            <a:ext cx="4048062" cy="2246769"/>
          </a:xfrm>
          <a:prstGeom prst="rect">
            <a:avLst/>
          </a:prstGeom>
          <a:noFill/>
        </p:spPr>
        <p:txBody>
          <a:bodyPr wrap="square" rtlCol="0">
            <a:spAutoFit/>
          </a:bodyPr>
          <a:lstStyle/>
          <a:p>
            <a:r>
              <a:rPr lang="zh-CN" altLang="en-US" sz="2000" dirty="0">
                <a:solidFill>
                  <a:schemeClr val="tx1">
                    <a:lumMod val="85000"/>
                    <a:lumOff val="15000"/>
                  </a:schemeClr>
                </a:solidFill>
              </a:rPr>
              <a:t>随着硬件的升级换代，系统也将统一，刷卡预付费（</a:t>
            </a:r>
            <a:r>
              <a:rPr lang="en-US" altLang="zh-CN" sz="2000" dirty="0">
                <a:solidFill>
                  <a:schemeClr val="tx1">
                    <a:lumMod val="85000"/>
                    <a:lumOff val="15000"/>
                  </a:schemeClr>
                </a:solidFill>
              </a:rPr>
              <a:t>RFMS</a:t>
            </a:r>
            <a:r>
              <a:rPr lang="zh-CN" altLang="en-US" sz="2000" dirty="0">
                <a:solidFill>
                  <a:schemeClr val="tx1">
                    <a:lumMod val="85000"/>
                    <a:lumOff val="15000"/>
                  </a:schemeClr>
                </a:solidFill>
              </a:rPr>
              <a:t>）将替代原有的本地预付费系统。而且目前远程预付费系统与</a:t>
            </a:r>
            <a:r>
              <a:rPr lang="en-US" altLang="zh-CN" sz="2000" dirty="0">
                <a:solidFill>
                  <a:schemeClr val="tx1">
                    <a:lumMod val="85000"/>
                    <a:lumOff val="15000"/>
                  </a:schemeClr>
                </a:solidFill>
              </a:rPr>
              <a:t>RFMS</a:t>
            </a:r>
            <a:r>
              <a:rPr lang="zh-CN" altLang="en-US" sz="2000" dirty="0">
                <a:solidFill>
                  <a:schemeClr val="tx1">
                    <a:lumMod val="85000"/>
                    <a:lumOff val="15000"/>
                  </a:schemeClr>
                </a:solidFill>
              </a:rPr>
              <a:t>系统已经可以兼容一起，意味着带有刷卡功能的表计在项目中既可以刷卡充值又可以远程充值</a:t>
            </a:r>
            <a:endParaRPr lang="zh-CN" altLang="en-US" sz="2000" dirty="0">
              <a:solidFill>
                <a:schemeClr val="tx1">
                  <a:lumMod val="85000"/>
                  <a:lumOff val="15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zh-CN" altLang="en-US" sz="2000" dirty="0">
                <a:solidFill>
                  <a:schemeClr val="tx1">
                    <a:lumMod val="85000"/>
                    <a:lumOff val="15000"/>
                  </a:schemeClr>
                </a:solidFill>
              </a:rPr>
              <a:t>高校用电</a:t>
            </a:r>
            <a:endParaRPr lang="zh-CN" altLang="en-US" sz="2000" dirty="0">
              <a:solidFill>
                <a:schemeClr val="tx1">
                  <a:lumMod val="85000"/>
                  <a:lumOff val="15000"/>
                </a:schemeClr>
              </a:solidFill>
            </a:endParaRPr>
          </a:p>
        </p:txBody>
      </p:sp>
      <p:sp>
        <p:nvSpPr>
          <p:cNvPr id="3" name="矩形 2"/>
          <p:cNvSpPr/>
          <p:nvPr/>
        </p:nvSpPr>
        <p:spPr>
          <a:xfrm>
            <a:off x="225287" y="577724"/>
            <a:ext cx="11883414" cy="1886286"/>
          </a:xfrm>
          <a:prstGeom prst="rect">
            <a:avLst/>
          </a:prstGeom>
        </p:spPr>
        <p:txBody>
          <a:bodyPr wrap="square">
            <a:spAutoFit/>
          </a:bodyPr>
          <a:lstStyle/>
          <a:p>
            <a:pPr indent="266700" algn="just">
              <a:lnSpc>
                <a:spcPct val="150000"/>
              </a:lnSpc>
              <a:spcAft>
                <a:spcPts val="0"/>
              </a:spcAft>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高校宿舍用电管理云平台宗旨在于促进学校宿舍实现用电商品化、用电安全化及按需控制。平台可实现大学学生公寓用电的分项（如照明、空调、插座等设备）电能计量、收费管理和用电过程管理，具备远程实时抄表计量、违章电器识别预警、校园一卡通自助缴费、微信查询、打印能耗管理报表等功能。创建节约校园、安全校园。</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2" cstate="print"/>
          <a:srcRect/>
          <a:stretch>
            <a:fillRect/>
          </a:stretch>
        </p:blipFill>
        <p:spPr>
          <a:xfrm>
            <a:off x="283345" y="2464011"/>
            <a:ext cx="5274310" cy="2967354"/>
          </a:xfrm>
          <a:prstGeom prst="rect">
            <a:avLst/>
          </a:prstGeom>
          <a:noFill/>
          <a:ln w="9525">
            <a:noFill/>
            <a:miter lim="800000"/>
            <a:headEnd/>
            <a:tailEnd/>
          </a:ln>
        </p:spPr>
      </p:pic>
      <p:pic>
        <p:nvPicPr>
          <p:cNvPr id="10" name="图片 9"/>
          <p:cNvPicPr/>
          <p:nvPr/>
        </p:nvPicPr>
        <p:blipFill>
          <a:blip r:embed="rId3" cstate="print"/>
          <a:srcRect/>
          <a:stretch>
            <a:fillRect/>
          </a:stretch>
        </p:blipFill>
        <p:spPr>
          <a:xfrm>
            <a:off x="6572679" y="2464010"/>
            <a:ext cx="5274310" cy="296735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zh-CN" altLang="en-US" sz="2000" dirty="0">
                <a:solidFill>
                  <a:schemeClr val="tx1">
                    <a:lumMod val="85000"/>
                    <a:lumOff val="15000"/>
                  </a:schemeClr>
                </a:solidFill>
              </a:rPr>
              <a:t>高校用电</a:t>
            </a:r>
            <a:endParaRPr lang="zh-CN" altLang="en-US" sz="2000" dirty="0">
              <a:solidFill>
                <a:schemeClr val="tx1">
                  <a:lumMod val="85000"/>
                  <a:lumOff val="15000"/>
                </a:schemeClr>
              </a:solidFill>
            </a:endParaRPr>
          </a:p>
        </p:txBody>
      </p:sp>
      <p:sp>
        <p:nvSpPr>
          <p:cNvPr id="5" name="矩形 4"/>
          <p:cNvSpPr/>
          <p:nvPr/>
        </p:nvSpPr>
        <p:spPr>
          <a:xfrm>
            <a:off x="5449908" y="1023304"/>
            <a:ext cx="5567967" cy="2092881"/>
          </a:xfrm>
          <a:prstGeom prst="rect">
            <a:avLst/>
          </a:prstGeom>
        </p:spPr>
        <p:txBody>
          <a:bodyPr wrap="square">
            <a:spAutoFit/>
          </a:bodyPr>
          <a:lstStyle/>
          <a:p>
            <a:r>
              <a:rPr lang="zh-CN" altLang="zh-CN" sz="2600" kern="100" dirty="0">
                <a:latin typeface="Times New Roman" panose="02020603050405020304" pitchFamily="18" charset="0"/>
                <a:ea typeface="宋体" panose="02010600030101010101" pitchFamily="2" charset="-122"/>
                <a:cs typeface="Times New Roman" panose="02020603050405020304" pitchFamily="18" charset="0"/>
              </a:rPr>
              <a:t>根据客户需求及项目实际情况，本项目设计的预付费云平台系统，由</a:t>
            </a:r>
            <a:r>
              <a:rPr lang="zh-CN" altLang="en-US" sz="2600" kern="100" dirty="0">
                <a:solidFill>
                  <a:srgbClr val="000099"/>
                </a:solidFill>
                <a:latin typeface="Times New Roman" panose="02020603050405020304" pitchFamily="18" charset="0"/>
                <a:ea typeface="宋体" panose="02010600030101010101" pitchFamily="2" charset="-122"/>
                <a:cs typeface="Times New Roman" panose="02020603050405020304" pitchFamily="18" charset="0"/>
              </a:rPr>
              <a:t>宿舍用电管理终端</a:t>
            </a:r>
            <a:r>
              <a:rPr lang="en-US" altLang="zh-CN" sz="2600" kern="100" dirty="0">
                <a:solidFill>
                  <a:srgbClr val="000099"/>
                </a:solidFill>
                <a:latin typeface="Times New Roman" panose="02020603050405020304" pitchFamily="18" charset="0"/>
                <a:ea typeface="宋体" panose="02010600030101010101" pitchFamily="2" charset="-122"/>
                <a:cs typeface="Times New Roman" panose="02020603050405020304" pitchFamily="18" charset="0"/>
              </a:rPr>
              <a:t>ADM130</a:t>
            </a:r>
            <a:r>
              <a:rPr lang="zh-CN" altLang="zh-CN" sz="2600" kern="100" dirty="0">
                <a:solidFill>
                  <a:srgbClr val="000099"/>
                </a:solidFill>
                <a:latin typeface="Times New Roman" panose="02020603050405020304" pitchFamily="18" charset="0"/>
                <a:ea typeface="宋体" panose="02010600030101010101" pitchFamily="2" charset="-122"/>
                <a:cs typeface="Times New Roman" panose="02020603050405020304" pitchFamily="18" charset="0"/>
              </a:rPr>
              <a:t>，通讯管理机</a:t>
            </a:r>
            <a:r>
              <a:rPr lang="en-US" altLang="zh-CN" sz="2600" kern="100" dirty="0">
                <a:solidFill>
                  <a:srgbClr val="000099"/>
                </a:solidFill>
                <a:latin typeface="Times New Roman" panose="02020603050405020304" pitchFamily="18" charset="0"/>
                <a:ea typeface="宋体" panose="02010600030101010101" pitchFamily="2" charset="-122"/>
              </a:rPr>
              <a:t>Anet-2E8S</a:t>
            </a:r>
            <a:r>
              <a:rPr lang="zh-CN" altLang="zh-CN" sz="2600" kern="100" dirty="0">
                <a:solidFill>
                  <a:srgbClr val="000099"/>
                </a:solidFill>
                <a:latin typeface="Times New Roman" panose="02020603050405020304" pitchFamily="18" charset="0"/>
                <a:ea typeface="宋体" panose="02010600030101010101" pitchFamily="2" charset="-122"/>
                <a:cs typeface="Times New Roman" panose="02020603050405020304" pitchFamily="18" charset="0"/>
              </a:rPr>
              <a:t>，数据中心服器，及</a:t>
            </a:r>
            <a:r>
              <a:rPr lang="zh-CN" altLang="zh-CN" sz="2600" kern="100" dirty="0">
                <a:latin typeface="Times New Roman" panose="02020603050405020304" pitchFamily="18" charset="0"/>
                <a:ea typeface="宋体" panose="02010600030101010101" pitchFamily="2" charset="-122"/>
                <a:cs typeface="Times New Roman" panose="02020603050405020304" pitchFamily="18" charset="0"/>
              </a:rPr>
              <a:t>预付费云平台系统</a:t>
            </a:r>
            <a:r>
              <a:rPr lang="zh-CN" altLang="zh-CN" sz="2600" kern="100" dirty="0">
                <a:solidFill>
                  <a:srgbClr val="000099"/>
                </a:solidFill>
                <a:latin typeface="Times New Roman" panose="02020603050405020304" pitchFamily="18" charset="0"/>
                <a:ea typeface="宋体" panose="02010600030101010101" pitchFamily="2" charset="-122"/>
                <a:cs typeface="Times New Roman" panose="02020603050405020304" pitchFamily="18" charset="0"/>
              </a:rPr>
              <a:t>软件等组成。</a:t>
            </a:r>
            <a:endParaRPr lang="zh-CN" altLang="en-US" sz="2600" dirty="0"/>
          </a:p>
        </p:txBody>
      </p:sp>
      <p:pic>
        <p:nvPicPr>
          <p:cNvPr id="4099" name="图片 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33" y="1261520"/>
            <a:ext cx="5400675" cy="39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zh-CN" altLang="en-US" sz="2000" dirty="0">
                <a:solidFill>
                  <a:schemeClr val="tx1">
                    <a:lumMod val="85000"/>
                    <a:lumOff val="15000"/>
                  </a:schemeClr>
                </a:solidFill>
              </a:rPr>
              <a:t>高校用电</a:t>
            </a:r>
            <a:endParaRPr lang="zh-CN" altLang="en-US" sz="2000" dirty="0">
              <a:solidFill>
                <a:schemeClr val="tx1">
                  <a:lumMod val="85000"/>
                  <a:lumOff val="15000"/>
                </a:schemeClr>
              </a:solidFill>
            </a:endParaRPr>
          </a:p>
        </p:txBody>
      </p:sp>
      <p:pic>
        <p:nvPicPr>
          <p:cNvPr id="5122" name="图片 5"/>
          <p:cNvPicPr>
            <a:picLocks noChangeAspect="1" noChangeArrowheads="1"/>
          </p:cNvPicPr>
          <p:nvPr/>
        </p:nvPicPr>
        <p:blipFill>
          <a:blip r:embed="rId2">
            <a:extLst>
              <a:ext uri="{28A0092B-C50C-407E-A947-70E740481C1C}">
                <a14:useLocalDpi xmlns:a14="http://schemas.microsoft.com/office/drawing/2010/main" val="0"/>
              </a:ext>
            </a:extLst>
          </a:blip>
          <a:srcRect t="10538" r="2057" b="36189"/>
          <a:stretch>
            <a:fillRect/>
          </a:stretch>
        </p:blipFill>
        <p:spPr bwMode="auto">
          <a:xfrm rot="5400000">
            <a:off x="-564533" y="2172627"/>
            <a:ext cx="4443700" cy="1811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自选图形 4"/>
          <p:cNvSpPr>
            <a:spLocks noChangeArrowheads="1"/>
          </p:cNvSpPr>
          <p:nvPr/>
        </p:nvSpPr>
        <p:spPr bwMode="auto">
          <a:xfrm>
            <a:off x="3582294" y="747106"/>
            <a:ext cx="4872686" cy="4636264"/>
          </a:xfrm>
          <a:custGeom>
            <a:avLst/>
            <a:gdLst>
              <a:gd name="T0" fmla="*/ 4056380 w 4056380"/>
              <a:gd name="T1" fmla="*/ 2566987 h 5133975"/>
              <a:gd name="T2" fmla="*/ 2028190 w 4056380"/>
              <a:gd name="T3" fmla="*/ 5133975 h 5133975"/>
              <a:gd name="T4" fmla="*/ 0 w 4056380"/>
              <a:gd name="T5" fmla="*/ 2566987 h 5133975"/>
              <a:gd name="T6" fmla="*/ 2028190 w 4056380"/>
              <a:gd name="T7" fmla="*/ 0 h 5133975"/>
              <a:gd name="T8" fmla="*/ 0 60000 65536"/>
              <a:gd name="T9" fmla="*/ 5400000 60000 65536"/>
              <a:gd name="T10" fmla="*/ 10800000 60000 65536"/>
              <a:gd name="T11" fmla="*/ 16200000 60000 65536"/>
              <a:gd name="T12" fmla="*/ 0 w 4056380"/>
              <a:gd name="T13" fmla="*/ 0 h 5133975"/>
              <a:gd name="T14" fmla="*/ 4056380 w 4056380"/>
              <a:gd name="T15" fmla="*/ 5133975 h 5133975"/>
            </a:gdLst>
            <a:ahLst/>
            <a:cxnLst>
              <a:cxn ang="T8">
                <a:pos x="T0" y="T1"/>
              </a:cxn>
              <a:cxn ang="T9">
                <a:pos x="T2" y="T3"/>
              </a:cxn>
              <a:cxn ang="T10">
                <a:pos x="T4" y="T5"/>
              </a:cxn>
              <a:cxn ang="T11">
                <a:pos x="T6" y="T7"/>
              </a:cxn>
            </a:cxnLst>
            <a:rect l="T12" t="T13" r="T14" b="T15"/>
            <a:pathLst>
              <a:path w="4056380" h="5133975">
                <a:moveTo>
                  <a:pt x="676076" y="0"/>
                </a:moveTo>
                <a:lnTo>
                  <a:pt x="4056380" y="0"/>
                </a:lnTo>
                <a:lnTo>
                  <a:pt x="4056380" y="4457898"/>
                </a:lnTo>
                <a:cubicBezTo>
                  <a:pt x="4056380" y="4831284"/>
                  <a:pt x="3753690" y="5133974"/>
                  <a:pt x="3380304" y="5133974"/>
                </a:cubicBezTo>
                <a:lnTo>
                  <a:pt x="0" y="5133975"/>
                </a:lnTo>
                <a:lnTo>
                  <a:pt x="0" y="676076"/>
                </a:lnTo>
                <a:cubicBezTo>
                  <a:pt x="0" y="302690"/>
                  <a:pt x="302690" y="0"/>
                  <a:pt x="676076" y="0"/>
                </a:cubicBezTo>
                <a:close/>
              </a:path>
            </a:pathLst>
          </a:custGeom>
          <a:solidFill>
            <a:srgbClr val="FFFFFF"/>
          </a:solidFill>
          <a:ln w="25400">
            <a:solidFill>
              <a:srgbClr val="C0504D"/>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硬件精益求精</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just" defTabSz="914400" rtl="0" eaLnBrk="0" fontAlgn="base" latinLnBrk="0" hangingPunct="0">
              <a:lnSpc>
                <a:spcPct val="128000"/>
              </a:lnSpc>
              <a:spcBef>
                <a:spcPct val="0"/>
              </a:spcBef>
              <a:spcAft>
                <a:spcPct val="0"/>
              </a:spcAft>
              <a:buClrTx/>
              <a:buSzTx/>
              <a:buFont typeface="Wingdings" panose="05000000000000000000" pitchFamily="2" charset="2"/>
              <a:buChar char="Ø"/>
            </a:pPr>
            <a:r>
              <a:rPr kumimoji="0" lang="zh-CN"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内核优化使</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工业</a:t>
            </a:r>
            <a:r>
              <a:rPr kumimoji="0" lang="zh-CN"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级ARM Cortex-A7性能更强大</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整机通过电磁兼容检测</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4</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级测试</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所有通信端子经过</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2kV</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工频耐压测试</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双宽电压</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DC/AC 85V</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265V</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DC 12V</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36V</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反接保护</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SD</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卡</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+USB2.0</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双可扩展即插即用存储介质</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管理灵活便捷</a:t>
            </a:r>
            <a:endParaRPr kumimoji="0" lang="zh-CN" altLang="en-US" sz="12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just" defTabSz="914400" rtl="0" eaLnBrk="0" fontAlgn="base" latinLnBrk="0" hangingPunct="0">
              <a:lnSpc>
                <a:spcPct val="128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灵活高效可复用的自定义模板库配置模式</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仪表信息点一键自动生成</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支持可选式及全选式单表结构转发数据集</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支持批量操作、可配步长填充等高效配置方式</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软件稳定高效</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just" defTabSz="914400" rtl="0" eaLnBrk="0" fontAlgn="base" latinLnBrk="0" hangingPunct="0">
              <a:lnSpc>
                <a:spcPct val="128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最大可支持</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256</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台计量设备</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采集信息点总数</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5w-6w</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个</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支持本地及远程配置维护和实时数据监控</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可支持多个数据中心采用不同协议上传数据</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支持断点续传、数据</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XML</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格式及</a:t>
            </a:r>
            <a:r>
              <a:rPr kumimoji="0" lang="en-US" altLang="zh-CN"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AES</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加密</a:t>
            </a:r>
            <a:endPar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en-US" altLang="zh-CN" sz="1400" b="0" i="0" u="none" strike="noStrike" cap="none" normalizeH="0" baseline="0" dirty="0" err="1">
                <a:ln>
                  <a:noFill/>
                </a:ln>
                <a:solidFill>
                  <a:schemeClr val="tx1"/>
                </a:solidFill>
                <a:effectLst/>
                <a:latin typeface="微软雅黑" panose="020B0503020204020204" pitchFamily="34" charset="-122"/>
                <a:ea typeface="微软雅黑" panose="020B0503020204020204" pitchFamily="34" charset="-122"/>
              </a:rPr>
              <a:t>ANetOS</a:t>
            </a:r>
            <a:r>
              <a:rPr kumimoji="0" lang="zh-CN" altLang="en-US" sz="1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系统级防损保护算法提供系统运行、升级、更新配置等错误防护且自动恢复能力</a:t>
            </a:r>
            <a:endParaRPr kumimoji="0" lang="zh-CN" altLang="zh-CN" sz="14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zh-CN" altLang="en-US" sz="2000" dirty="0">
                <a:solidFill>
                  <a:schemeClr val="tx1">
                    <a:lumMod val="85000"/>
                    <a:lumOff val="15000"/>
                  </a:schemeClr>
                </a:solidFill>
              </a:rPr>
              <a:t>高校用电</a:t>
            </a:r>
            <a:endParaRPr lang="zh-CN" altLang="en-US" sz="2000" dirty="0">
              <a:solidFill>
                <a:schemeClr val="tx1">
                  <a:lumMod val="85000"/>
                  <a:lumOff val="15000"/>
                </a:schemeClr>
              </a:solidFill>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0290" t="10103" r="15797" b="16356"/>
          <a:stretch>
            <a:fillRect/>
          </a:stretch>
        </p:blipFill>
        <p:spPr>
          <a:xfrm>
            <a:off x="152947" y="687180"/>
            <a:ext cx="2789876" cy="2854159"/>
          </a:xfrm>
          <a:prstGeom prst="rect">
            <a:avLst/>
          </a:prstGeom>
        </p:spPr>
      </p:pic>
      <p:pic>
        <p:nvPicPr>
          <p:cNvPr id="6146" name="图片 28" descr="155746918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31" y="4019363"/>
            <a:ext cx="4086225"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2246" y="512899"/>
            <a:ext cx="5381664" cy="4310094"/>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56962" y="2925601"/>
            <a:ext cx="4372007" cy="34195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zh-CN" altLang="en-US" sz="2000" dirty="0">
                <a:solidFill>
                  <a:schemeClr val="tx1">
                    <a:lumMod val="85000"/>
                    <a:lumOff val="15000"/>
                  </a:schemeClr>
                </a:solidFill>
              </a:rPr>
              <a:t>高校用电</a:t>
            </a:r>
            <a:endParaRPr lang="zh-CN" altLang="en-US" sz="2000" dirty="0">
              <a:solidFill>
                <a:schemeClr val="tx1">
                  <a:lumMod val="85000"/>
                  <a:lumOff val="15000"/>
                </a:schemeClr>
              </a:solidFill>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0290" t="10103" r="15797" b="16356"/>
          <a:stretch>
            <a:fillRect/>
          </a:stretch>
        </p:blipFill>
        <p:spPr>
          <a:xfrm>
            <a:off x="152947" y="687180"/>
            <a:ext cx="2789876" cy="2854159"/>
          </a:xfrm>
          <a:prstGeom prst="rect">
            <a:avLst/>
          </a:prstGeom>
        </p:spPr>
      </p:pic>
      <p:pic>
        <p:nvPicPr>
          <p:cNvPr id="6146" name="图片 28" descr="155746918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31" y="4019363"/>
            <a:ext cx="4086225"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862648" y="708562"/>
            <a:ext cx="8176405" cy="5545301"/>
          </a:xfrm>
          <a:prstGeom prst="rect">
            <a:avLst/>
          </a:prstGeom>
        </p:spPr>
        <p:txBody>
          <a:bodyPr wrap="square">
            <a:spAutoFit/>
          </a:bodyPr>
          <a:lstStyle/>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1</a:t>
            </a:r>
            <a:r>
              <a:rPr lang="zh-CN" altLang="en-US" sz="1400" kern="100" dirty="0">
                <a:latin typeface="宋体" panose="02010600030101010101" pitchFamily="2" charset="-122"/>
                <a:ea typeface="宋体" panose="02010600030101010101" pitchFamily="2" charset="-122"/>
                <a:cs typeface="宋体" panose="02010600030101010101" pitchFamily="2" charset="-122"/>
              </a:rPr>
              <a:t>、</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支持预付费功能。可设置基础金额，供电表免费试用；可对剩余金额进行四级报警：余额不足报警（一级）、预跳闸报警（二级）、欠费报警（三级）、达到赊欠上限（四级）报警。每级报警都会导致电表背光常亮，预跳闸报警跳闸方式可设置为不跳闸、跳闸后自动合闸以及跳闸后不合闸等，跳闸后学生可通过按键自行合闸，达到赊欠上限后电表跳闸，此时只有缴费后才能继续送电使用。</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2</a:t>
            </a:r>
            <a:r>
              <a:rPr lang="zh-CN" altLang="en-US" sz="1400" kern="100" dirty="0">
                <a:latin typeface="Times New Roman" panose="02020603050405020304" pitchFamily="18" charset="0"/>
                <a:ea typeface="宋体" panose="02010600030101010101" pitchFamily="2" charset="-122"/>
                <a:cs typeface="宋体" panose="02010600030101010101" pitchFamily="2" charset="-122"/>
              </a:rPr>
              <a:t>、</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支持时间管理控制。</a:t>
            </a:r>
            <a:r>
              <a:rPr lang="en-US" altLang="zh-CN" sz="1400" kern="100" dirty="0">
                <a:latin typeface="Times New Roman" panose="02020603050405020304" pitchFamily="18" charset="0"/>
                <a:ea typeface="宋体" panose="02010600030101010101" pitchFamily="2" charset="-122"/>
                <a:cs typeface="宋体" panose="02010600030101010101" pitchFamily="2" charset="-122"/>
              </a:rPr>
              <a:t>L1</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a:t>
            </a:r>
            <a:r>
              <a:rPr lang="en-US" altLang="zh-CN" sz="1400" kern="100" dirty="0">
                <a:latin typeface="Times New Roman" panose="02020603050405020304" pitchFamily="18" charset="0"/>
                <a:ea typeface="宋体" panose="02010600030101010101" pitchFamily="2" charset="-122"/>
                <a:cs typeface="宋体" panose="02010600030101010101" pitchFamily="2" charset="-122"/>
              </a:rPr>
              <a:t>L2</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a:t>
            </a:r>
            <a:r>
              <a:rPr lang="en-US" altLang="zh-CN" sz="1400" kern="100" dirty="0">
                <a:latin typeface="Times New Roman" panose="02020603050405020304" pitchFamily="18" charset="0"/>
                <a:ea typeface="宋体" panose="02010600030101010101" pitchFamily="2" charset="-122"/>
                <a:cs typeface="宋体" panose="02010600030101010101" pitchFamily="2" charset="-122"/>
              </a:rPr>
              <a:t>L3</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可分别设置为工作日和节假日模式，每天最多可设置</a:t>
            </a:r>
            <a:r>
              <a:rPr lang="en-US" altLang="zh-CN" sz="1400" kern="100" dirty="0">
                <a:latin typeface="Times New Roman" panose="02020603050405020304" pitchFamily="18" charset="0"/>
                <a:ea typeface="宋体" panose="02010600030101010101" pitchFamily="2" charset="-122"/>
                <a:cs typeface="宋体" panose="02010600030101010101" pitchFamily="2" charset="-122"/>
              </a:rPr>
              <a:t>8</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个时间段，每个时间段可分别设置为合闸状态或夜间模式，合闸时间段内电表保持合闸，夜间时间段内，支路功率若大于夜间允许功率上限便跳闸。</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3</a:t>
            </a:r>
            <a:r>
              <a:rPr lang="zh-CN" altLang="en-US" sz="1400" kern="100" dirty="0">
                <a:latin typeface="宋体" panose="02010600030101010101" pitchFamily="2" charset="-122"/>
                <a:ea typeface="宋体" panose="02010600030101010101" pitchFamily="2" charset="-122"/>
                <a:cs typeface="宋体" panose="02010600030101010101" pitchFamily="2" charset="-122"/>
              </a:rPr>
              <a:t>、</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支持丰富的负载管理控制，具体工作功能如下：</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   </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电流上限限制：限制支路最大电流，支路电流超过</a:t>
            </a:r>
            <a:r>
              <a:rPr lang="en-US" altLang="zh-CN" sz="1400" kern="100" dirty="0">
                <a:latin typeface="Times New Roman" panose="02020603050405020304" pitchFamily="18" charset="0"/>
                <a:ea typeface="宋体" panose="02010600030101010101" pitchFamily="2" charset="-122"/>
                <a:cs typeface="宋体" panose="02010600030101010101" pitchFamily="2" charset="-122"/>
              </a:rPr>
              <a:t>16A</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或小于</a:t>
            </a:r>
            <a:r>
              <a:rPr lang="en-US" altLang="zh-CN" sz="1400" kern="100" dirty="0">
                <a:latin typeface="Times New Roman" panose="02020603050405020304" pitchFamily="18" charset="0"/>
                <a:ea typeface="宋体" panose="02010600030101010101" pitchFamily="2" charset="-122"/>
                <a:cs typeface="宋体" panose="02010600030101010101" pitchFamily="2" charset="-122"/>
              </a:rPr>
              <a:t>16A</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的设定值时，支路跳闸。</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   </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负载总功率限制：限制支路最大用电功率，支路功率超过设定值时，支路跳闸。</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   </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夜间功率限制：需要与时间管理控制共同使用，在夜间模式下，支路电流超过设定值，支路跳闸</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4</a:t>
            </a:r>
            <a:r>
              <a:rPr lang="zh-CN" altLang="en-US" sz="1400" kern="100" dirty="0">
                <a:latin typeface="宋体" panose="02010600030101010101" pitchFamily="2" charset="-122"/>
                <a:ea typeface="宋体" panose="02010600030101010101" pitchFamily="2" charset="-122"/>
                <a:cs typeface="宋体" panose="02010600030101010101" pitchFamily="2" charset="-122"/>
              </a:rPr>
              <a:t>、</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恶性负载识别：限制支路接入未定义的恶性负载，当支路接入未经允许的恶性负载（主要表现为较大的功率增量和较大的增量因数）时，支路跳闸。</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   </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恶性负载白名单识别：允许已定义的恶性负载正常用电（如饮水机等）。</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sz="1400" kern="100" dirty="0">
                <a:latin typeface="宋体" panose="02010600030101010101" pitchFamily="2" charset="-122"/>
                <a:ea typeface="宋体" panose="02010600030101010101" pitchFamily="2" charset="-122"/>
                <a:cs typeface="宋体" panose="02010600030101010101" pitchFamily="2" charset="-122"/>
              </a:rPr>
              <a:t>   </a:t>
            </a:r>
            <a:r>
              <a:rPr lang="zh-CN" altLang="zh-CN" sz="1400" kern="100" dirty="0">
                <a:latin typeface="Times New Roman" panose="02020603050405020304" pitchFamily="18" charset="0"/>
                <a:ea typeface="宋体" panose="02010600030101010101" pitchFamily="2" charset="-122"/>
                <a:cs typeface="宋体" panose="02010600030101010101" pitchFamily="2" charset="-122"/>
              </a:rPr>
              <a:t>空调模式：空调模式下，电表持续检测空调微弱待机电流，一但存在拔断空调插座的动作，电表便跳闸，且只能通过联系管理人员进行合闸送电。允许除空调模式以外的跳闸动作自动合闸。允许次数，跳闸等待时间可设置。</a:t>
            </a:r>
            <a:endParaRPr lang="zh-CN" altLang="zh-CN" sz="1400" kern="100" dirty="0">
              <a:latin typeface="Times New Roman" panose="02020603050405020304" pitchFamily="18"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3119671" y="2190973"/>
            <a:ext cx="9072331" cy="2198135"/>
          </a:xfrm>
          <a:prstGeom prst="rect">
            <a:avLst/>
          </a:prstGeom>
          <a:solidFill>
            <a:schemeClr val="accent1">
              <a:lumMod val="75000"/>
            </a:schemeClr>
          </a:solidFill>
          <a:ln w="9525">
            <a:noFill/>
            <a:miter lim="800000"/>
          </a:ln>
        </p:spPr>
        <p:txBody>
          <a:bodyPr wrap="none" anchor="ctr"/>
          <a:lstStyle/>
          <a:p>
            <a:endParaRPr lang="zh-CN" altLang="en-US" sz="2135" dirty="0">
              <a:latin typeface="Calibri" panose="020F0502020204030204" pitchFamily="34" charset="0"/>
            </a:endParaRPr>
          </a:p>
        </p:txBody>
      </p:sp>
      <p:sp>
        <p:nvSpPr>
          <p:cNvPr id="23" name="矩形 22"/>
          <p:cNvSpPr/>
          <p:nvPr/>
        </p:nvSpPr>
        <p:spPr>
          <a:xfrm>
            <a:off x="-5677" y="2190973"/>
            <a:ext cx="3119668" cy="219813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73835" fontAlgn="auto">
              <a:spcBef>
                <a:spcPts val="0"/>
              </a:spcBef>
              <a:spcAft>
                <a:spcPts val="0"/>
              </a:spcAft>
              <a:defRPr/>
            </a:pPr>
            <a:endParaRPr lang="zh-CN" altLang="en-US" sz="2135"/>
          </a:p>
        </p:txBody>
      </p:sp>
      <p:sp>
        <p:nvSpPr>
          <p:cNvPr id="24" name="Text Box 2"/>
          <p:cNvSpPr txBox="1">
            <a:spLocks noChangeArrowheads="1"/>
          </p:cNvSpPr>
          <p:nvPr/>
        </p:nvSpPr>
        <p:spPr bwMode="auto">
          <a:xfrm>
            <a:off x="3599723" y="2859151"/>
            <a:ext cx="7407154" cy="830997"/>
          </a:xfrm>
          <a:prstGeom prst="rect">
            <a:avLst/>
          </a:prstGeom>
          <a:noFill/>
          <a:ln w="9525">
            <a:noFill/>
            <a:miter lim="800000"/>
          </a:ln>
        </p:spPr>
        <p:txBody>
          <a:bodyPr wrap="square">
            <a:spAutoFit/>
          </a:bodyPr>
          <a:lstStyle/>
          <a:p>
            <a:pPr lvl="0">
              <a:defRPr/>
            </a:pPr>
            <a:r>
              <a:rPr lang="en-US" altLang="zh-CN" sz="4800" kern="0" dirty="0">
                <a:solidFill>
                  <a:schemeClr val="bg1"/>
                </a:solidFill>
                <a:latin typeface="微软雅黑" panose="020B0503020204020204" pitchFamily="34" charset="-122"/>
              </a:rPr>
              <a:t>ADW</a:t>
            </a:r>
            <a:r>
              <a:rPr lang="zh-CN" altLang="en-US" sz="4800" kern="0" dirty="0">
                <a:solidFill>
                  <a:schemeClr val="bg1"/>
                </a:solidFill>
                <a:latin typeface="微软雅黑" panose="020B0503020204020204" pitchFamily="34" charset="-122"/>
              </a:rPr>
              <a:t>系列电力物联网仪表</a:t>
            </a:r>
            <a:endParaRPr lang="zh-CN" altLang="en-US" sz="4800" kern="0" dirty="0">
              <a:solidFill>
                <a:schemeClr val="bg1"/>
              </a:solidFill>
              <a:latin typeface="微软雅黑" panose="020B0503020204020204" pitchFamily="34" charset="-122"/>
            </a:endParaRPr>
          </a:p>
        </p:txBody>
      </p:sp>
      <p:sp>
        <p:nvSpPr>
          <p:cNvPr id="6" name="TextBox 5"/>
          <p:cNvSpPr txBox="1"/>
          <p:nvPr/>
        </p:nvSpPr>
        <p:spPr>
          <a:xfrm>
            <a:off x="693606" y="2364363"/>
            <a:ext cx="1749198" cy="1897892"/>
          </a:xfrm>
          <a:prstGeom prst="rect">
            <a:avLst/>
          </a:prstGeom>
          <a:noFill/>
        </p:spPr>
        <p:txBody>
          <a:bodyPr wrap="none" rtlCol="0">
            <a:spAutoFit/>
          </a:bodyPr>
          <a:lstStyle/>
          <a:p>
            <a:pPr algn="ctr"/>
            <a:r>
              <a:rPr lang="en-US" altLang="zh-CN" sz="11735" dirty="0">
                <a:solidFill>
                  <a:schemeClr val="bg1"/>
                </a:solidFill>
                <a:latin typeface="Impact" panose="020B0806030902050204" pitchFamily="34" charset="0"/>
              </a:rPr>
              <a:t>02</a:t>
            </a:r>
            <a:endParaRPr lang="zh-CN" altLang="en-US" sz="11735"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ADW</a:t>
            </a:r>
            <a:r>
              <a:rPr lang="zh-CN" altLang="en-US" sz="2000" dirty="0">
                <a:solidFill>
                  <a:schemeClr val="tx1">
                    <a:lumMod val="85000"/>
                    <a:lumOff val="15000"/>
                  </a:schemeClr>
                </a:solidFill>
              </a:rPr>
              <a:t>系列</a:t>
            </a:r>
            <a:endParaRPr lang="zh-CN" altLang="en-US" sz="2000" dirty="0">
              <a:solidFill>
                <a:schemeClr val="tx1">
                  <a:lumMod val="85000"/>
                  <a:lumOff val="15000"/>
                </a:schemeClr>
              </a:solidFill>
            </a:endParaRPr>
          </a:p>
        </p:txBody>
      </p:sp>
      <p:grpSp>
        <p:nvGrpSpPr>
          <p:cNvPr id="8" name="组合 7"/>
          <p:cNvGrpSpPr/>
          <p:nvPr/>
        </p:nvGrpSpPr>
        <p:grpSpPr>
          <a:xfrm>
            <a:off x="2622491" y="2207335"/>
            <a:ext cx="1675446" cy="2629653"/>
            <a:chOff x="778084" y="1038958"/>
            <a:chExt cx="1850186" cy="2900945"/>
          </a:xfrm>
        </p:grpSpPr>
        <p:sp>
          <p:nvSpPr>
            <p:cNvPr id="9"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0"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椭圆 10"/>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2"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13" name="文本框 64"/>
            <p:cNvSpPr txBox="1"/>
            <p:nvPr/>
          </p:nvSpPr>
          <p:spPr>
            <a:xfrm>
              <a:off x="1148006" y="2434566"/>
              <a:ext cx="1227694" cy="348017"/>
            </a:xfrm>
            <a:prstGeom prst="rect">
              <a:avLst/>
            </a:prstGeom>
            <a:noFill/>
          </p:spPr>
          <p:txBody>
            <a:bodyPr wrap="square" lIns="68580" tIns="34290" rIns="68580" bIns="34290" rtlCol="0">
              <a:spAutoFit/>
            </a:bodyPr>
            <a:lstStyle/>
            <a:p>
              <a:pPr algn="ctr"/>
              <a:r>
                <a:rPr lang="en-US" altLang="zh-CN" sz="1600" dirty="0">
                  <a:solidFill>
                    <a:schemeClr val="tx1">
                      <a:lumMod val="75000"/>
                      <a:lumOff val="25000"/>
                    </a:schemeClr>
                  </a:solidFill>
                  <a:latin typeface="微软雅黑" panose="020B0503020204020204" pitchFamily="34" charset="-122"/>
                </a:rPr>
                <a:t>ADW200</a:t>
              </a:r>
              <a:endParaRPr lang="zh-HK"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65"/>
            <p:cNvSpPr txBox="1"/>
            <p:nvPr/>
          </p:nvSpPr>
          <p:spPr>
            <a:xfrm>
              <a:off x="931416" y="3016876"/>
              <a:ext cx="1632252" cy="314064"/>
            </a:xfrm>
            <a:prstGeom prst="rect">
              <a:avLst/>
            </a:prstGeom>
            <a:noFill/>
          </p:spPr>
          <p:txBody>
            <a:bodyPr wrap="square" lIns="68580" tIns="34290" rIns="68580" bIns="34290" rtlCol="0">
              <a:spAutoFit/>
            </a:bodyPr>
            <a:lstStyle/>
            <a:p>
              <a:pPr algn="ctr"/>
              <a:r>
                <a:rPr lang="zh-CN" altLang="en-US" sz="1400" dirty="0">
                  <a:solidFill>
                    <a:schemeClr val="tx1">
                      <a:lumMod val="85000"/>
                      <a:lumOff val="15000"/>
                    </a:schemeClr>
                  </a:solidFill>
                  <a:latin typeface="微软雅黑" panose="020B0503020204020204" pitchFamily="34" charset="-122"/>
                </a:rPr>
                <a:t>四回路电力仪表</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10946" y="2207335"/>
            <a:ext cx="1675446" cy="2629653"/>
            <a:chOff x="2690633" y="1038958"/>
            <a:chExt cx="1850186" cy="2900945"/>
          </a:xfrm>
        </p:grpSpPr>
        <p:sp>
          <p:nvSpPr>
            <p:cNvPr id="16"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7"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8" name="椭圆 17"/>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9"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grpSp>
      <p:grpSp>
        <p:nvGrpSpPr>
          <p:cNvPr id="22" name="组合 21"/>
          <p:cNvGrpSpPr/>
          <p:nvPr/>
        </p:nvGrpSpPr>
        <p:grpSpPr>
          <a:xfrm>
            <a:off x="8208259" y="2207335"/>
            <a:ext cx="1675446" cy="2629653"/>
            <a:chOff x="4603182" y="1038958"/>
            <a:chExt cx="1850186" cy="2900945"/>
          </a:xfrm>
        </p:grpSpPr>
        <p:sp>
          <p:nvSpPr>
            <p:cNvPr id="23"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4"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5" name="椭圆 24"/>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6"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grpSp>
      <p:sp>
        <p:nvSpPr>
          <p:cNvPr id="36" name="文本框 64"/>
          <p:cNvSpPr txBox="1"/>
          <p:nvPr/>
        </p:nvSpPr>
        <p:spPr>
          <a:xfrm>
            <a:off x="5714614" y="3472428"/>
            <a:ext cx="1111745" cy="315471"/>
          </a:xfrm>
          <a:prstGeom prst="rect">
            <a:avLst/>
          </a:prstGeom>
          <a:noFill/>
        </p:spPr>
        <p:txBody>
          <a:bodyPr wrap="square" lIns="68580" tIns="34290" rIns="68580" bIns="34290" rtlCol="0">
            <a:spAutoFit/>
          </a:bodyPr>
          <a:lstStyle/>
          <a:p>
            <a:pPr algn="ctr"/>
            <a:r>
              <a:rPr lang="en-US" altLang="zh-CN" sz="1600" dirty="0">
                <a:solidFill>
                  <a:schemeClr val="tx1">
                    <a:lumMod val="75000"/>
                    <a:lumOff val="25000"/>
                  </a:schemeClr>
                </a:solidFill>
                <a:latin typeface="微软雅黑" panose="020B0503020204020204" pitchFamily="34" charset="-122"/>
              </a:rPr>
              <a:t>ADW300</a:t>
            </a:r>
            <a:endParaRPr lang="zh-HK"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65"/>
          <p:cNvSpPr txBox="1"/>
          <p:nvPr/>
        </p:nvSpPr>
        <p:spPr>
          <a:xfrm>
            <a:off x="5518480" y="4000281"/>
            <a:ext cx="1478095" cy="284693"/>
          </a:xfrm>
          <a:prstGeom prst="rect">
            <a:avLst/>
          </a:prstGeom>
          <a:noFill/>
        </p:spPr>
        <p:txBody>
          <a:bodyPr wrap="square" lIns="68580" tIns="34290" rIns="68580" bIns="34290" rtlCol="0">
            <a:spAutoFit/>
          </a:bodyPr>
          <a:lstStyle/>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三相无线计量表</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64"/>
          <p:cNvSpPr txBox="1"/>
          <p:nvPr/>
        </p:nvSpPr>
        <p:spPr>
          <a:xfrm>
            <a:off x="8530584" y="3429000"/>
            <a:ext cx="1111745" cy="315471"/>
          </a:xfrm>
          <a:prstGeom prst="rect">
            <a:avLst/>
          </a:prstGeom>
          <a:noFill/>
        </p:spPr>
        <p:txBody>
          <a:bodyPr wrap="square" lIns="68580" tIns="34290" rIns="68580" bIns="34290" rtlCol="0">
            <a:spAutoFit/>
          </a:bodyPr>
          <a:lstStyle/>
          <a:p>
            <a:pPr algn="ctr"/>
            <a:r>
              <a:rPr lang="en-US" altLang="zh-CN" sz="1600" dirty="0">
                <a:solidFill>
                  <a:schemeClr val="tx1">
                    <a:lumMod val="75000"/>
                    <a:lumOff val="25000"/>
                  </a:schemeClr>
                </a:solidFill>
                <a:latin typeface="微软雅黑" panose="020B0503020204020204" pitchFamily="34" charset="-122"/>
              </a:rPr>
              <a:t>ADW400</a:t>
            </a:r>
            <a:endParaRPr lang="zh-HK"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65"/>
          <p:cNvSpPr txBox="1"/>
          <p:nvPr/>
        </p:nvSpPr>
        <p:spPr>
          <a:xfrm>
            <a:off x="8271778" y="3982809"/>
            <a:ext cx="1629355" cy="284693"/>
          </a:xfrm>
          <a:prstGeom prst="rect">
            <a:avLst/>
          </a:prstGeom>
          <a:noFill/>
        </p:spPr>
        <p:txBody>
          <a:bodyPr wrap="square" lIns="68580" tIns="34290" rIns="68580" bIns="34290" rtlCol="0">
            <a:spAutoFit/>
          </a:bodyPr>
          <a:lstStyle/>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环保用电监测终端</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ADW</a:t>
            </a:r>
            <a:r>
              <a:rPr lang="zh-CN" altLang="en-US" sz="2000" dirty="0">
                <a:solidFill>
                  <a:schemeClr val="tx1">
                    <a:lumMod val="85000"/>
                    <a:lumOff val="15000"/>
                  </a:schemeClr>
                </a:solidFill>
              </a:rPr>
              <a:t>系列</a:t>
            </a:r>
            <a:endParaRPr lang="zh-CN" altLang="en-US" sz="2000" dirty="0">
              <a:solidFill>
                <a:schemeClr val="tx1">
                  <a:lumMod val="85000"/>
                  <a:lumOff val="15000"/>
                </a:schemeClr>
              </a:solidFill>
            </a:endParaRPr>
          </a:p>
        </p:txBody>
      </p:sp>
      <p:sp>
        <p:nvSpPr>
          <p:cNvPr id="27" name="文本框 26"/>
          <p:cNvSpPr txBox="1"/>
          <p:nvPr/>
        </p:nvSpPr>
        <p:spPr>
          <a:xfrm>
            <a:off x="234637" y="796281"/>
            <a:ext cx="3571812" cy="525016"/>
          </a:xfrm>
          <a:prstGeom prst="rect">
            <a:avLst/>
          </a:prstGeom>
          <a:noFill/>
        </p:spPr>
        <p:txBody>
          <a:bodyPr wrap="none" rtlCol="0">
            <a:spAutoFit/>
          </a:bodyPr>
          <a:lstStyle/>
          <a:p>
            <a:pPr>
              <a:lnSpc>
                <a:spcPct val="130000"/>
              </a:lnSpc>
            </a:pPr>
            <a:r>
              <a:rPr lang="en-US" altLang="zh-CN" sz="2400" dirty="0">
                <a:latin typeface="Arial" panose="020B0604020202020204" pitchFamily="34" charset="0"/>
                <a:ea typeface="微软雅黑" panose="020B0503020204020204" pitchFamily="34" charset="-122"/>
              </a:rPr>
              <a:t>ADW200</a:t>
            </a:r>
            <a:r>
              <a:rPr lang="zh-CN" altLang="en-US" sz="2400" dirty="0">
                <a:latin typeface="Arial" panose="020B0604020202020204" pitchFamily="34" charset="0"/>
                <a:ea typeface="微软雅黑" panose="020B0503020204020204" pitchFamily="34" charset="-122"/>
              </a:rPr>
              <a:t>多回路电力仪表</a:t>
            </a:r>
            <a:endParaRPr lang="zh-CN" altLang="en-US" sz="2400" dirty="0">
              <a:latin typeface="Arial" panose="020B0604020202020204" pitchFamily="34" charset="0"/>
              <a:ea typeface="微软雅黑" panose="020B0503020204020204" pitchFamily="34" charset="-122"/>
            </a:endParaRPr>
          </a:p>
        </p:txBody>
      </p:sp>
      <p:pic>
        <p:nvPicPr>
          <p:cNvPr id="28" name="图片 27"/>
          <p:cNvPicPr>
            <a:picLocks noChangeAspect="1"/>
          </p:cNvPicPr>
          <p:nvPr/>
        </p:nvPicPr>
        <p:blipFill>
          <a:blip r:embed="rId2"/>
          <a:stretch>
            <a:fillRect/>
          </a:stretch>
        </p:blipFill>
        <p:spPr>
          <a:xfrm>
            <a:off x="3908153" y="737234"/>
            <a:ext cx="8156389" cy="5301153"/>
          </a:xfrm>
          <a:prstGeom prst="rect">
            <a:avLst/>
          </a:prstGeom>
        </p:spPr>
      </p:pic>
      <p:pic>
        <p:nvPicPr>
          <p:cNvPr id="29" name="图片 28"/>
          <p:cNvPicPr>
            <a:picLocks noChangeAspect="1"/>
          </p:cNvPicPr>
          <p:nvPr/>
        </p:nvPicPr>
        <p:blipFill>
          <a:blip r:embed="rId3"/>
          <a:stretch>
            <a:fillRect/>
          </a:stretch>
        </p:blipFill>
        <p:spPr>
          <a:xfrm>
            <a:off x="90621" y="1381584"/>
            <a:ext cx="3960440" cy="445900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ADW</a:t>
            </a:r>
            <a:r>
              <a:rPr lang="zh-CN" altLang="en-US" sz="2000" dirty="0">
                <a:solidFill>
                  <a:schemeClr val="tx1">
                    <a:lumMod val="85000"/>
                    <a:lumOff val="15000"/>
                  </a:schemeClr>
                </a:solidFill>
              </a:rPr>
              <a:t>系列</a:t>
            </a:r>
            <a:endParaRPr lang="zh-CN" altLang="en-US" sz="2000" dirty="0">
              <a:solidFill>
                <a:schemeClr val="tx1">
                  <a:lumMod val="85000"/>
                  <a:lumOff val="15000"/>
                </a:schemeClr>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3886" y="860911"/>
            <a:ext cx="3828749" cy="2498258"/>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05" y="3427023"/>
            <a:ext cx="5844845" cy="2677363"/>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4830" y="3498831"/>
            <a:ext cx="5844845" cy="267736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3119671" y="2190973"/>
            <a:ext cx="9072331" cy="2198135"/>
          </a:xfrm>
          <a:prstGeom prst="rect">
            <a:avLst/>
          </a:prstGeom>
          <a:solidFill>
            <a:schemeClr val="accent1">
              <a:lumMod val="75000"/>
            </a:schemeClr>
          </a:solidFill>
          <a:ln w="9525">
            <a:noFill/>
            <a:miter lim="800000"/>
          </a:ln>
        </p:spPr>
        <p:txBody>
          <a:bodyPr wrap="none" anchor="ctr"/>
          <a:lstStyle/>
          <a:p>
            <a:endParaRPr lang="zh-CN" altLang="en-US" sz="2135" dirty="0">
              <a:latin typeface="Calibri" panose="020F0502020204030204" pitchFamily="34" charset="0"/>
            </a:endParaRPr>
          </a:p>
        </p:txBody>
      </p:sp>
      <p:sp>
        <p:nvSpPr>
          <p:cNvPr id="23" name="矩形 22"/>
          <p:cNvSpPr/>
          <p:nvPr/>
        </p:nvSpPr>
        <p:spPr>
          <a:xfrm>
            <a:off x="-5677" y="2190973"/>
            <a:ext cx="3119668" cy="219813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73835" fontAlgn="auto">
              <a:spcBef>
                <a:spcPts val="0"/>
              </a:spcBef>
              <a:spcAft>
                <a:spcPts val="0"/>
              </a:spcAft>
              <a:defRPr/>
            </a:pPr>
            <a:endParaRPr lang="zh-CN" altLang="en-US" sz="2135"/>
          </a:p>
        </p:txBody>
      </p:sp>
      <p:sp>
        <p:nvSpPr>
          <p:cNvPr id="24" name="Text Box 2"/>
          <p:cNvSpPr txBox="1">
            <a:spLocks noChangeArrowheads="1"/>
          </p:cNvSpPr>
          <p:nvPr/>
        </p:nvSpPr>
        <p:spPr bwMode="auto">
          <a:xfrm>
            <a:off x="3599723" y="2859151"/>
            <a:ext cx="6912768" cy="830997"/>
          </a:xfrm>
          <a:prstGeom prst="rect">
            <a:avLst/>
          </a:prstGeom>
          <a:noFill/>
          <a:ln w="9525">
            <a:noFill/>
            <a:miter lim="800000"/>
          </a:ln>
        </p:spPr>
        <p:txBody>
          <a:bodyPr wrap="square">
            <a:spAutoFit/>
          </a:bodyPr>
          <a:lstStyle/>
          <a:p>
            <a:pPr lvl="0">
              <a:defRPr/>
            </a:pPr>
            <a:r>
              <a:rPr lang="zh-CN" altLang="en-US" sz="4800" kern="0" dirty="0">
                <a:solidFill>
                  <a:schemeClr val="bg1"/>
                </a:solidFill>
                <a:latin typeface="微软雅黑" panose="020B0503020204020204" pitchFamily="34" charset="-122"/>
              </a:rPr>
              <a:t>新型三相导轨表</a:t>
            </a:r>
            <a:r>
              <a:rPr lang="en-US" altLang="zh-CN" sz="4800" kern="0" dirty="0">
                <a:solidFill>
                  <a:schemeClr val="bg1"/>
                </a:solidFill>
                <a:latin typeface="微软雅黑" panose="020B0503020204020204" pitchFamily="34" charset="-122"/>
              </a:rPr>
              <a:t>ADL400</a:t>
            </a:r>
            <a:endParaRPr lang="zh-CN" altLang="en-US" sz="4800" kern="0" dirty="0">
              <a:solidFill>
                <a:schemeClr val="bg1"/>
              </a:solidFill>
              <a:latin typeface="微软雅黑" panose="020B0503020204020204" pitchFamily="34" charset="-122"/>
            </a:endParaRPr>
          </a:p>
        </p:txBody>
      </p:sp>
      <p:sp>
        <p:nvSpPr>
          <p:cNvPr id="6" name="TextBox 5"/>
          <p:cNvSpPr txBox="1"/>
          <p:nvPr/>
        </p:nvSpPr>
        <p:spPr>
          <a:xfrm>
            <a:off x="784978" y="2364363"/>
            <a:ext cx="1566454" cy="1897892"/>
          </a:xfrm>
          <a:prstGeom prst="rect">
            <a:avLst/>
          </a:prstGeom>
          <a:noFill/>
        </p:spPr>
        <p:txBody>
          <a:bodyPr wrap="none" rtlCol="0">
            <a:spAutoFit/>
          </a:bodyPr>
          <a:lstStyle/>
          <a:p>
            <a:pPr algn="ctr"/>
            <a:r>
              <a:rPr lang="en-US" altLang="zh-CN" sz="11735" dirty="0">
                <a:solidFill>
                  <a:schemeClr val="bg1"/>
                </a:solidFill>
                <a:latin typeface="Impact" panose="020B0806030902050204" pitchFamily="34" charset="0"/>
              </a:rPr>
              <a:t>01</a:t>
            </a:r>
            <a:endParaRPr lang="zh-CN" altLang="en-US" sz="11735"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ADW</a:t>
            </a:r>
            <a:r>
              <a:rPr lang="zh-CN" altLang="en-US" sz="2000" dirty="0">
                <a:solidFill>
                  <a:schemeClr val="tx1">
                    <a:lumMod val="85000"/>
                    <a:lumOff val="15000"/>
                  </a:schemeClr>
                </a:solidFill>
              </a:rPr>
              <a:t>系列</a:t>
            </a:r>
            <a:endParaRPr lang="zh-CN" altLang="en-US" sz="2000" dirty="0">
              <a:solidFill>
                <a:schemeClr val="tx1">
                  <a:lumMod val="85000"/>
                  <a:lumOff val="15000"/>
                </a:schemeClr>
              </a:solidFill>
            </a:endParaRP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4375" r="71059" b="50292"/>
          <a:stretch>
            <a:fillRect/>
          </a:stretch>
        </p:blipFill>
        <p:spPr>
          <a:xfrm>
            <a:off x="9078564" y="666121"/>
            <a:ext cx="2550217" cy="2762879"/>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6875" t="7004" r="26354" b="1465"/>
          <a:stretch>
            <a:fillRect/>
          </a:stretch>
        </p:blipFill>
        <p:spPr>
          <a:xfrm>
            <a:off x="9150572" y="3546441"/>
            <a:ext cx="2680117" cy="2808312"/>
          </a:xfrm>
          <a:prstGeom prst="rect">
            <a:avLst/>
          </a:prstGeom>
        </p:spPr>
      </p:pic>
      <p:pic>
        <p:nvPicPr>
          <p:cNvPr id="7170" name="Picture 2" descr="32cf43f0a68ea97ab9dae7cb7da90f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868" y="704535"/>
            <a:ext cx="60579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ADW</a:t>
            </a:r>
            <a:r>
              <a:rPr lang="zh-CN" altLang="en-US" sz="2000" dirty="0">
                <a:solidFill>
                  <a:schemeClr val="tx1">
                    <a:lumMod val="85000"/>
                    <a:lumOff val="15000"/>
                  </a:schemeClr>
                </a:solidFill>
              </a:rPr>
              <a:t>系列</a:t>
            </a:r>
            <a:endParaRPr lang="zh-CN" altLang="en-US" sz="2000" dirty="0">
              <a:solidFill>
                <a:schemeClr val="tx1">
                  <a:lumMod val="85000"/>
                  <a:lumOff val="15000"/>
                </a:schemeClr>
              </a:solidFill>
            </a:endParaRP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4375" r="71059" b="50292"/>
          <a:stretch>
            <a:fillRect/>
          </a:stretch>
        </p:blipFill>
        <p:spPr>
          <a:xfrm>
            <a:off x="9078564" y="666121"/>
            <a:ext cx="2550217" cy="2762879"/>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6875" t="7004" r="26354" b="1465"/>
          <a:stretch>
            <a:fillRect/>
          </a:stretch>
        </p:blipFill>
        <p:spPr>
          <a:xfrm>
            <a:off x="9150572" y="3546441"/>
            <a:ext cx="2680117" cy="2808312"/>
          </a:xfrm>
          <a:prstGeom prst="rect">
            <a:avLst/>
          </a:prstGeom>
        </p:spPr>
      </p:pic>
      <p:graphicFrame>
        <p:nvGraphicFramePr>
          <p:cNvPr id="3" name="表格 2"/>
          <p:cNvGraphicFramePr>
            <a:graphicFrameLocks noGrp="1"/>
          </p:cNvGraphicFramePr>
          <p:nvPr/>
        </p:nvGraphicFramePr>
        <p:xfrm>
          <a:off x="209210" y="666121"/>
          <a:ext cx="7276258" cy="5256610"/>
        </p:xfrm>
        <a:graphic>
          <a:graphicData uri="http://schemas.openxmlformats.org/drawingml/2006/table">
            <a:tbl>
              <a:tblPr>
                <a:tableStyleId>{5C22544A-7EE6-4342-B048-85BDC9FD1C3A}</a:tableStyleId>
              </a:tblPr>
              <a:tblGrid>
                <a:gridCol w="3638129"/>
                <a:gridCol w="3638129"/>
              </a:tblGrid>
              <a:tr h="200357">
                <a:tc>
                  <a:txBody>
                    <a:bodyPr/>
                    <a:lstStyle/>
                    <a:p>
                      <a:pPr algn="ctr">
                        <a:spcAft>
                          <a:spcPts val="0"/>
                        </a:spcAft>
                      </a:pPr>
                      <a:r>
                        <a:rPr lang="zh-CN" sz="1600" kern="0">
                          <a:effectLst/>
                        </a:rPr>
                        <a:t>功能</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功能说明</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200357">
                <a:tc>
                  <a:txBody>
                    <a:bodyPr/>
                    <a:lstStyle/>
                    <a:p>
                      <a:pPr algn="ctr">
                        <a:spcAft>
                          <a:spcPts val="0"/>
                        </a:spcAft>
                      </a:pPr>
                      <a:r>
                        <a:rPr lang="zh-CN" sz="1600" kern="0">
                          <a:effectLst/>
                        </a:rPr>
                        <a:t>显示方式</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600" kern="0">
                          <a:effectLst/>
                        </a:rPr>
                        <a:t>LCD</a:t>
                      </a:r>
                      <a:r>
                        <a:rPr lang="zh-CN" sz="1600" kern="0">
                          <a:effectLst/>
                        </a:rPr>
                        <a:t>（字段式）</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35481">
                <a:tc>
                  <a:txBody>
                    <a:bodyPr/>
                    <a:lstStyle/>
                    <a:p>
                      <a:pPr algn="ctr">
                        <a:spcAft>
                          <a:spcPts val="0"/>
                        </a:spcAft>
                      </a:pPr>
                      <a:r>
                        <a:rPr lang="zh-CN" sz="1600" kern="0">
                          <a:effectLst/>
                        </a:rPr>
                        <a:t>电能计量</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有功电能计量（正、反向），</a:t>
                      </a:r>
                      <a:endParaRPr lang="zh-CN" sz="1600" kern="100">
                        <a:effectLst/>
                      </a:endParaRPr>
                    </a:p>
                    <a:p>
                      <a:pPr algn="ctr">
                        <a:spcAft>
                          <a:spcPts val="0"/>
                        </a:spcAft>
                      </a:pPr>
                      <a:r>
                        <a:rPr lang="zh-CN" sz="1600" kern="0">
                          <a:effectLst/>
                        </a:rPr>
                        <a:t>四象限无功电能</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35481">
                <a:tc>
                  <a:txBody>
                    <a:bodyPr/>
                    <a:lstStyle/>
                    <a:p>
                      <a:pPr algn="ctr">
                        <a:spcAft>
                          <a:spcPts val="0"/>
                        </a:spcAft>
                      </a:pPr>
                      <a:r>
                        <a:rPr lang="zh-CN" sz="1600" kern="0" dirty="0">
                          <a:effectLst/>
                        </a:rPr>
                        <a:t>电量测量</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电压、电流、功率因数、频率、有功功率、无功功率、视在功率</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47130">
                <a:tc>
                  <a:txBody>
                    <a:bodyPr/>
                    <a:lstStyle/>
                    <a:p>
                      <a:pPr algn="ctr">
                        <a:spcAft>
                          <a:spcPts val="0"/>
                        </a:spcAft>
                      </a:pPr>
                      <a:r>
                        <a:rPr lang="zh-CN" sz="1600" kern="0">
                          <a:effectLst/>
                        </a:rPr>
                        <a:t>谐波功能</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总谐波含量、分次谐波含量（</a:t>
                      </a:r>
                      <a:r>
                        <a:rPr lang="en-US" sz="1600" kern="0">
                          <a:effectLst/>
                        </a:rPr>
                        <a:t>2</a:t>
                      </a:r>
                      <a:r>
                        <a:rPr lang="zh-CN" sz="1600" kern="0">
                          <a:effectLst/>
                        </a:rPr>
                        <a:t>～</a:t>
                      </a:r>
                      <a:r>
                        <a:rPr lang="en-US" sz="1600" kern="0">
                          <a:effectLst/>
                        </a:rPr>
                        <a:t>31</a:t>
                      </a:r>
                      <a:r>
                        <a:rPr lang="zh-CN" sz="1600" kern="0">
                          <a:effectLst/>
                        </a:rPr>
                        <a:t>次）</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47130">
                <a:tc>
                  <a:txBody>
                    <a:bodyPr/>
                    <a:lstStyle/>
                    <a:p>
                      <a:pPr algn="ctr">
                        <a:spcAft>
                          <a:spcPts val="0"/>
                        </a:spcAft>
                      </a:pPr>
                      <a:r>
                        <a:rPr lang="zh-CN" sz="1600" kern="0">
                          <a:effectLst/>
                        </a:rPr>
                        <a:t>脉冲输出</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有功脉冲输出</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47130">
                <a:tc>
                  <a:txBody>
                    <a:bodyPr/>
                    <a:lstStyle/>
                    <a:p>
                      <a:pPr algn="ctr">
                        <a:spcAft>
                          <a:spcPts val="0"/>
                        </a:spcAft>
                      </a:pPr>
                      <a:r>
                        <a:rPr lang="zh-CN" sz="1600" kern="0">
                          <a:effectLst/>
                        </a:rPr>
                        <a:t>三相不平衡度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电压、电流不平衡度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47130">
                <a:tc>
                  <a:txBody>
                    <a:bodyPr/>
                    <a:lstStyle/>
                    <a:p>
                      <a:pPr algn="ctr">
                        <a:spcAft>
                          <a:spcPts val="0"/>
                        </a:spcAft>
                      </a:pPr>
                      <a:r>
                        <a:rPr lang="zh-CN" sz="1600" kern="0">
                          <a:effectLst/>
                        </a:rPr>
                        <a:t>测温功能</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600" kern="0">
                          <a:effectLst/>
                        </a:rPr>
                        <a:t>A</a:t>
                      </a:r>
                      <a:r>
                        <a:rPr lang="zh-CN" sz="1600" kern="0">
                          <a:effectLst/>
                        </a:rPr>
                        <a:t>、</a:t>
                      </a:r>
                      <a:r>
                        <a:rPr lang="en-US" sz="1600" kern="0">
                          <a:effectLst/>
                        </a:rPr>
                        <a:t>B</a:t>
                      </a:r>
                      <a:r>
                        <a:rPr lang="zh-CN" sz="1600" kern="0">
                          <a:effectLst/>
                        </a:rPr>
                        <a:t>、</a:t>
                      </a:r>
                      <a:r>
                        <a:rPr lang="en-US" sz="1600" kern="0">
                          <a:effectLst/>
                        </a:rPr>
                        <a:t>C</a:t>
                      </a:r>
                      <a:r>
                        <a:rPr lang="zh-CN" sz="1600" kern="0">
                          <a:effectLst/>
                        </a:rPr>
                        <a:t>、</a:t>
                      </a:r>
                      <a:r>
                        <a:rPr lang="en-US" sz="1600" kern="0">
                          <a:effectLst/>
                        </a:rPr>
                        <a:t>N</a:t>
                      </a:r>
                      <a:r>
                        <a:rPr lang="zh-CN" sz="1600" kern="0">
                          <a:effectLst/>
                        </a:rPr>
                        <a:t>四路测温（选配</a:t>
                      </a:r>
                      <a:r>
                        <a:rPr lang="en-US" sz="1600" kern="0">
                          <a:effectLst/>
                        </a:rPr>
                        <a:t>T</a:t>
                      </a:r>
                      <a:r>
                        <a:rPr lang="zh-CN" sz="1600" kern="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47130">
                <a:tc>
                  <a:txBody>
                    <a:bodyPr/>
                    <a:lstStyle/>
                    <a:p>
                      <a:pPr algn="ctr">
                        <a:spcAft>
                          <a:spcPts val="0"/>
                        </a:spcAft>
                      </a:pPr>
                      <a:r>
                        <a:rPr lang="en-US" sz="1600" kern="0">
                          <a:effectLst/>
                        </a:rPr>
                        <a:t>DI/DO</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600" kern="0">
                          <a:effectLst/>
                        </a:rPr>
                        <a:t>4DI,2DO</a:t>
                      </a:r>
                      <a:r>
                        <a:rPr lang="zh-CN" sz="1600" kern="0">
                          <a:effectLst/>
                        </a:rPr>
                        <a:t>（选配</a:t>
                      </a:r>
                      <a:r>
                        <a:rPr lang="en-US" sz="1600" kern="0">
                          <a:effectLst/>
                        </a:rPr>
                        <a:t>K</a:t>
                      </a:r>
                      <a:r>
                        <a:rPr lang="zh-CN" sz="1600" kern="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347130">
                <a:tc>
                  <a:txBody>
                    <a:bodyPr/>
                    <a:lstStyle/>
                    <a:p>
                      <a:pPr algn="ctr">
                        <a:spcAft>
                          <a:spcPts val="0"/>
                        </a:spcAft>
                      </a:pPr>
                      <a:r>
                        <a:rPr lang="zh-CN" sz="1600" kern="0">
                          <a:effectLst/>
                        </a:rPr>
                        <a:t>剩余电流</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600" kern="0">
                          <a:effectLst/>
                        </a:rPr>
                        <a:t>1</a:t>
                      </a:r>
                      <a:r>
                        <a:rPr lang="zh-CN" sz="1600" kern="0">
                          <a:effectLst/>
                        </a:rPr>
                        <a:t>路剩余电流测量（选配</a:t>
                      </a:r>
                      <a:r>
                        <a:rPr lang="en-US" sz="1600" kern="0">
                          <a:effectLst/>
                        </a:rPr>
                        <a:t>L</a:t>
                      </a:r>
                      <a:r>
                        <a:rPr lang="zh-CN" sz="1600" kern="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200357">
                <a:tc>
                  <a:txBody>
                    <a:bodyPr/>
                    <a:lstStyle/>
                    <a:p>
                      <a:pPr algn="ctr">
                        <a:spcAft>
                          <a:spcPts val="0"/>
                        </a:spcAft>
                      </a:pPr>
                      <a:r>
                        <a:rPr lang="en-US" sz="1600" kern="0">
                          <a:effectLst/>
                        </a:rPr>
                        <a:t>LED</a:t>
                      </a:r>
                      <a:r>
                        <a:rPr lang="zh-CN" sz="1600" kern="0">
                          <a:effectLst/>
                        </a:rPr>
                        <a:t>指示</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脉冲灯指示</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200357">
                <a:tc>
                  <a:txBody>
                    <a:bodyPr/>
                    <a:lstStyle/>
                    <a:p>
                      <a:pPr algn="ctr">
                        <a:spcAft>
                          <a:spcPts val="0"/>
                        </a:spcAft>
                      </a:pPr>
                      <a:r>
                        <a:rPr lang="zh-CN" sz="1600" kern="0" dirty="0">
                          <a:effectLst/>
                        </a:rPr>
                        <a:t>外置</a:t>
                      </a:r>
                      <a:r>
                        <a:rPr lang="en-US" sz="1600" kern="0" dirty="0">
                          <a:effectLst/>
                        </a:rPr>
                        <a:t>CT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dirty="0">
                          <a:effectLst/>
                        </a:rPr>
                        <a:t>外置开口式</a:t>
                      </a:r>
                      <a:r>
                        <a:rPr lang="en-US" sz="1600" kern="0" dirty="0">
                          <a:effectLst/>
                        </a:rPr>
                        <a:t>CT</a:t>
                      </a:r>
                      <a:r>
                        <a:rPr lang="zh-CN" sz="1600" kern="0" dirty="0">
                          <a:effectLst/>
                        </a:rPr>
                        <a:t>（选配</a:t>
                      </a:r>
                      <a:r>
                        <a:rPr lang="en-US" sz="1600" kern="0" dirty="0">
                          <a:effectLst/>
                        </a:rPr>
                        <a:t>W</a:t>
                      </a:r>
                      <a:r>
                        <a:rPr lang="zh-CN" sz="1600" kern="0" dirty="0">
                          <a:effectLst/>
                        </a:rPr>
                        <a: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r>
              <a:tr h="244622">
                <a:tc rowSpan="5">
                  <a:txBody>
                    <a:bodyPr/>
                    <a:lstStyle/>
                    <a:p>
                      <a:pPr algn="ctr">
                        <a:spcAft>
                          <a:spcPts val="0"/>
                        </a:spcAft>
                      </a:pPr>
                      <a:r>
                        <a:rPr lang="zh-CN" sz="1600" kern="0">
                          <a:effectLst/>
                        </a:rPr>
                        <a:t>通讯</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600" kern="0">
                          <a:effectLst/>
                        </a:rPr>
                        <a:t>红外通讯</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244622">
                <a:tc vMerge="1">
                  <a:tcPr/>
                </a:tc>
                <a:tc>
                  <a:txBody>
                    <a:bodyPr/>
                    <a:lstStyle/>
                    <a:p>
                      <a:pPr algn="ctr">
                        <a:spcAft>
                          <a:spcPts val="0"/>
                        </a:spcAft>
                      </a:pPr>
                      <a:r>
                        <a:rPr lang="en-US" sz="1600" kern="0">
                          <a:effectLst/>
                        </a:rPr>
                        <a:t>RS485</a:t>
                      </a:r>
                      <a:r>
                        <a:rPr lang="zh-CN" sz="1600" kern="0">
                          <a:effectLst/>
                        </a:rPr>
                        <a:t>接口（选配</a:t>
                      </a:r>
                      <a:r>
                        <a:rPr lang="en-US" sz="1600" kern="0">
                          <a:effectLst/>
                        </a:rPr>
                        <a:t>C</a:t>
                      </a:r>
                      <a:r>
                        <a:rPr lang="zh-CN" sz="1600" kern="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244622">
                <a:tc vMerge="1">
                  <a:tcPr/>
                </a:tc>
                <a:tc>
                  <a:txBody>
                    <a:bodyPr/>
                    <a:lstStyle/>
                    <a:p>
                      <a:pPr algn="ctr">
                        <a:spcAft>
                          <a:spcPts val="0"/>
                        </a:spcAft>
                      </a:pPr>
                      <a:r>
                        <a:rPr lang="en-US" sz="1600" kern="100">
                          <a:effectLst/>
                        </a:rPr>
                        <a:t>470MHz</a:t>
                      </a:r>
                      <a:r>
                        <a:rPr lang="zh-CN" sz="1600" kern="100">
                          <a:effectLst/>
                        </a:rPr>
                        <a:t>无线传输（选配</a:t>
                      </a:r>
                      <a:r>
                        <a:rPr lang="en-US" sz="1600" kern="100">
                          <a:effectLst/>
                        </a:rPr>
                        <a:t>LR</a:t>
                      </a:r>
                      <a:r>
                        <a:rPr lang="zh-CN" sz="1600" kern="10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244622">
                <a:tc vMerge="1">
                  <a:tcPr/>
                </a:tc>
                <a:tc>
                  <a:txBody>
                    <a:bodyPr/>
                    <a:lstStyle/>
                    <a:p>
                      <a:pPr algn="ctr">
                        <a:spcAft>
                          <a:spcPts val="0"/>
                        </a:spcAft>
                      </a:pPr>
                      <a:r>
                        <a:rPr lang="en-US" sz="1600" kern="0">
                          <a:effectLst/>
                        </a:rPr>
                        <a:t>GPRS</a:t>
                      </a:r>
                      <a:r>
                        <a:rPr lang="zh-CN" sz="1600" kern="0">
                          <a:effectLst/>
                        </a:rPr>
                        <a:t>无线通讯（选配</a:t>
                      </a:r>
                      <a:r>
                        <a:rPr lang="en-US" sz="1600" kern="0">
                          <a:effectLst/>
                        </a:rPr>
                        <a:t>2G</a:t>
                      </a:r>
                      <a:r>
                        <a:rPr lang="zh-CN" sz="1600" kern="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r>
              <a:tr h="244622">
                <a:tc vMerge="1">
                  <a:tcPr/>
                </a:tc>
                <a:tc>
                  <a:txBody>
                    <a:bodyPr/>
                    <a:lstStyle/>
                    <a:p>
                      <a:pPr algn="ctr">
                        <a:spcAft>
                          <a:spcPts val="0"/>
                        </a:spcAft>
                      </a:pPr>
                      <a:r>
                        <a:rPr lang="en-US" sz="1600" kern="0" dirty="0">
                          <a:effectLst/>
                        </a:rPr>
                        <a:t>NB-IOT</a:t>
                      </a:r>
                      <a:r>
                        <a:rPr lang="zh-CN" sz="1600" kern="0" dirty="0">
                          <a:effectLst/>
                        </a:rPr>
                        <a:t>无线通讯（选配</a:t>
                      </a:r>
                      <a:r>
                        <a:rPr lang="en-US" sz="1600" kern="0" dirty="0">
                          <a:effectLst/>
                        </a:rPr>
                        <a:t>NB</a:t>
                      </a:r>
                      <a:r>
                        <a:rPr lang="zh-CN" sz="1600" kern="0" dirty="0">
                          <a:effectLst/>
                        </a:rPr>
                        <a: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ADW</a:t>
            </a:r>
            <a:r>
              <a:rPr lang="zh-CN" altLang="en-US" sz="2000" dirty="0">
                <a:solidFill>
                  <a:schemeClr val="tx1">
                    <a:lumMod val="85000"/>
                    <a:lumOff val="15000"/>
                  </a:schemeClr>
                </a:solidFill>
              </a:rPr>
              <a:t>系列</a:t>
            </a:r>
            <a:endParaRPr lang="zh-CN" altLang="en-US" sz="2000" dirty="0">
              <a:solidFill>
                <a:schemeClr val="tx1">
                  <a:lumMod val="85000"/>
                  <a:lumOff val="15000"/>
                </a:schemeClr>
              </a:solidFill>
            </a:endParaRPr>
          </a:p>
        </p:txBody>
      </p:sp>
      <p:pic>
        <p:nvPicPr>
          <p:cNvPr id="7" name="图片 6" descr="IMG_256"/>
          <p:cNvPicPr/>
          <p:nvPr/>
        </p:nvPicPr>
        <p:blipFill>
          <a:blip r:embed="rId2"/>
          <a:stretch>
            <a:fillRect/>
          </a:stretch>
        </p:blipFill>
        <p:spPr>
          <a:xfrm>
            <a:off x="618286" y="1032700"/>
            <a:ext cx="3515408" cy="3882608"/>
          </a:xfrm>
          <a:prstGeom prst="rect">
            <a:avLst/>
          </a:prstGeom>
          <a:noFill/>
          <a:ln w="9525">
            <a:noFill/>
          </a:ln>
        </p:spPr>
      </p:pic>
      <p:pic>
        <p:nvPicPr>
          <p:cNvPr id="9" name="图片 8"/>
          <p:cNvPicPr>
            <a:picLocks noChangeAspect="1"/>
          </p:cNvPicPr>
          <p:nvPr/>
        </p:nvPicPr>
        <p:blipFill>
          <a:blip r:embed="rId3"/>
          <a:stretch>
            <a:fillRect/>
          </a:stretch>
        </p:blipFill>
        <p:spPr>
          <a:xfrm>
            <a:off x="4808534" y="1136667"/>
            <a:ext cx="6915150" cy="49149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zh-CN" altLang="en-US" sz="2000" dirty="0">
                <a:solidFill>
                  <a:schemeClr val="tx1">
                    <a:lumMod val="85000"/>
                    <a:lumOff val="15000"/>
                  </a:schemeClr>
                </a:solidFill>
              </a:rPr>
              <a:t>产品规划</a:t>
            </a:r>
            <a:endParaRPr lang="zh-CN" altLang="en-US" sz="2000" dirty="0">
              <a:solidFill>
                <a:schemeClr val="tx1">
                  <a:lumMod val="85000"/>
                  <a:lumOff val="15000"/>
                </a:schemeClr>
              </a:solidFill>
            </a:endParaRPr>
          </a:p>
        </p:txBody>
      </p:sp>
      <p:sp>
        <p:nvSpPr>
          <p:cNvPr id="4" name="文本框 3"/>
          <p:cNvSpPr txBox="1"/>
          <p:nvPr/>
        </p:nvSpPr>
        <p:spPr>
          <a:xfrm>
            <a:off x="357811" y="1217960"/>
            <a:ext cx="5196744" cy="1477328"/>
          </a:xfrm>
          <a:prstGeom prst="rect">
            <a:avLst/>
          </a:prstGeom>
          <a:noFill/>
        </p:spPr>
        <p:txBody>
          <a:bodyPr wrap="square" rtlCol="0">
            <a:spAutoFit/>
          </a:bodyPr>
          <a:lstStyle/>
          <a:p>
            <a:r>
              <a:rPr lang="zh-CN" altLang="en-US" sz="1800" b="0" dirty="0">
                <a:solidFill>
                  <a:schemeClr val="tx1">
                    <a:lumMod val="85000"/>
                    <a:lumOff val="15000"/>
                  </a:schemeClr>
                </a:solidFill>
              </a:rPr>
              <a:t>环保用电监管市场目前竞争激烈，新方案</a:t>
            </a:r>
            <a:r>
              <a:rPr lang="en-US" altLang="zh-CN" sz="1800" b="0" dirty="0">
                <a:solidFill>
                  <a:schemeClr val="tx1">
                    <a:lumMod val="85000"/>
                    <a:lumOff val="15000"/>
                  </a:schemeClr>
                </a:solidFill>
              </a:rPr>
              <a:t>ADW400</a:t>
            </a:r>
            <a:r>
              <a:rPr lang="zh-CN" altLang="en-US" sz="1800" b="0" dirty="0">
                <a:solidFill>
                  <a:schemeClr val="tx1">
                    <a:lumMod val="85000"/>
                    <a:lumOff val="15000"/>
                  </a:schemeClr>
                </a:solidFill>
              </a:rPr>
              <a:t>，一个模块可最多监测</a:t>
            </a:r>
            <a:r>
              <a:rPr lang="en-US" altLang="zh-CN" sz="1800" b="0" dirty="0">
                <a:solidFill>
                  <a:schemeClr val="tx1">
                    <a:lumMod val="85000"/>
                    <a:lumOff val="15000"/>
                  </a:schemeClr>
                </a:solidFill>
              </a:rPr>
              <a:t>4</a:t>
            </a:r>
            <a:r>
              <a:rPr lang="zh-CN" altLang="en-US" sz="1800" b="0" dirty="0">
                <a:solidFill>
                  <a:schemeClr val="tx1">
                    <a:lumMod val="85000"/>
                    <a:lumOff val="15000"/>
                  </a:schemeClr>
                </a:solidFill>
              </a:rPr>
              <a:t>个回路，可选配穿刺夹，无线通讯。并可配合新开发的</a:t>
            </a:r>
            <a:r>
              <a:rPr lang="en-US" altLang="zh-CN" sz="1800" b="0" dirty="0">
                <a:solidFill>
                  <a:schemeClr val="tx1">
                    <a:lumMod val="85000"/>
                    <a:lumOff val="15000"/>
                  </a:schemeClr>
                </a:solidFill>
              </a:rPr>
              <a:t>DTU</a:t>
            </a:r>
            <a:r>
              <a:rPr lang="zh-CN" altLang="en-US" sz="1800" b="0" dirty="0">
                <a:solidFill>
                  <a:schemeClr val="tx1">
                    <a:lumMod val="85000"/>
                    <a:lumOff val="15000"/>
                  </a:schemeClr>
                </a:solidFill>
              </a:rPr>
              <a:t>：</a:t>
            </a:r>
            <a:r>
              <a:rPr lang="en-US" altLang="zh-CN" sz="1800" b="0" dirty="0">
                <a:solidFill>
                  <a:schemeClr val="tx1">
                    <a:lumMod val="85000"/>
                    <a:lumOff val="15000"/>
                  </a:schemeClr>
                </a:solidFill>
              </a:rPr>
              <a:t>AF-GSM300-4G</a:t>
            </a:r>
            <a:r>
              <a:rPr lang="zh-CN" altLang="en-US" sz="1800" b="0" dirty="0">
                <a:solidFill>
                  <a:schemeClr val="tx1">
                    <a:lumMod val="85000"/>
                    <a:lumOff val="15000"/>
                  </a:schemeClr>
                </a:solidFill>
              </a:rPr>
              <a:t>上传我司平台。重新搭配的方案较之前更有价格优势。</a:t>
            </a:r>
            <a:endParaRPr lang="en-US" altLang="zh-CN" sz="1800" b="0" dirty="0">
              <a:solidFill>
                <a:schemeClr val="tx1">
                  <a:lumMod val="85000"/>
                  <a:lumOff val="15000"/>
                </a:schemeClr>
              </a:solidFill>
            </a:endParaRPr>
          </a:p>
        </p:txBody>
      </p:sp>
      <p:pic>
        <p:nvPicPr>
          <p:cNvPr id="5" name="图片 4" descr="IMG_256"/>
          <p:cNvPicPr/>
          <p:nvPr/>
        </p:nvPicPr>
        <p:blipFill>
          <a:blip r:embed="rId2"/>
          <a:stretch>
            <a:fillRect/>
          </a:stretch>
        </p:blipFill>
        <p:spPr>
          <a:xfrm>
            <a:off x="6344681" y="881885"/>
            <a:ext cx="4557395" cy="2697480"/>
          </a:xfrm>
          <a:prstGeom prst="rect">
            <a:avLst/>
          </a:prstGeom>
          <a:noFill/>
          <a:ln w="9525">
            <a:noFill/>
          </a:ln>
        </p:spPr>
      </p:pic>
      <p:pic>
        <p:nvPicPr>
          <p:cNvPr id="6" name="图片 5"/>
          <p:cNvPicPr/>
          <p:nvPr/>
        </p:nvPicPr>
        <p:blipFill>
          <a:blip r:embed="rId3"/>
          <a:stretch>
            <a:fillRect/>
          </a:stretch>
        </p:blipFill>
        <p:spPr>
          <a:xfrm>
            <a:off x="4083604" y="4075411"/>
            <a:ext cx="2729865" cy="1810385"/>
          </a:xfrm>
          <a:prstGeom prst="rect">
            <a:avLst/>
          </a:prstGeom>
          <a:noFill/>
          <a:ln w="9525">
            <a:noFill/>
          </a:ln>
        </p:spPr>
      </p:pic>
      <p:pic>
        <p:nvPicPr>
          <p:cNvPr id="7" name="图片 6" descr="IMG_256"/>
          <p:cNvPicPr/>
          <p:nvPr/>
        </p:nvPicPr>
        <p:blipFill>
          <a:blip r:embed="rId4"/>
          <a:stretch>
            <a:fillRect/>
          </a:stretch>
        </p:blipFill>
        <p:spPr>
          <a:xfrm>
            <a:off x="7936220" y="3850770"/>
            <a:ext cx="2317115" cy="212534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zh-CN" altLang="en-US" sz="2000" dirty="0">
                <a:solidFill>
                  <a:schemeClr val="tx1">
                    <a:lumMod val="85000"/>
                    <a:lumOff val="15000"/>
                  </a:schemeClr>
                </a:solidFill>
              </a:rPr>
              <a:t>产品规划</a:t>
            </a:r>
            <a:endParaRPr lang="zh-CN" altLang="en-US" sz="2000" dirty="0">
              <a:solidFill>
                <a:schemeClr val="tx1">
                  <a:lumMod val="85000"/>
                  <a:lumOff val="15000"/>
                </a:schemeClr>
              </a:solidFill>
            </a:endParaRPr>
          </a:p>
        </p:txBody>
      </p:sp>
      <p:graphicFrame>
        <p:nvGraphicFramePr>
          <p:cNvPr id="8" name="表格 7"/>
          <p:cNvGraphicFramePr>
            <a:graphicFrameLocks noGrp="1"/>
          </p:cNvGraphicFramePr>
          <p:nvPr/>
        </p:nvGraphicFramePr>
        <p:xfrm>
          <a:off x="221435" y="699989"/>
          <a:ext cx="5372171" cy="5656664"/>
        </p:xfrm>
        <a:graphic>
          <a:graphicData uri="http://schemas.openxmlformats.org/drawingml/2006/table">
            <a:tbl>
              <a:tblPr firstRow="1" firstCol="1" bandRow="1">
                <a:tableStyleId>{5C22544A-7EE6-4342-B048-85BDC9FD1C3A}</a:tableStyleId>
              </a:tblPr>
              <a:tblGrid>
                <a:gridCol w="1006958"/>
                <a:gridCol w="1559977"/>
                <a:gridCol w="1462194"/>
                <a:gridCol w="1343042"/>
              </a:tblGrid>
              <a:tr h="132430">
                <a:tc>
                  <a:txBody>
                    <a:bodyPr/>
                    <a:lstStyle/>
                    <a:p>
                      <a:pPr algn="just">
                        <a:spcAft>
                          <a:spcPts val="0"/>
                        </a:spcAft>
                      </a:pPr>
                      <a:r>
                        <a:rPr lang="en-US" sz="1000" kern="100">
                          <a:effectLst/>
                        </a:rPr>
                        <a:t> </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ADW200</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ADW300</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ADW400</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32430">
                <a:tc>
                  <a:txBody>
                    <a:bodyPr/>
                    <a:lstStyle/>
                    <a:p>
                      <a:pPr algn="just">
                        <a:spcAft>
                          <a:spcPts val="0"/>
                        </a:spcAft>
                      </a:pPr>
                      <a:r>
                        <a:rPr lang="zh-CN" sz="1000" kern="100">
                          <a:effectLst/>
                        </a:rPr>
                        <a:t>测量回路</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4</a:t>
                      </a:r>
                      <a:r>
                        <a:rPr lang="zh-CN" sz="1000" kern="100">
                          <a:effectLst/>
                        </a:rPr>
                        <a:t>回路</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单回路</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4</a:t>
                      </a:r>
                      <a:r>
                        <a:rPr lang="zh-CN" sz="1000" kern="100">
                          <a:effectLst/>
                        </a:rPr>
                        <a:t>回路</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264861">
                <a:tc>
                  <a:txBody>
                    <a:bodyPr/>
                    <a:lstStyle/>
                    <a:p>
                      <a:pPr algn="just">
                        <a:spcAft>
                          <a:spcPts val="0"/>
                        </a:spcAft>
                      </a:pPr>
                      <a:r>
                        <a:rPr lang="zh-CN" sz="1000" kern="100">
                          <a:effectLst/>
                        </a:rPr>
                        <a:t>电力测量参数</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gridSpan="3">
                  <a:txBody>
                    <a:bodyPr/>
                    <a:lstStyle/>
                    <a:p>
                      <a:pPr algn="just">
                        <a:spcAft>
                          <a:spcPts val="0"/>
                        </a:spcAft>
                      </a:pPr>
                      <a:r>
                        <a:rPr lang="zh-CN" sz="1000" kern="100">
                          <a:effectLst/>
                        </a:rPr>
                        <a:t>全电力参数测量、正反向有功无功电能、复费率、需量、历史数据存储、谐波</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hMerge="1">
                  <a:tcPr/>
                </a:tc>
                <a:tc hMerge="1">
                  <a:tcPr/>
                </a:tc>
              </a:tr>
              <a:tr h="1324302">
                <a:tc>
                  <a:txBody>
                    <a:bodyPr/>
                    <a:lstStyle/>
                    <a:p>
                      <a:pPr algn="just">
                        <a:spcAft>
                          <a:spcPts val="0"/>
                        </a:spcAft>
                      </a:pPr>
                      <a:r>
                        <a:rPr lang="zh-CN" sz="1000" kern="100">
                          <a:effectLst/>
                        </a:rPr>
                        <a:t>互感器接入及电流等级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dirty="0">
                          <a:effectLst/>
                        </a:rPr>
                        <a:t>外置开口互感器；</a:t>
                      </a:r>
                      <a:endParaRPr lang="zh-CN" sz="1000" kern="100" dirty="0">
                        <a:effectLst/>
                      </a:endParaRPr>
                    </a:p>
                    <a:p>
                      <a:pPr algn="just">
                        <a:spcAft>
                          <a:spcPts val="0"/>
                        </a:spcAft>
                      </a:pPr>
                      <a:r>
                        <a:rPr lang="en-US" sz="1000" kern="100" dirty="0">
                          <a:effectLst/>
                        </a:rPr>
                        <a:t>5A</a:t>
                      </a:r>
                      <a:r>
                        <a:rPr lang="zh-CN" sz="1000" kern="100" dirty="0">
                          <a:effectLst/>
                        </a:rPr>
                        <a:t>、</a:t>
                      </a:r>
                      <a:r>
                        <a:rPr lang="en-US" sz="1000" kern="100" dirty="0">
                          <a:effectLst/>
                        </a:rPr>
                        <a:t>100A</a:t>
                      </a:r>
                      <a:endParaRPr lang="zh-CN" sz="1000" kern="100" dirty="0">
                        <a:effectLst/>
                      </a:endParaRPr>
                    </a:p>
                    <a:p>
                      <a:pPr algn="just">
                        <a:spcAft>
                          <a:spcPts val="0"/>
                        </a:spcAft>
                      </a:pPr>
                      <a:r>
                        <a:rPr lang="zh-CN" sz="1000" kern="100" dirty="0">
                          <a:effectLst/>
                        </a:rPr>
                        <a:t>大于</a:t>
                      </a:r>
                      <a:r>
                        <a:rPr lang="en-US" sz="1000" kern="100" dirty="0">
                          <a:effectLst/>
                        </a:rPr>
                        <a:t>100A</a:t>
                      </a:r>
                      <a:r>
                        <a:rPr lang="zh-CN" sz="1000" kern="100" dirty="0">
                          <a:effectLst/>
                        </a:rPr>
                        <a:t>时可用</a:t>
                      </a:r>
                      <a:r>
                        <a:rPr lang="en-US" sz="1000" kern="100" dirty="0">
                          <a:effectLst/>
                        </a:rPr>
                        <a:t>5A</a:t>
                      </a:r>
                      <a:r>
                        <a:rPr lang="zh-CN" sz="1000" kern="100" dirty="0">
                          <a:effectLst/>
                        </a:rPr>
                        <a:t>互感器套普通互感器的二次线取电流</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可选两种：</a:t>
                      </a:r>
                      <a:endParaRPr lang="zh-CN" sz="1000" kern="100">
                        <a:effectLst/>
                      </a:endParaRPr>
                    </a:p>
                    <a:p>
                      <a:pPr marL="342900" lvl="0" indent="-342900" algn="just">
                        <a:spcAft>
                          <a:spcPts val="0"/>
                        </a:spcAft>
                        <a:buFont typeface="+mj-lt"/>
                        <a:buAutoNum type="arabicPeriod"/>
                      </a:pPr>
                      <a:r>
                        <a:rPr lang="zh-CN" sz="1000" kern="100">
                          <a:effectLst/>
                        </a:rPr>
                        <a:t>外置开口互感器；</a:t>
                      </a:r>
                      <a:r>
                        <a:rPr lang="en-US" sz="1000" kern="100">
                          <a:effectLst/>
                        </a:rPr>
                        <a:t>5A</a:t>
                      </a:r>
                      <a:r>
                        <a:rPr lang="zh-CN" sz="1000" kern="100">
                          <a:effectLst/>
                        </a:rPr>
                        <a:t>、</a:t>
                      </a:r>
                      <a:r>
                        <a:rPr lang="en-US" sz="1000" kern="100">
                          <a:effectLst/>
                        </a:rPr>
                        <a:t>100A</a:t>
                      </a:r>
                      <a:r>
                        <a:rPr lang="zh-CN" sz="1000" kern="100">
                          <a:effectLst/>
                        </a:rPr>
                        <a:t>。</a:t>
                      </a:r>
                      <a:endParaRPr lang="zh-CN" sz="1000" kern="100">
                        <a:effectLst/>
                      </a:endParaRPr>
                    </a:p>
                    <a:p>
                      <a:pPr marL="342900" lvl="0" indent="-342900" algn="just">
                        <a:spcAft>
                          <a:spcPts val="0"/>
                        </a:spcAft>
                        <a:buFont typeface="+mj-lt"/>
                        <a:buAutoNum type="arabicPeriod"/>
                      </a:pPr>
                      <a:r>
                        <a:rPr lang="zh-CN" sz="1000" kern="100">
                          <a:effectLst/>
                        </a:rPr>
                        <a:t>内置互感器可接普通</a:t>
                      </a:r>
                      <a:r>
                        <a:rPr lang="en-US" sz="1000" kern="100">
                          <a:effectLst/>
                        </a:rPr>
                        <a:t>/5A</a:t>
                      </a:r>
                      <a:r>
                        <a:rPr lang="zh-CN" sz="1000" kern="100">
                          <a:effectLst/>
                        </a:rPr>
                        <a:t>互感器。</a:t>
                      </a:r>
                      <a:endParaRPr lang="zh-CN" sz="1000" kern="100">
                        <a:effectLst/>
                      </a:endParaRPr>
                    </a:p>
                    <a:p>
                      <a:pPr algn="just">
                        <a:spcAft>
                          <a:spcPts val="0"/>
                        </a:spcAft>
                      </a:pPr>
                      <a:r>
                        <a:rPr lang="en-US" sz="1000" kern="100">
                          <a:effectLst/>
                        </a:rPr>
                        <a:t>100A</a:t>
                      </a:r>
                      <a:r>
                        <a:rPr lang="zh-CN" sz="1000" kern="100">
                          <a:effectLst/>
                        </a:rPr>
                        <a:t>以下可选第一类；</a:t>
                      </a:r>
                      <a:r>
                        <a:rPr lang="en-US" sz="1000" kern="100">
                          <a:effectLst/>
                        </a:rPr>
                        <a:t>100A</a:t>
                      </a:r>
                      <a:r>
                        <a:rPr lang="zh-CN" sz="1000" kern="100">
                          <a:effectLst/>
                        </a:rPr>
                        <a:t>以上可选第二类覆盖现场所有电流情况。</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外置开口互感器</a:t>
                      </a:r>
                      <a:endParaRPr lang="zh-CN" sz="1000" kern="100">
                        <a:effectLst/>
                      </a:endParaRPr>
                    </a:p>
                    <a:p>
                      <a:pPr algn="just">
                        <a:spcAft>
                          <a:spcPts val="0"/>
                        </a:spcAft>
                      </a:pPr>
                      <a:r>
                        <a:rPr lang="en-US" sz="1000" kern="100">
                          <a:effectLst/>
                        </a:rPr>
                        <a:t>5A</a:t>
                      </a:r>
                      <a:r>
                        <a:rPr lang="zh-CN" sz="1000" kern="100">
                          <a:effectLst/>
                        </a:rPr>
                        <a:t>、</a:t>
                      </a:r>
                      <a:r>
                        <a:rPr lang="en-US" sz="1000" kern="100">
                          <a:effectLst/>
                        </a:rPr>
                        <a:t>100A</a:t>
                      </a:r>
                      <a:r>
                        <a:rPr lang="zh-CN" sz="1000" kern="100">
                          <a:effectLst/>
                        </a:rPr>
                        <a:t>、</a:t>
                      </a:r>
                      <a:r>
                        <a:rPr lang="en-US" sz="1000" kern="100">
                          <a:effectLst/>
                        </a:rPr>
                        <a:t>200A</a:t>
                      </a:r>
                      <a:r>
                        <a:rPr lang="zh-CN" sz="1000" kern="100">
                          <a:effectLst/>
                        </a:rPr>
                        <a:t>、</a:t>
                      </a:r>
                      <a:r>
                        <a:rPr lang="en-US" sz="1000" kern="100">
                          <a:effectLst/>
                        </a:rPr>
                        <a:t>400A</a:t>
                      </a:r>
                      <a:r>
                        <a:rPr lang="zh-CN" sz="1000" kern="100">
                          <a:effectLst/>
                        </a:rPr>
                        <a:t>、</a:t>
                      </a:r>
                      <a:r>
                        <a:rPr lang="en-US" sz="1000" kern="100">
                          <a:effectLst/>
                        </a:rPr>
                        <a:t>600A</a:t>
                      </a:r>
                      <a:r>
                        <a:rPr lang="zh-CN" sz="1000" kern="100">
                          <a:effectLst/>
                        </a:rPr>
                        <a:t>。</a:t>
                      </a:r>
                      <a:endParaRPr lang="zh-CN" sz="1000" kern="100">
                        <a:effectLst/>
                      </a:endParaRPr>
                    </a:p>
                    <a:p>
                      <a:pPr algn="just">
                        <a:spcAft>
                          <a:spcPts val="0"/>
                        </a:spcAft>
                      </a:pPr>
                      <a:r>
                        <a:rPr lang="zh-CN" sz="1000" kern="100">
                          <a:effectLst/>
                        </a:rPr>
                        <a:t>大于</a:t>
                      </a:r>
                      <a:r>
                        <a:rPr lang="en-US" sz="1000" kern="100">
                          <a:effectLst/>
                        </a:rPr>
                        <a:t>600A</a:t>
                      </a:r>
                      <a:r>
                        <a:rPr lang="zh-CN" sz="1000" kern="100">
                          <a:effectLst/>
                        </a:rPr>
                        <a:t>时可用</a:t>
                      </a:r>
                      <a:r>
                        <a:rPr lang="en-US" sz="1000" kern="100">
                          <a:effectLst/>
                        </a:rPr>
                        <a:t>5A</a:t>
                      </a:r>
                      <a:r>
                        <a:rPr lang="zh-CN" sz="1000" kern="100">
                          <a:effectLst/>
                        </a:rPr>
                        <a:t>互感器套普通互感器的二次线取电流</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264861">
                <a:tc>
                  <a:txBody>
                    <a:bodyPr/>
                    <a:lstStyle/>
                    <a:p>
                      <a:pPr algn="just">
                        <a:spcAft>
                          <a:spcPts val="0"/>
                        </a:spcAft>
                      </a:pPr>
                      <a:r>
                        <a:rPr lang="zh-CN" sz="1000" kern="100">
                          <a:effectLst/>
                        </a:rPr>
                        <a:t>精度</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有功</a:t>
                      </a:r>
                      <a:r>
                        <a:rPr lang="en-US" sz="1000" kern="100">
                          <a:effectLst/>
                        </a:rPr>
                        <a:t>1</a:t>
                      </a:r>
                      <a:r>
                        <a:rPr lang="zh-CN" sz="1000" kern="100">
                          <a:effectLst/>
                        </a:rPr>
                        <a:t>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内置互感器</a:t>
                      </a:r>
                      <a:r>
                        <a:rPr lang="en-US" sz="1000" kern="100">
                          <a:effectLst/>
                        </a:rPr>
                        <a:t>0.5S</a:t>
                      </a:r>
                      <a:r>
                        <a:rPr lang="zh-CN" sz="1000" kern="100">
                          <a:effectLst/>
                        </a:rPr>
                        <a:t>级，外置互感器</a:t>
                      </a:r>
                      <a:r>
                        <a:rPr lang="en-US" sz="1000" kern="100">
                          <a:effectLst/>
                        </a:rPr>
                        <a:t>1</a:t>
                      </a:r>
                      <a:r>
                        <a:rPr lang="zh-CN" sz="1000" kern="100">
                          <a:effectLst/>
                        </a:rPr>
                        <a:t>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有功</a:t>
                      </a:r>
                      <a:r>
                        <a:rPr lang="en-US" sz="1000" kern="100">
                          <a:effectLst/>
                        </a:rPr>
                        <a:t>1</a:t>
                      </a:r>
                      <a:r>
                        <a:rPr lang="zh-CN" sz="1000" kern="100">
                          <a:effectLst/>
                        </a:rPr>
                        <a:t>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397290">
                <a:tc>
                  <a:txBody>
                    <a:bodyPr/>
                    <a:lstStyle/>
                    <a:p>
                      <a:pPr algn="just">
                        <a:spcAft>
                          <a:spcPts val="0"/>
                        </a:spcAft>
                      </a:pPr>
                      <a:r>
                        <a:rPr lang="zh-CN" sz="1000" kern="100">
                          <a:effectLst/>
                        </a:rPr>
                        <a:t>电压等级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3</a:t>
                      </a:r>
                      <a:r>
                        <a:rPr lang="zh-CN" sz="1000" kern="100">
                          <a:effectLst/>
                        </a:rPr>
                        <a:t>×</a:t>
                      </a:r>
                      <a:r>
                        <a:rPr lang="en-US" sz="1000" kern="100">
                          <a:effectLst/>
                        </a:rPr>
                        <a:t>220V/380V</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3</a:t>
                      </a:r>
                      <a:r>
                        <a:rPr lang="zh-CN" sz="1000" kern="100">
                          <a:effectLst/>
                        </a:rPr>
                        <a:t>×</a:t>
                      </a:r>
                      <a:r>
                        <a:rPr lang="en-US" sz="1000" kern="100">
                          <a:effectLst/>
                        </a:rPr>
                        <a:t>220V/380V</a:t>
                      </a:r>
                      <a:r>
                        <a:rPr lang="zh-CN" sz="1000" kern="100">
                          <a:effectLst/>
                        </a:rPr>
                        <a:t>，</a:t>
                      </a:r>
                      <a:r>
                        <a:rPr lang="en-US" sz="1000" kern="100">
                          <a:effectLst/>
                        </a:rPr>
                        <a:t>3</a:t>
                      </a:r>
                      <a:r>
                        <a:rPr lang="zh-CN" sz="1000" kern="100">
                          <a:effectLst/>
                        </a:rPr>
                        <a:t>×</a:t>
                      </a:r>
                      <a:r>
                        <a:rPr lang="en-US" sz="1000" kern="100">
                          <a:effectLst/>
                        </a:rPr>
                        <a:t>100V</a:t>
                      </a:r>
                      <a:r>
                        <a:rPr lang="zh-CN" sz="1000" kern="100">
                          <a:effectLst/>
                        </a:rPr>
                        <a:t>，</a:t>
                      </a:r>
                      <a:r>
                        <a:rPr lang="en-US" sz="1000" kern="100">
                          <a:effectLst/>
                        </a:rPr>
                        <a:t>3</a:t>
                      </a:r>
                      <a:r>
                        <a:rPr lang="zh-CN" sz="1000" kern="100">
                          <a:effectLst/>
                        </a:rPr>
                        <a:t>×</a:t>
                      </a:r>
                      <a:r>
                        <a:rPr lang="en-US" sz="1000" kern="100">
                          <a:effectLst/>
                        </a:rPr>
                        <a:t>380V/660V</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3</a:t>
                      </a:r>
                      <a:r>
                        <a:rPr lang="zh-CN" sz="1000" kern="100">
                          <a:effectLst/>
                        </a:rPr>
                        <a:t>×</a:t>
                      </a:r>
                      <a:r>
                        <a:rPr lang="en-US" sz="1000" kern="100">
                          <a:effectLst/>
                        </a:rPr>
                        <a:t>220V/380V</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264861">
                <a:tc>
                  <a:txBody>
                    <a:bodyPr/>
                    <a:lstStyle/>
                    <a:p>
                      <a:pPr algn="just">
                        <a:spcAft>
                          <a:spcPts val="0"/>
                        </a:spcAft>
                      </a:pPr>
                      <a:r>
                        <a:rPr lang="zh-CN" sz="1000" kern="100">
                          <a:effectLst/>
                        </a:rPr>
                        <a:t>取电方式</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辅助电源</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辅助电源</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信号取电，可配穿刺夹</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264861">
                <a:tc>
                  <a:txBody>
                    <a:bodyPr/>
                    <a:lstStyle/>
                    <a:p>
                      <a:pPr algn="just">
                        <a:spcAft>
                          <a:spcPts val="0"/>
                        </a:spcAft>
                      </a:pPr>
                      <a:r>
                        <a:rPr lang="zh-CN" sz="1000" kern="100">
                          <a:effectLst/>
                        </a:rPr>
                        <a:t>取证</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IEC</a:t>
                      </a:r>
                      <a:r>
                        <a:rPr lang="zh-CN" sz="1000" kern="100">
                          <a:effectLst/>
                        </a:rPr>
                        <a:t>（计划）</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计量认证（计划）、</a:t>
                      </a:r>
                      <a:r>
                        <a:rPr lang="en-US" sz="1000" kern="100">
                          <a:effectLst/>
                        </a:rPr>
                        <a:t>IEC</a:t>
                      </a:r>
                      <a:r>
                        <a:rPr lang="zh-CN" sz="1000" kern="100">
                          <a:effectLst/>
                        </a:rPr>
                        <a:t>（计划）</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委托测试</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32430">
                <a:tc>
                  <a:txBody>
                    <a:bodyPr/>
                    <a:lstStyle/>
                    <a:p>
                      <a:pPr algn="just">
                        <a:spcAft>
                          <a:spcPts val="0"/>
                        </a:spcAft>
                      </a:pPr>
                      <a:r>
                        <a:rPr lang="zh-CN" sz="1000" kern="100">
                          <a:effectLst/>
                        </a:rPr>
                        <a:t>显示</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LCD</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LCD</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无</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662151">
                <a:tc>
                  <a:txBody>
                    <a:bodyPr/>
                    <a:lstStyle/>
                    <a:p>
                      <a:pPr algn="just">
                        <a:spcAft>
                          <a:spcPts val="0"/>
                        </a:spcAft>
                      </a:pPr>
                      <a:r>
                        <a:rPr lang="zh-CN" sz="1000" kern="100">
                          <a:effectLst/>
                        </a:rPr>
                        <a:t>通讯</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本体</a:t>
                      </a:r>
                      <a:r>
                        <a:rPr lang="en-US" sz="1000" kern="100">
                          <a:effectLst/>
                        </a:rPr>
                        <a:t>485</a:t>
                      </a:r>
                      <a:endParaRPr lang="zh-CN" sz="1000" kern="100">
                        <a:effectLst/>
                      </a:endParaRPr>
                    </a:p>
                    <a:p>
                      <a:pPr algn="just">
                        <a:spcAft>
                          <a:spcPts val="0"/>
                        </a:spcAft>
                      </a:pPr>
                      <a:r>
                        <a:rPr lang="zh-CN" sz="1000" kern="100">
                          <a:effectLst/>
                        </a:rPr>
                        <a:t>可选</a:t>
                      </a:r>
                      <a:r>
                        <a:rPr lang="en-US" sz="1000" kern="100">
                          <a:effectLst/>
                        </a:rPr>
                        <a:t>lora</a:t>
                      </a:r>
                      <a:r>
                        <a:rPr lang="zh-CN" sz="1000" kern="100">
                          <a:effectLst/>
                        </a:rPr>
                        <a:t>（无显示）</a:t>
                      </a:r>
                      <a:endParaRPr lang="zh-CN" sz="1000" kern="100">
                        <a:effectLst/>
                      </a:endParaRPr>
                    </a:p>
                    <a:p>
                      <a:pPr algn="just">
                        <a:spcAft>
                          <a:spcPts val="0"/>
                        </a:spcAft>
                      </a:pPr>
                      <a:r>
                        <a:rPr lang="zh-CN" sz="1000" kern="100">
                          <a:effectLst/>
                        </a:rPr>
                        <a:t>可外扩通讯无线通讯模块（</a:t>
                      </a:r>
                      <a:r>
                        <a:rPr lang="en-US" sz="1000" kern="100">
                          <a:effectLst/>
                        </a:rPr>
                        <a:t>Lora</a:t>
                      </a:r>
                      <a:r>
                        <a:rPr lang="zh-CN" sz="1000" kern="100">
                          <a:effectLst/>
                        </a:rPr>
                        <a:t>、</a:t>
                      </a:r>
                      <a:r>
                        <a:rPr lang="en-US" sz="1000" kern="100">
                          <a:effectLst/>
                        </a:rPr>
                        <a:t>2G</a:t>
                      </a:r>
                      <a:r>
                        <a:rPr lang="zh-CN" sz="1000" kern="100">
                          <a:effectLst/>
                        </a:rPr>
                        <a:t>、</a:t>
                      </a:r>
                      <a:r>
                        <a:rPr lang="en-US" sz="1000" kern="100">
                          <a:effectLst/>
                        </a:rPr>
                        <a:t>NB</a:t>
                      </a:r>
                      <a:r>
                        <a:rPr lang="zh-CN" sz="1000" kern="100">
                          <a:effectLst/>
                        </a:rPr>
                        <a:t>、</a:t>
                      </a:r>
                      <a:r>
                        <a:rPr lang="en-US" sz="1000" kern="100">
                          <a:effectLst/>
                        </a:rPr>
                        <a:t>4G</a:t>
                      </a:r>
                      <a:r>
                        <a:rPr lang="zh-CN" sz="1000" kern="100">
                          <a:effectLst/>
                        </a:rPr>
                        <a:t>）</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dirty="0">
                          <a:effectLst/>
                        </a:rPr>
                        <a:t>485</a:t>
                      </a:r>
                      <a:r>
                        <a:rPr lang="zh-CN" sz="1000" kern="100" dirty="0">
                          <a:effectLst/>
                        </a:rPr>
                        <a:t>、无线（</a:t>
                      </a:r>
                      <a:r>
                        <a:rPr lang="en-US" sz="1000" kern="100" dirty="0">
                          <a:effectLst/>
                        </a:rPr>
                        <a:t>Lora</a:t>
                      </a:r>
                      <a:r>
                        <a:rPr lang="zh-CN" sz="1000" kern="100" dirty="0">
                          <a:effectLst/>
                        </a:rPr>
                        <a:t>、</a:t>
                      </a:r>
                      <a:r>
                        <a:rPr lang="en-US" sz="1000" kern="100" dirty="0">
                          <a:effectLst/>
                        </a:rPr>
                        <a:t>2G</a:t>
                      </a:r>
                      <a:r>
                        <a:rPr lang="zh-CN" sz="1000" kern="100" dirty="0">
                          <a:effectLst/>
                        </a:rPr>
                        <a:t>、</a:t>
                      </a:r>
                      <a:r>
                        <a:rPr lang="en-US" sz="1000" kern="100" dirty="0">
                          <a:effectLst/>
                        </a:rPr>
                        <a:t>NB</a:t>
                      </a:r>
                      <a:r>
                        <a:rPr lang="zh-CN" sz="1000" kern="100" dirty="0">
                          <a:effectLst/>
                        </a:rPr>
                        <a:t>可选，带显示）</a:t>
                      </a:r>
                      <a:endParaRPr lang="zh-CN" sz="1000" kern="100" dirty="0">
                        <a:effectLst/>
                      </a:endParaRPr>
                    </a:p>
                    <a:p>
                      <a:pPr algn="just">
                        <a:spcAft>
                          <a:spcPts val="0"/>
                        </a:spcAft>
                      </a:pPr>
                      <a:r>
                        <a:rPr lang="zh-CN" sz="1000" kern="100" dirty="0">
                          <a:effectLst/>
                        </a:rPr>
                        <a:t>去掉显示可实现</a:t>
                      </a:r>
                      <a:r>
                        <a:rPr lang="en-US" sz="1000" kern="100" dirty="0">
                          <a:effectLst/>
                        </a:rPr>
                        <a:t>4G</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485</a:t>
                      </a:r>
                      <a:r>
                        <a:rPr lang="zh-CN" sz="1000" kern="100">
                          <a:effectLst/>
                        </a:rPr>
                        <a:t>、</a:t>
                      </a:r>
                      <a:r>
                        <a:rPr lang="en-US" sz="1000" kern="100">
                          <a:effectLst/>
                        </a:rPr>
                        <a:t>Lora</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264861">
                <a:tc>
                  <a:txBody>
                    <a:bodyPr/>
                    <a:lstStyle/>
                    <a:p>
                      <a:pPr algn="just">
                        <a:spcAft>
                          <a:spcPts val="0"/>
                        </a:spcAft>
                      </a:pPr>
                      <a:r>
                        <a:rPr lang="zh-CN" sz="1000" kern="100">
                          <a:effectLst/>
                        </a:rPr>
                        <a:t>开关量</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本体</a:t>
                      </a:r>
                      <a:r>
                        <a:rPr lang="en-US" sz="1000" kern="100">
                          <a:effectLst/>
                        </a:rPr>
                        <a:t>2DI2DO</a:t>
                      </a:r>
                      <a:r>
                        <a:rPr lang="zh-CN" sz="1000" kern="100">
                          <a:effectLst/>
                        </a:rPr>
                        <a:t>，另可扩展</a:t>
                      </a:r>
                      <a:r>
                        <a:rPr lang="en-US" sz="1000" kern="100">
                          <a:effectLst/>
                        </a:rPr>
                        <a:t>12DI+4DO</a:t>
                      </a:r>
                      <a:r>
                        <a:rPr lang="zh-CN" sz="1000" kern="100">
                          <a:effectLst/>
                        </a:rPr>
                        <a:t>模块</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4DI2DO</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4DI</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264861">
                <a:tc>
                  <a:txBody>
                    <a:bodyPr/>
                    <a:lstStyle/>
                    <a:p>
                      <a:pPr algn="just">
                        <a:spcAft>
                          <a:spcPts val="0"/>
                        </a:spcAft>
                      </a:pPr>
                      <a:r>
                        <a:rPr lang="zh-CN" sz="1000" kern="100">
                          <a:effectLst/>
                        </a:rPr>
                        <a:t>测温</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本体无，可扩展</a:t>
                      </a:r>
                      <a:r>
                        <a:rPr lang="en-US" sz="1000" kern="100">
                          <a:effectLst/>
                        </a:rPr>
                        <a:t>12</a:t>
                      </a:r>
                      <a:r>
                        <a:rPr lang="zh-CN" sz="1000" kern="100">
                          <a:effectLst/>
                        </a:rPr>
                        <a:t>测温</a:t>
                      </a:r>
                      <a:r>
                        <a:rPr lang="en-US" sz="1000" kern="100">
                          <a:effectLst/>
                        </a:rPr>
                        <a:t>+4</a:t>
                      </a:r>
                      <a:r>
                        <a:rPr lang="zh-CN" sz="1000" kern="100">
                          <a:effectLst/>
                        </a:rPr>
                        <a:t>漏电模块</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4</a:t>
                      </a:r>
                      <a:r>
                        <a:rPr lang="zh-CN" sz="1000" kern="100">
                          <a:effectLst/>
                        </a:rPr>
                        <a:t>路测温（</a:t>
                      </a:r>
                      <a:r>
                        <a:rPr lang="en-US" sz="1000" kern="100">
                          <a:effectLst/>
                        </a:rPr>
                        <a:t>ABCN</a:t>
                      </a:r>
                      <a:r>
                        <a:rPr lang="zh-CN" sz="1000" kern="100">
                          <a:effectLst/>
                        </a:rPr>
                        <a:t>）</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无</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264861">
                <a:tc>
                  <a:txBody>
                    <a:bodyPr/>
                    <a:lstStyle/>
                    <a:p>
                      <a:pPr algn="just">
                        <a:spcAft>
                          <a:spcPts val="0"/>
                        </a:spcAft>
                      </a:pPr>
                      <a:r>
                        <a:rPr lang="zh-CN" sz="1000" kern="100">
                          <a:effectLst/>
                        </a:rPr>
                        <a:t>漏电</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本体无，可扩展</a:t>
                      </a:r>
                      <a:r>
                        <a:rPr lang="en-US" sz="1000" kern="100">
                          <a:effectLst/>
                        </a:rPr>
                        <a:t>12</a:t>
                      </a:r>
                      <a:r>
                        <a:rPr lang="zh-CN" sz="1000" kern="100">
                          <a:effectLst/>
                        </a:rPr>
                        <a:t>测温</a:t>
                      </a:r>
                      <a:r>
                        <a:rPr lang="en-US" sz="1000" kern="100">
                          <a:effectLst/>
                        </a:rPr>
                        <a:t>+4</a:t>
                      </a:r>
                      <a:r>
                        <a:rPr lang="zh-CN" sz="1000" kern="100">
                          <a:effectLst/>
                        </a:rPr>
                        <a:t>漏电模块</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en-US" sz="1000" kern="100">
                          <a:effectLst/>
                        </a:rPr>
                        <a:t>1</a:t>
                      </a:r>
                      <a:r>
                        <a:rPr lang="zh-CN" sz="1000" kern="100">
                          <a:effectLst/>
                        </a:rPr>
                        <a:t>路漏电</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无</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32430">
                <a:tc>
                  <a:txBody>
                    <a:bodyPr/>
                    <a:lstStyle/>
                    <a:p>
                      <a:pPr algn="just">
                        <a:spcAft>
                          <a:spcPts val="0"/>
                        </a:spcAft>
                      </a:pPr>
                      <a:r>
                        <a:rPr lang="zh-CN" sz="1000" kern="100">
                          <a:effectLst/>
                        </a:rPr>
                        <a:t>应对同行产品</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斯菲尔</a:t>
                      </a:r>
                      <a:r>
                        <a:rPr lang="en-US" sz="1000" kern="100">
                          <a:effectLst/>
                        </a:rPr>
                        <a:t>PD194Z-E14</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中电</a:t>
                      </a:r>
                      <a:r>
                        <a:rPr lang="en-US" sz="1000" kern="100">
                          <a:effectLst/>
                        </a:rPr>
                        <a:t>PMC350</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新联环保监测模块</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529721">
                <a:tc>
                  <a:txBody>
                    <a:bodyPr/>
                    <a:lstStyle/>
                    <a:p>
                      <a:pPr algn="just">
                        <a:spcAft>
                          <a:spcPts val="0"/>
                        </a:spcAft>
                      </a:pPr>
                      <a:r>
                        <a:rPr lang="zh-CN" sz="1000" kern="100">
                          <a:effectLst/>
                        </a:rPr>
                        <a:t>应用场合</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运维项目中低压出线回路，密集性改造安装，多个测量点在同一柜体内</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a:effectLst/>
                        </a:rPr>
                        <a:t>运维项目中低压总线或中压侧，柜体单个测量点分布较分散</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just">
                        <a:spcAft>
                          <a:spcPts val="0"/>
                        </a:spcAft>
                      </a:pPr>
                      <a:r>
                        <a:rPr lang="zh-CN" sz="1000" kern="100" dirty="0">
                          <a:effectLst/>
                        </a:rPr>
                        <a:t>环保用电监测专用</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bl>
          </a:graphicData>
        </a:graphic>
      </p:graphicFrame>
      <p:sp>
        <p:nvSpPr>
          <p:cNvPr id="10" name="矩形 9"/>
          <p:cNvSpPr/>
          <p:nvPr/>
        </p:nvSpPr>
        <p:spPr>
          <a:xfrm>
            <a:off x="5893493" y="1700560"/>
            <a:ext cx="4968552" cy="2308324"/>
          </a:xfrm>
          <a:prstGeom prst="rect">
            <a:avLst/>
          </a:prstGeom>
        </p:spPr>
        <p:txBody>
          <a:bodyPr wrap="square">
            <a:spAutoFit/>
          </a:bodyPr>
          <a:lstStyle/>
          <a:p>
            <a:pPr algn="just">
              <a:spcAft>
                <a:spcPts val="0"/>
              </a:spcAft>
              <a:buFontTx/>
              <a:buNone/>
            </a:pPr>
            <a:r>
              <a:rPr lang="en-US"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ADW200</a:t>
            </a:r>
            <a:r>
              <a:rPr lang="zh-CN"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与</a:t>
            </a:r>
            <a:r>
              <a:rPr lang="en-US"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ADW300</a:t>
            </a:r>
            <a:r>
              <a:rPr lang="zh-CN"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在运维项目中形成互补关系，在多回路测量上</a:t>
            </a:r>
            <a:r>
              <a:rPr lang="en-US"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ADW200</a:t>
            </a:r>
            <a:r>
              <a:rPr lang="zh-CN"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分摊了各回路的成本并有外扩模块组合灵活搭配应对各种需求；在单回路多功能的需求上</a:t>
            </a:r>
            <a:r>
              <a:rPr lang="en-US"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ADW300</a:t>
            </a:r>
            <a:r>
              <a:rPr lang="zh-CN"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的成本更加有优势而且所带选配功能足够一个单回路测量点的所有需求。</a:t>
            </a:r>
            <a:endParaRPr lang="zh-CN"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buFontTx/>
              <a:buNone/>
            </a:pPr>
            <a:r>
              <a:rPr lang="en-US"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ADW400</a:t>
            </a:r>
            <a:r>
              <a:rPr lang="zh-CN"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rPr>
              <a:t>目前专门用于环保监测，但有些对精度要求不高且不好停电安装的场合也可使用。</a:t>
            </a:r>
            <a:endParaRPr lang="zh-CN" altLang="zh-CN" sz="1800" b="0" kern="100" dirty="0">
              <a:solidFill>
                <a:srgbClr val="3D3F41"/>
              </a:solidFill>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ADL400</a:t>
            </a:r>
            <a:endParaRPr lang="zh-CN" altLang="en-US" sz="2000" dirty="0">
              <a:solidFill>
                <a:schemeClr val="tx1">
                  <a:lumMod val="85000"/>
                  <a:lumOff val="15000"/>
                </a:schemeClr>
              </a:solidFill>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6564" t="16812" r="22878" b="16108"/>
          <a:stretch>
            <a:fillRect/>
          </a:stretch>
        </p:blipFill>
        <p:spPr>
          <a:xfrm>
            <a:off x="227180" y="545231"/>
            <a:ext cx="4623116" cy="4600399"/>
          </a:xfrm>
          <a:prstGeom prst="rect">
            <a:avLst/>
          </a:prstGeom>
        </p:spPr>
      </p:pic>
      <p:pic>
        <p:nvPicPr>
          <p:cNvPr id="9" name="图片 33" descr="8c0eb1a9"/>
          <p:cNvPicPr>
            <a:picLocks noChangeAspect="1"/>
          </p:cNvPicPr>
          <p:nvPr/>
        </p:nvPicPr>
        <p:blipFill>
          <a:blip r:embed="rId3"/>
          <a:srcRect t="5759" b="4654"/>
          <a:stretch>
            <a:fillRect/>
          </a:stretch>
        </p:blipFill>
        <p:spPr>
          <a:xfrm>
            <a:off x="5756964" y="585715"/>
            <a:ext cx="4714875" cy="2677160"/>
          </a:xfrm>
          <a:prstGeom prst="rect">
            <a:avLst/>
          </a:prstGeom>
          <a:noFill/>
          <a:ln w="9525">
            <a:noFill/>
          </a:ln>
        </p:spPr>
      </p:pic>
      <p:pic>
        <p:nvPicPr>
          <p:cNvPr id="11" name="图片 -2147482595" descr="fef9d535"/>
          <p:cNvPicPr>
            <a:picLocks noChangeAspect="1"/>
          </p:cNvPicPr>
          <p:nvPr/>
        </p:nvPicPr>
        <p:blipFill>
          <a:blip r:embed="rId4"/>
          <a:stretch>
            <a:fillRect/>
          </a:stretch>
        </p:blipFill>
        <p:spPr>
          <a:xfrm>
            <a:off x="5560114" y="3577177"/>
            <a:ext cx="4911725" cy="267716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7" y="45437"/>
            <a:ext cx="1555901" cy="400110"/>
          </a:xfrm>
          <a:prstGeom prst="rect">
            <a:avLst/>
          </a:prstGeom>
          <a:noFill/>
        </p:spPr>
        <p:txBody>
          <a:bodyPr wrap="square" rtlCol="0">
            <a:spAutoFit/>
          </a:bodyPr>
          <a:lstStyle/>
          <a:p>
            <a:r>
              <a:rPr lang="en-US" altLang="zh-CN" sz="2000" dirty="0">
                <a:solidFill>
                  <a:schemeClr val="tx1">
                    <a:lumMod val="85000"/>
                    <a:lumOff val="15000"/>
                  </a:schemeClr>
                </a:solidFill>
              </a:rPr>
              <a:t>ADL400</a:t>
            </a:r>
            <a:endParaRPr lang="zh-CN" altLang="en-US" sz="2000" dirty="0">
              <a:solidFill>
                <a:schemeClr val="tx1">
                  <a:lumMod val="85000"/>
                  <a:lumOff val="15000"/>
                </a:schemeClr>
              </a:solidFill>
            </a:endParaRPr>
          </a:p>
        </p:txBody>
      </p:sp>
      <p:graphicFrame>
        <p:nvGraphicFramePr>
          <p:cNvPr id="7" name="表格 6"/>
          <p:cNvGraphicFramePr>
            <a:graphicFrameLocks noGrp="1"/>
          </p:cNvGraphicFramePr>
          <p:nvPr/>
        </p:nvGraphicFramePr>
        <p:xfrm>
          <a:off x="2352040" y="451485"/>
          <a:ext cx="7784466" cy="6187440"/>
        </p:xfrm>
        <a:graphic>
          <a:graphicData uri="http://schemas.openxmlformats.org/drawingml/2006/table">
            <a:tbl>
              <a:tblPr firstRow="1" firstCol="1" bandRow="1">
                <a:tableStyleId>{5C22544A-7EE6-4342-B048-85BDC9FD1C3A}</a:tableStyleId>
              </a:tblPr>
              <a:tblGrid>
                <a:gridCol w="1945640"/>
                <a:gridCol w="3013711"/>
                <a:gridCol w="2825115"/>
              </a:tblGrid>
              <a:tr h="189230">
                <a:tc>
                  <a:txBody>
                    <a:bodyPr/>
                    <a:lstStyle/>
                    <a:p>
                      <a:pPr algn="just">
                        <a:spcAft>
                          <a:spcPts val="0"/>
                        </a:spcAft>
                      </a:pPr>
                      <a:r>
                        <a:rPr lang="en-US" sz="1400" kern="100">
                          <a:effectLst/>
                        </a:rPr>
                        <a:t> </a:t>
                      </a:r>
                      <a:endParaRPr 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a:effectLst/>
                        </a:rPr>
                        <a:t>ADL400</a:t>
                      </a:r>
                      <a:endParaRPr 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a:effectLst/>
                        </a:rPr>
                        <a:t>DTSD1352</a:t>
                      </a:r>
                      <a:endParaRPr 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58750">
                <a:tc>
                  <a:txBody>
                    <a:bodyPr/>
                    <a:lstStyle/>
                    <a:p>
                      <a:pPr algn="just">
                        <a:spcAft>
                          <a:spcPts val="0"/>
                        </a:spcAft>
                      </a:pPr>
                      <a:r>
                        <a:rPr lang="zh-CN" sz="1400" kern="100">
                          <a:effectLst/>
                        </a:rPr>
                        <a:t>结构</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a:solidFill>
                            <a:srgbClr val="FF0000"/>
                          </a:solidFill>
                          <a:effectLst/>
                        </a:rPr>
                        <a:t>4</a:t>
                      </a:r>
                      <a:r>
                        <a:rPr lang="zh-CN" altLang="en-US" sz="1400" kern="100">
                          <a:solidFill>
                            <a:srgbClr val="FF0000"/>
                          </a:solidFill>
                          <a:effectLst/>
                        </a:rPr>
                        <a:t>模</a:t>
                      </a:r>
                      <a:r>
                        <a:rPr lang="zh-CN" altLang="en-US" sz="1400" kern="100">
                          <a:effectLst/>
                        </a:rPr>
                        <a:t>、导轨式安装</a:t>
                      </a:r>
                      <a:endParaRPr lang="zh-CN" alt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altLang="zh-CN" sz="1400" kern="100">
                          <a:effectLst/>
                        </a:rPr>
                        <a:t>7</a:t>
                      </a:r>
                      <a:r>
                        <a:rPr lang="zh-CN" altLang="en-US" sz="1400" kern="100">
                          <a:effectLst/>
                        </a:rPr>
                        <a:t>模、导轨式安装</a:t>
                      </a:r>
                      <a:endParaRPr lang="zh-CN" alt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013460">
                <a:tc>
                  <a:txBody>
                    <a:bodyPr/>
                    <a:lstStyle/>
                    <a:p>
                      <a:pPr algn="just">
                        <a:spcAft>
                          <a:spcPts val="0"/>
                        </a:spcAft>
                      </a:pPr>
                      <a:r>
                        <a:rPr lang="zh-CN" sz="1400" kern="100">
                          <a:effectLst/>
                        </a:rPr>
                        <a:t>规格</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zh-CN" sz="1400" kern="100" dirty="0">
                          <a:effectLst/>
                        </a:rPr>
                        <a:t>电压：</a:t>
                      </a:r>
                      <a:endParaRPr lang="zh-CN" sz="1400" kern="100" dirty="0">
                        <a:effectLst/>
                      </a:endParaRPr>
                    </a:p>
                    <a:p>
                      <a:pPr algn="ctr">
                        <a:spcAft>
                          <a:spcPts val="0"/>
                        </a:spcAft>
                      </a:pPr>
                      <a:r>
                        <a:rPr lang="en-US" altLang="zh-CN" sz="1400" kern="100" dirty="0">
                          <a:effectLst/>
                        </a:rPr>
                        <a:t>3*57.7/100V</a:t>
                      </a:r>
                      <a:r>
                        <a:rPr lang="zh-CN" altLang="en-US" sz="1400" kern="100" dirty="0">
                          <a:effectLst/>
                        </a:rPr>
                        <a:t>、</a:t>
                      </a:r>
                      <a:r>
                        <a:rPr lang="en-US" altLang="zh-CN" sz="1400" kern="100" dirty="0">
                          <a:effectLst/>
                          <a:sym typeface="+mn-ea"/>
                        </a:rPr>
                        <a:t>3*220/380V</a:t>
                      </a:r>
                      <a:endParaRPr lang="en-US" altLang="zh-CN" sz="1400" kern="100" dirty="0">
                        <a:effectLst/>
                        <a:sym typeface="+mn-ea"/>
                      </a:endParaRPr>
                    </a:p>
                    <a:p>
                      <a:pPr algn="ctr">
                        <a:spcAft>
                          <a:spcPts val="0"/>
                        </a:spcAft>
                      </a:pPr>
                      <a:r>
                        <a:rPr lang="en-US" altLang="zh-CN" sz="1400" kern="100" dirty="0">
                          <a:effectLst/>
                          <a:sym typeface="+mn-ea"/>
                        </a:rPr>
                        <a:t>3*100V</a:t>
                      </a:r>
                      <a:r>
                        <a:rPr lang="zh-CN" altLang="en-US" sz="1400" kern="100" dirty="0">
                          <a:effectLst/>
                          <a:sym typeface="+mn-ea"/>
                        </a:rPr>
                        <a:t>、</a:t>
                      </a:r>
                      <a:r>
                        <a:rPr lang="en-US" altLang="zh-CN" sz="1400" kern="100" dirty="0">
                          <a:effectLst/>
                          <a:sym typeface="+mn-ea"/>
                        </a:rPr>
                        <a:t>3*380V</a:t>
                      </a:r>
                      <a:endParaRPr lang="en-US" altLang="zh-CN" sz="1400" kern="100" dirty="0">
                        <a:effectLst/>
                        <a:sym typeface="+mn-ea"/>
                      </a:endParaRPr>
                    </a:p>
                    <a:p>
                      <a:pPr algn="ctr">
                        <a:spcAft>
                          <a:spcPts val="0"/>
                        </a:spcAft>
                      </a:pPr>
                      <a:r>
                        <a:rPr lang="zh-CN" altLang="en-US" sz="1400" kern="100" dirty="0">
                          <a:effectLst/>
                          <a:sym typeface="+mn-ea"/>
                        </a:rPr>
                        <a:t>频率：</a:t>
                      </a:r>
                      <a:endParaRPr lang="zh-CN" altLang="en-US" sz="1400" kern="100" dirty="0">
                        <a:effectLst/>
                        <a:sym typeface="+mn-ea"/>
                      </a:endParaRPr>
                    </a:p>
                    <a:p>
                      <a:pPr algn="ctr">
                        <a:spcAft>
                          <a:spcPts val="0"/>
                        </a:spcAft>
                      </a:pPr>
                      <a:r>
                        <a:rPr lang="en-US" altLang="zh-CN" sz="1400" kern="100" dirty="0">
                          <a:effectLst/>
                          <a:sym typeface="+mn-ea"/>
                        </a:rPr>
                        <a:t>50/60Hz</a:t>
                      </a:r>
                      <a:endParaRPr lang="en-US" altLang="zh-CN" sz="1400" kern="100" dirty="0">
                        <a:effectLst/>
                        <a:sym typeface="+mn-ea"/>
                      </a:endParaRPr>
                    </a:p>
                    <a:p>
                      <a:pPr algn="ctr">
                        <a:spcAft>
                          <a:spcPts val="0"/>
                        </a:spcAft>
                      </a:pPr>
                      <a:r>
                        <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rPr>
                        <a:t>电流：</a:t>
                      </a:r>
                      <a:endPar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ctr">
                        <a:spcAft>
                          <a:spcPts val="0"/>
                        </a:spcAft>
                      </a:pP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rPr>
                        <a:t>3*</a:t>
                      </a:r>
                      <a:r>
                        <a:rPr lang="en-US" altLang="zh-CN"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1.5(6)</a:t>
                      </a: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rPr>
                        <a:t>A</a:t>
                      </a:r>
                      <a:r>
                        <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rPr>
                        <a:t>3*10(80)</a:t>
                      </a:r>
                      <a:endPar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zh-CN" sz="1400" kern="100" dirty="0">
                          <a:effectLst/>
                          <a:sym typeface="+mn-ea"/>
                        </a:rPr>
                        <a:t>电压：</a:t>
                      </a:r>
                      <a:endParaRPr lang="zh-CN" sz="1400" kern="100" dirty="0">
                        <a:effectLst/>
                      </a:endParaRPr>
                    </a:p>
                    <a:p>
                      <a:pPr algn="ctr">
                        <a:spcAft>
                          <a:spcPts val="0"/>
                        </a:spcAft>
                      </a:pPr>
                      <a:r>
                        <a:rPr lang="en-US" altLang="zh-CN" sz="1400" kern="100" dirty="0">
                          <a:effectLst/>
                          <a:sym typeface="+mn-ea"/>
                        </a:rPr>
                        <a:t>3*57.7/100V</a:t>
                      </a:r>
                      <a:r>
                        <a:rPr lang="zh-CN" altLang="en-US" sz="1400" kern="100" dirty="0">
                          <a:effectLst/>
                          <a:sym typeface="+mn-ea"/>
                        </a:rPr>
                        <a:t>、</a:t>
                      </a:r>
                      <a:r>
                        <a:rPr lang="en-US" altLang="zh-CN" sz="1400" kern="100" dirty="0">
                          <a:effectLst/>
                          <a:sym typeface="+mn-ea"/>
                        </a:rPr>
                        <a:t>3*220/380V</a:t>
                      </a:r>
                      <a:endParaRPr lang="en-US" altLang="zh-CN" sz="1400" kern="100" dirty="0">
                        <a:effectLst/>
                        <a:sym typeface="+mn-ea"/>
                      </a:endParaRPr>
                    </a:p>
                    <a:p>
                      <a:pPr algn="ctr">
                        <a:spcAft>
                          <a:spcPts val="0"/>
                        </a:spcAft>
                      </a:pPr>
                      <a:r>
                        <a:rPr lang="en-US" altLang="zh-CN" sz="1400" kern="100" dirty="0">
                          <a:effectLst/>
                          <a:sym typeface="+mn-ea"/>
                        </a:rPr>
                        <a:t>3*100V</a:t>
                      </a:r>
                      <a:r>
                        <a:rPr lang="zh-CN" altLang="en-US" sz="1400" kern="100" dirty="0">
                          <a:effectLst/>
                          <a:sym typeface="+mn-ea"/>
                        </a:rPr>
                        <a:t>、</a:t>
                      </a:r>
                      <a:r>
                        <a:rPr lang="en-US" altLang="zh-CN" sz="1400" kern="100" dirty="0">
                          <a:effectLst/>
                          <a:sym typeface="+mn-ea"/>
                        </a:rPr>
                        <a:t>3*380V</a:t>
                      </a:r>
                      <a:endParaRPr lang="en-US" altLang="zh-CN" sz="1400" kern="100" dirty="0">
                        <a:effectLst/>
                        <a:sym typeface="+mn-ea"/>
                      </a:endParaRPr>
                    </a:p>
                    <a:p>
                      <a:pPr algn="ctr">
                        <a:spcAft>
                          <a:spcPts val="0"/>
                        </a:spcAft>
                      </a:pPr>
                      <a:r>
                        <a:rPr lang="zh-CN" altLang="en-US" sz="1400" kern="100" dirty="0">
                          <a:effectLst/>
                          <a:sym typeface="+mn-ea"/>
                        </a:rPr>
                        <a:t>频率：</a:t>
                      </a:r>
                      <a:endParaRPr lang="zh-CN" altLang="en-US" sz="1400" kern="100" dirty="0">
                        <a:effectLst/>
                        <a:sym typeface="+mn-ea"/>
                      </a:endParaRPr>
                    </a:p>
                    <a:p>
                      <a:pPr algn="ctr">
                        <a:spcAft>
                          <a:spcPts val="0"/>
                        </a:spcAft>
                      </a:pPr>
                      <a:r>
                        <a:rPr lang="en-US" altLang="zh-CN" sz="1400" kern="100" dirty="0">
                          <a:effectLst/>
                          <a:sym typeface="+mn-ea"/>
                        </a:rPr>
                        <a:t>50/60Hz</a:t>
                      </a:r>
                      <a:endParaRPr lang="en-US" altLang="zh-CN" sz="1400" kern="100" dirty="0">
                        <a:effectLst/>
                        <a:sym typeface="+mn-ea"/>
                      </a:endParaRPr>
                    </a:p>
                    <a:p>
                      <a:pPr algn="ctr">
                        <a:spcAft>
                          <a:spcPts val="0"/>
                        </a:spcAft>
                      </a:pPr>
                      <a:r>
                        <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sym typeface="+mn-ea"/>
                        </a:rPr>
                        <a:t>电流：</a:t>
                      </a:r>
                      <a:endPar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ctr">
                        <a:spcAft>
                          <a:spcPts val="0"/>
                        </a:spcAft>
                      </a:pP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sym typeface="+mn-ea"/>
                        </a:rPr>
                        <a:t>3*</a:t>
                      </a:r>
                      <a:r>
                        <a:rPr lang="en-US" alt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sym typeface="+mn-ea"/>
                        </a:rPr>
                        <a:t>1(6)</a:t>
                      </a: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sym typeface="+mn-ea"/>
                        </a:rPr>
                        <a:t>A</a:t>
                      </a:r>
                      <a:r>
                        <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sym typeface="+mn-ea"/>
                        </a:rPr>
                        <a:t>、</a:t>
                      </a: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sym typeface="+mn-ea"/>
                        </a:rPr>
                        <a:t>3*10(80)A</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73355">
                <a:tc>
                  <a:txBody>
                    <a:bodyPr/>
                    <a:lstStyle/>
                    <a:p>
                      <a:pPr algn="just">
                        <a:spcAft>
                          <a:spcPts val="0"/>
                        </a:spcAft>
                      </a:pPr>
                      <a:r>
                        <a:rPr lang="zh-CN" sz="1400" kern="100">
                          <a:effectLst/>
                        </a:rPr>
                        <a:t>精度</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gridSpan="2">
                  <a:txBody>
                    <a:bodyPr/>
                    <a:lstStyle/>
                    <a:p>
                      <a:pPr algn="ctr">
                        <a:spcAft>
                          <a:spcPts val="0"/>
                        </a:spcAft>
                      </a:pPr>
                      <a:r>
                        <a:rPr lang="zh-CN" sz="1400" kern="100">
                          <a:effectLst/>
                        </a:rPr>
                        <a:t>有功</a:t>
                      </a:r>
                      <a:r>
                        <a:rPr lang="en-US" sz="1400" kern="100">
                          <a:effectLst/>
                        </a:rPr>
                        <a:t>0.5</a:t>
                      </a:r>
                      <a:r>
                        <a:rPr lang="zh-CN" sz="1400" kern="100">
                          <a:effectLst/>
                        </a:rPr>
                        <a:t>级</a:t>
                      </a:r>
                      <a:r>
                        <a:rPr lang="zh-CN" sz="1400"/>
                        <a:t>、无功</a:t>
                      </a:r>
                      <a:r>
                        <a:rPr lang="en-US" altLang="zh-CN" sz="1400"/>
                        <a:t>2</a:t>
                      </a:r>
                      <a:r>
                        <a:rPr lang="zh-CN" altLang="en-US" sz="1400"/>
                        <a:t>级</a:t>
                      </a:r>
                      <a:endParaRPr lang="zh-CN" altLang="en-US" sz="1400" kern="100">
                        <a:effectLst/>
                      </a:endParaRPr>
                    </a:p>
                  </a:txBody>
                  <a:tcPr marL="62052" marR="62052" marT="0" marB="0"/>
                </a:tc>
                <a:tc hMerge="1">
                  <a:tcPr marL="62052" marR="62052" marT="0" marB="0"/>
                </a:tc>
              </a:tr>
              <a:tr h="609600">
                <a:tc>
                  <a:txBody>
                    <a:bodyPr/>
                    <a:lstStyle/>
                    <a:p>
                      <a:pPr algn="just">
                        <a:spcAft>
                          <a:spcPts val="0"/>
                        </a:spcAft>
                      </a:pPr>
                      <a:r>
                        <a:rPr lang="zh-CN" sz="1400" kern="100">
                          <a:effectLst/>
                        </a:rPr>
                        <a:t>电能计量</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gridSpan="2">
                  <a:txBody>
                    <a:bodyPr/>
                    <a:lstStyle/>
                    <a:p>
                      <a:pPr algn="ctr">
                        <a:spcAft>
                          <a:spcPts val="0"/>
                        </a:spcAft>
                      </a:pPr>
                      <a:r>
                        <a:rPr lang="zh-CN" sz="1400" kern="100">
                          <a:effectLst/>
                        </a:rPr>
                        <a:t>有功电能计量（正、反向）</a:t>
                      </a:r>
                      <a:endParaRPr lang="en-US" sz="1400" kern="100">
                        <a:effectLst/>
                      </a:endParaRPr>
                    </a:p>
                    <a:p>
                      <a:pPr algn="ctr">
                        <a:spcAft>
                          <a:spcPts val="0"/>
                        </a:spcAft>
                      </a:pPr>
                      <a:r>
                        <a:rPr lang="zh-CN" sz="1400" kern="100">
                          <a:effectLst/>
                          <a:sym typeface="+mn-ea"/>
                        </a:rPr>
                        <a:t>无功电能计量（正、反向）</a:t>
                      </a:r>
                      <a:endParaRPr lang="zh-CN" sz="1400" kern="100">
                        <a:effectLst/>
                        <a:sym typeface="+mn-ea"/>
                      </a:endParaRPr>
                    </a:p>
                    <a:p>
                      <a:pPr algn="ctr">
                        <a:spcAft>
                          <a:spcPts val="0"/>
                        </a:spcAft>
                      </a:pPr>
                      <a:r>
                        <a:rPr lang="en-US" sz="1400" kern="100">
                          <a:effectLst/>
                        </a:rPr>
                        <a:t>A</a:t>
                      </a:r>
                      <a:r>
                        <a:rPr lang="zh-CN" altLang="en-US" sz="1400" kern="100">
                          <a:effectLst/>
                        </a:rPr>
                        <a:t>、</a:t>
                      </a:r>
                      <a:r>
                        <a:rPr lang="en-US" altLang="zh-CN" sz="1400" kern="100">
                          <a:effectLst/>
                        </a:rPr>
                        <a:t>B</a:t>
                      </a:r>
                      <a:r>
                        <a:rPr lang="zh-CN" altLang="en-US" sz="1400" kern="100">
                          <a:effectLst/>
                        </a:rPr>
                        <a:t>、</a:t>
                      </a:r>
                      <a:r>
                        <a:rPr lang="en-US" altLang="zh-CN" sz="1400" kern="100">
                          <a:effectLst/>
                        </a:rPr>
                        <a:t>C</a:t>
                      </a:r>
                      <a:r>
                        <a:rPr lang="zh-CN" altLang="en-US" sz="1400" kern="100">
                          <a:effectLst/>
                        </a:rPr>
                        <a:t>相正向有功电能计量</a:t>
                      </a:r>
                      <a:endParaRPr lang="zh-CN" altLang="en-US" sz="1400" kern="100">
                        <a:effectLst/>
                      </a:endParaRPr>
                    </a:p>
                    <a:p>
                      <a:pPr algn="ctr">
                        <a:spcAft>
                          <a:spcPts val="0"/>
                        </a:spcAft>
                      </a:pPr>
                      <a:r>
                        <a:rPr lang="zh-CN" altLang="en-US" sz="1400" kern="100">
                          <a:effectLst/>
                        </a:rPr>
                        <a:t>复费率电能（</a:t>
                      </a:r>
                      <a:r>
                        <a:rPr lang="en-US" altLang="zh-CN" sz="1400" kern="100">
                          <a:effectLst/>
                        </a:rPr>
                        <a:t>-F</a:t>
                      </a:r>
                      <a:r>
                        <a:rPr lang="zh-CN" altLang="en-US" sz="1400" kern="100">
                          <a:effectLst/>
                        </a:rPr>
                        <a:t>）</a:t>
                      </a:r>
                      <a:endParaRPr lang="zh-CN" altLang="en-US" sz="1400" kern="100">
                        <a:effectLst/>
                      </a:endParaRPr>
                    </a:p>
                    <a:p>
                      <a:pPr algn="ctr">
                        <a:spcAft>
                          <a:spcPts val="0"/>
                        </a:spcAft>
                      </a:pPr>
                      <a:r>
                        <a:rPr lang="zh-CN" altLang="en-US" sz="1400" kern="100">
                          <a:effectLst/>
                        </a:rPr>
                        <a:t>历史电能（</a:t>
                      </a:r>
                      <a:r>
                        <a:rPr lang="en-US" altLang="zh-CN" sz="1400" kern="100">
                          <a:effectLst/>
                        </a:rPr>
                        <a:t>-F</a:t>
                      </a:r>
                      <a:r>
                        <a:rPr lang="zh-CN" altLang="en-US" sz="1400" kern="100">
                          <a:effectLst/>
                        </a:rPr>
                        <a:t>）</a:t>
                      </a:r>
                      <a:endParaRPr lang="en-US" altLang="zh-CN" sz="1400" kern="100">
                        <a:effectLst/>
                      </a:endParaRPr>
                    </a:p>
                  </a:txBody>
                  <a:tcPr marL="62052" marR="62052" marT="0" marB="0"/>
                </a:tc>
                <a:tc hMerge="1">
                  <a:tcPr marL="62052" marR="62052" marT="0" marB="0"/>
                </a:tc>
              </a:tr>
              <a:tr h="177165">
                <a:tc>
                  <a:txBody>
                    <a:bodyPr/>
                    <a:lstStyle/>
                    <a:p>
                      <a:pPr algn="just">
                        <a:spcAft>
                          <a:spcPts val="0"/>
                        </a:spcAft>
                      </a:pPr>
                      <a:r>
                        <a:rPr lang="zh-CN" sz="1400" kern="100">
                          <a:effectLst/>
                          <a:latin typeface="等线" panose="02010600030101010101" pitchFamily="2" charset="-122"/>
                          <a:ea typeface="等线" panose="02010600030101010101" pitchFamily="2" charset="-122"/>
                          <a:cs typeface="Times New Roman" panose="02020603050405020304" pitchFamily="18" charset="0"/>
                        </a:rPr>
                        <a:t>电参量测量</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gridSpan="2">
                  <a:txBody>
                    <a:bodyPr/>
                    <a:lstStyle/>
                    <a:p>
                      <a:pPr algn="ctr">
                        <a:spcAft>
                          <a:spcPts val="0"/>
                        </a:spcAft>
                      </a:pPr>
                      <a:r>
                        <a:rPr lang="en-US" altLang="zh-CN" sz="1400" kern="100">
                          <a:effectLst/>
                        </a:rPr>
                        <a:t>U</a:t>
                      </a:r>
                      <a:r>
                        <a:rPr lang="zh-CN" altLang="en-US" sz="1400" kern="100">
                          <a:effectLst/>
                        </a:rPr>
                        <a:t>、</a:t>
                      </a:r>
                      <a:r>
                        <a:rPr lang="en-US" altLang="zh-CN" sz="1400" kern="100">
                          <a:effectLst/>
                        </a:rPr>
                        <a:t>I</a:t>
                      </a:r>
                      <a:r>
                        <a:rPr lang="zh-CN" altLang="en-US" sz="1400" kern="100">
                          <a:effectLst/>
                        </a:rPr>
                        <a:t>、</a:t>
                      </a:r>
                      <a:r>
                        <a:rPr lang="en-US" altLang="zh-CN" sz="1400" kern="100">
                          <a:effectLst/>
                        </a:rPr>
                        <a:t>P</a:t>
                      </a:r>
                      <a:r>
                        <a:rPr lang="zh-CN" altLang="en-US" sz="1400" kern="100">
                          <a:effectLst/>
                        </a:rPr>
                        <a:t>、</a:t>
                      </a:r>
                      <a:r>
                        <a:rPr lang="en-US" altLang="zh-CN" sz="1400" kern="100">
                          <a:effectLst/>
                        </a:rPr>
                        <a:t>Q</a:t>
                      </a:r>
                      <a:r>
                        <a:rPr lang="zh-CN" altLang="en-US" sz="1400" kern="100">
                          <a:effectLst/>
                        </a:rPr>
                        <a:t>、</a:t>
                      </a:r>
                      <a:r>
                        <a:rPr lang="en-US" altLang="zh-CN" sz="1400" kern="100">
                          <a:effectLst/>
                        </a:rPr>
                        <a:t>S</a:t>
                      </a:r>
                      <a:r>
                        <a:rPr lang="zh-CN" altLang="en-US" sz="1400" kern="100">
                          <a:effectLst/>
                        </a:rPr>
                        <a:t>、</a:t>
                      </a:r>
                      <a:r>
                        <a:rPr lang="en-US" altLang="zh-CN" sz="1400" kern="100">
                          <a:effectLst/>
                        </a:rPr>
                        <a:t>PF</a:t>
                      </a:r>
                      <a:endParaRPr lang="en-US" altLang="zh-CN" sz="1400" kern="100">
                        <a:effectLst/>
                      </a:endParaRPr>
                    </a:p>
                  </a:txBody>
                  <a:tcPr marL="62052" marR="62052" marT="0" marB="0"/>
                </a:tc>
                <a:tc hMerge="1">
                  <a:tcPr marL="62052" marR="62052" marT="0" marB="0"/>
                </a:tc>
              </a:tr>
              <a:tr h="762000">
                <a:tc>
                  <a:txBody>
                    <a:bodyPr/>
                    <a:lstStyle/>
                    <a:p>
                      <a:pPr algn="just">
                        <a:spcAft>
                          <a:spcPts val="0"/>
                        </a:spcAft>
                        <a:buNone/>
                      </a:pPr>
                      <a:r>
                        <a:rPr lang="zh-CN" altLang="en-US" sz="1400" kern="100">
                          <a:effectLst/>
                          <a:latin typeface="等线" panose="02010600030101010101" pitchFamily="2" charset="-122"/>
                          <a:ea typeface="等线" panose="02010600030101010101" pitchFamily="2" charset="-122"/>
                          <a:cs typeface="Times New Roman" panose="02020603050405020304" pitchFamily="18" charset="0"/>
                        </a:rPr>
                        <a:t>电能质量</a:t>
                      </a:r>
                      <a:endParaRPr lang="zh-CN" alt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buNone/>
                      </a:pPr>
                      <a:r>
                        <a:rPr lang="zh-CN" altLang="en-US" sz="1400" kern="100">
                          <a:effectLst/>
                        </a:rPr>
                        <a:t>不平衡度</a:t>
                      </a:r>
                      <a:endParaRPr lang="en-US" altLang="zh-CN" sz="1400" kern="100">
                        <a:effectLst/>
                      </a:endParaRPr>
                    </a:p>
                    <a:p>
                      <a:pPr algn="ctr">
                        <a:spcAft>
                          <a:spcPts val="0"/>
                        </a:spcAft>
                        <a:buNone/>
                      </a:pPr>
                      <a:r>
                        <a:rPr lang="en-US" altLang="zh-CN" sz="1400" kern="100">
                          <a:effectLst/>
                        </a:rPr>
                        <a:t>2-31</a:t>
                      </a:r>
                      <a:r>
                        <a:rPr lang="zh-CN" altLang="en-US" sz="1400" kern="100">
                          <a:effectLst/>
                        </a:rPr>
                        <a:t>次谐波（</a:t>
                      </a:r>
                      <a:r>
                        <a:rPr lang="zh-CN" altLang="en-US" sz="1400" kern="100">
                          <a:solidFill>
                            <a:srgbClr val="FF0000"/>
                          </a:solidFill>
                          <a:effectLst/>
                        </a:rPr>
                        <a:t>标配</a:t>
                      </a:r>
                      <a:r>
                        <a:rPr lang="zh-CN" altLang="en-US" sz="1400" kern="100">
                          <a:effectLst/>
                        </a:rPr>
                        <a:t>）</a:t>
                      </a:r>
                      <a:endParaRPr lang="zh-CN" altLang="en-US" sz="1400" kern="100">
                        <a:effectLst/>
                      </a:endParaRPr>
                    </a:p>
                    <a:p>
                      <a:pPr algn="ctr">
                        <a:spcAft>
                          <a:spcPts val="0"/>
                        </a:spcAft>
                        <a:buNone/>
                      </a:pPr>
                      <a:r>
                        <a:rPr lang="zh-CN" altLang="en-US" sz="1400" kern="100">
                          <a:effectLst/>
                        </a:rPr>
                        <a:t>需量（</a:t>
                      </a:r>
                      <a:r>
                        <a:rPr lang="en-US" altLang="zh-CN" sz="1400" kern="100">
                          <a:solidFill>
                            <a:schemeClr val="tx1"/>
                          </a:solidFill>
                          <a:effectLst/>
                        </a:rPr>
                        <a:t>-F</a:t>
                      </a:r>
                      <a:r>
                        <a:rPr lang="zh-CN" altLang="en-US" sz="1400" kern="100">
                          <a:effectLst/>
                        </a:rPr>
                        <a:t>）</a:t>
                      </a:r>
                      <a:endParaRPr lang="zh-CN" altLang="en-US" sz="1400" kern="100">
                        <a:effectLst/>
                      </a:endParaRPr>
                    </a:p>
                    <a:p>
                      <a:pPr algn="ctr">
                        <a:spcAft>
                          <a:spcPts val="0"/>
                        </a:spcAft>
                        <a:buNone/>
                      </a:pPr>
                      <a:r>
                        <a:rPr lang="zh-CN" altLang="en-US" sz="1400" kern="100">
                          <a:effectLst/>
                        </a:rPr>
                        <a:t>极值（</a:t>
                      </a:r>
                      <a:r>
                        <a:rPr lang="en-US" altLang="zh-CN" sz="1400" kern="100">
                          <a:effectLst/>
                        </a:rPr>
                        <a:t>-F</a:t>
                      </a:r>
                      <a:r>
                        <a:rPr lang="zh-CN" altLang="en-US" sz="1400" kern="100">
                          <a:effectLst/>
                        </a:rPr>
                        <a:t>）</a:t>
                      </a:r>
                      <a:endParaRPr lang="zh-CN" altLang="en-US" sz="1400" kern="100">
                        <a:effectLst/>
                      </a:endParaRPr>
                    </a:p>
                    <a:p>
                      <a:pPr algn="ctr">
                        <a:spcAft>
                          <a:spcPts val="0"/>
                        </a:spcAft>
                        <a:buNone/>
                      </a:pPr>
                      <a:r>
                        <a:rPr lang="zh-CN" altLang="en-US" sz="1400" kern="100">
                          <a:effectLst/>
                        </a:rPr>
                        <a:t>相位角</a:t>
                      </a:r>
                      <a:endParaRPr lang="zh-CN" altLang="en-US" sz="1400" kern="100">
                        <a:effectLst/>
                      </a:endParaRPr>
                    </a:p>
                  </a:txBody>
                  <a:tcPr marL="62052" marR="62052" marT="0" marB="0"/>
                </a:tc>
                <a:tc>
                  <a:txBody>
                    <a:bodyPr/>
                    <a:lstStyle/>
                    <a:p>
                      <a:pPr algn="ctr">
                        <a:spcAft>
                          <a:spcPts val="0"/>
                        </a:spcAft>
                        <a:buNone/>
                      </a:pPr>
                      <a:r>
                        <a:rPr lang="zh-CN" altLang="en-US" sz="1400" kern="100">
                          <a:effectLst/>
                          <a:sym typeface="+mn-ea"/>
                        </a:rPr>
                        <a:t>不平衡度</a:t>
                      </a:r>
                      <a:endParaRPr lang="en-US" altLang="zh-CN" sz="1400" kern="100">
                        <a:effectLst/>
                        <a:sym typeface="+mn-ea"/>
                      </a:endParaRPr>
                    </a:p>
                    <a:p>
                      <a:pPr algn="ctr">
                        <a:spcAft>
                          <a:spcPts val="0"/>
                        </a:spcAft>
                        <a:buNone/>
                      </a:pPr>
                      <a:r>
                        <a:rPr lang="en-US" altLang="zh-CN" sz="1400" kern="100">
                          <a:effectLst/>
                          <a:sym typeface="+mn-ea"/>
                        </a:rPr>
                        <a:t>2-31</a:t>
                      </a:r>
                      <a:r>
                        <a:rPr lang="zh-CN" altLang="en-US" sz="1400" kern="100">
                          <a:effectLst/>
                          <a:sym typeface="+mn-ea"/>
                        </a:rPr>
                        <a:t>次谐波（</a:t>
                      </a:r>
                      <a:r>
                        <a:rPr lang="en-US" altLang="zh-CN" sz="1400" kern="100">
                          <a:solidFill>
                            <a:srgbClr val="FF0000"/>
                          </a:solidFill>
                          <a:effectLst/>
                          <a:sym typeface="+mn-ea"/>
                        </a:rPr>
                        <a:t>-H</a:t>
                      </a:r>
                      <a:r>
                        <a:rPr lang="zh-CN" altLang="en-US" sz="1400" kern="100">
                          <a:effectLst/>
                          <a:sym typeface="+mn-ea"/>
                        </a:rPr>
                        <a:t>）</a:t>
                      </a:r>
                      <a:endParaRPr lang="zh-CN" altLang="en-US" sz="1400" kern="100">
                        <a:effectLst/>
                        <a:sym typeface="+mn-ea"/>
                      </a:endParaRPr>
                    </a:p>
                    <a:p>
                      <a:pPr algn="ctr">
                        <a:spcAft>
                          <a:spcPts val="0"/>
                        </a:spcAft>
                        <a:buNone/>
                      </a:pPr>
                      <a:r>
                        <a:rPr lang="zh-CN" altLang="en-US" sz="1400" kern="100">
                          <a:effectLst/>
                          <a:sym typeface="+mn-ea"/>
                        </a:rPr>
                        <a:t>需量（</a:t>
                      </a:r>
                      <a:r>
                        <a:rPr lang="en-US" altLang="zh-CN" sz="1400" kern="100">
                          <a:solidFill>
                            <a:schemeClr val="tx1"/>
                          </a:solidFill>
                          <a:effectLst/>
                          <a:sym typeface="+mn-ea"/>
                        </a:rPr>
                        <a:t>-F</a:t>
                      </a:r>
                      <a:r>
                        <a:rPr lang="zh-CN" altLang="en-US" sz="1400" kern="100">
                          <a:effectLst/>
                          <a:sym typeface="+mn-ea"/>
                        </a:rPr>
                        <a:t>）</a:t>
                      </a:r>
                      <a:endParaRPr lang="zh-CN" altLang="en-US" sz="1400" kern="100">
                        <a:effectLst/>
                        <a:sym typeface="+mn-ea"/>
                      </a:endParaRPr>
                    </a:p>
                    <a:p>
                      <a:pPr algn="ctr">
                        <a:spcAft>
                          <a:spcPts val="0"/>
                        </a:spcAft>
                        <a:buNone/>
                      </a:pPr>
                      <a:r>
                        <a:rPr lang="zh-CN" altLang="en-US" sz="1400" kern="100">
                          <a:effectLst/>
                          <a:sym typeface="+mn-ea"/>
                        </a:rPr>
                        <a:t>极值（</a:t>
                      </a:r>
                      <a:r>
                        <a:rPr lang="en-US" altLang="zh-CN" sz="1400" kern="100">
                          <a:effectLst/>
                          <a:sym typeface="+mn-ea"/>
                        </a:rPr>
                        <a:t>-F</a:t>
                      </a:r>
                      <a:r>
                        <a:rPr lang="zh-CN" altLang="en-US" sz="1400" kern="100">
                          <a:effectLst/>
                          <a:sym typeface="+mn-ea"/>
                        </a:rPr>
                        <a:t>）</a:t>
                      </a:r>
                      <a:endParaRPr lang="zh-CN" altLang="en-US" sz="1400" kern="100">
                        <a:effectLst/>
                        <a:sym typeface="+mn-ea"/>
                      </a:endParaRPr>
                    </a:p>
                    <a:p>
                      <a:pPr algn="ctr">
                        <a:spcAft>
                          <a:spcPts val="0"/>
                        </a:spcAft>
                        <a:buNone/>
                      </a:pPr>
                      <a:r>
                        <a:rPr lang="zh-CN" altLang="en-US" sz="1400" kern="100">
                          <a:effectLst/>
                          <a:sym typeface="+mn-ea"/>
                        </a:rPr>
                        <a:t>相位角</a:t>
                      </a:r>
                      <a:endParaRPr lang="zh-CN" altLang="en-US" sz="1400" kern="100">
                        <a:effectLst/>
                        <a:sym typeface="+mn-ea"/>
                      </a:endParaRPr>
                    </a:p>
                  </a:txBody>
                  <a:tcPr marL="62052" marR="62052" marT="0" marB="0"/>
                </a:tc>
              </a:tr>
              <a:tr h="152400">
                <a:tc>
                  <a:txBody>
                    <a:bodyPr/>
                    <a:lstStyle/>
                    <a:p>
                      <a:pPr algn="just">
                        <a:spcAft>
                          <a:spcPts val="0"/>
                        </a:spcAft>
                      </a:pPr>
                      <a:r>
                        <a:rPr lang="zh-CN" sz="1400" kern="100">
                          <a:effectLst/>
                        </a:rPr>
                        <a:t>取证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a:effectLst/>
                          <a:sym typeface="+mn-ea"/>
                        </a:rPr>
                        <a:t>CPA</a:t>
                      </a:r>
                      <a:r>
                        <a:rPr lang="zh-CN" altLang="en-US" sz="1400" kern="100">
                          <a:effectLst/>
                          <a:sym typeface="+mn-ea"/>
                        </a:rPr>
                        <a:t>、</a:t>
                      </a:r>
                      <a:r>
                        <a:rPr lang="en-US" altLang="zh-CN" sz="1400" kern="100">
                          <a:effectLst/>
                          <a:sym typeface="+mn-ea"/>
                        </a:rPr>
                        <a:t>CE</a:t>
                      </a:r>
                      <a:r>
                        <a:rPr lang="zh-CN" altLang="en-US" sz="1400" kern="100">
                          <a:effectLst/>
                          <a:sym typeface="+mn-ea"/>
                        </a:rPr>
                        <a:t>、</a:t>
                      </a:r>
                      <a:r>
                        <a:rPr lang="en-US" altLang="zh-CN" sz="1400" kern="100">
                          <a:effectLst/>
                          <a:sym typeface="+mn-ea"/>
                        </a:rPr>
                        <a:t>EAC</a:t>
                      </a:r>
                      <a:r>
                        <a:rPr lang="zh-CN" altLang="en-US" sz="1400" kern="100">
                          <a:effectLst/>
                          <a:sym typeface="+mn-ea"/>
                        </a:rPr>
                        <a:t>、</a:t>
                      </a:r>
                      <a:r>
                        <a:rPr lang="en-US" altLang="zh-CN" sz="1400" kern="100">
                          <a:effectLst/>
                          <a:sym typeface="+mn-ea"/>
                        </a:rPr>
                        <a:t>IEC</a:t>
                      </a:r>
                      <a:r>
                        <a:rPr lang="zh-CN" altLang="en-US" sz="1400" kern="100">
                          <a:effectLst/>
                          <a:sym typeface="+mn-ea"/>
                        </a:rPr>
                        <a:t>测试报告</a:t>
                      </a:r>
                      <a:r>
                        <a:rPr lang="zh-CN" altLang="en-US" sz="1400" kern="100">
                          <a:solidFill>
                            <a:srgbClr val="FF0000"/>
                          </a:solidFill>
                          <a:effectLst/>
                          <a:sym typeface="+mn-ea"/>
                        </a:rPr>
                        <a:t>均计划做</a:t>
                      </a:r>
                      <a:endParaRPr lang="zh-CN" altLang="en-US" sz="140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sym typeface="+mn-ea"/>
                      </a:endParaRPr>
                    </a:p>
                  </a:txBody>
                  <a:tcPr marL="62052" marR="62052" marT="0" marB="0"/>
                </a:tc>
                <a:tc>
                  <a:txBody>
                    <a:bodyPr/>
                    <a:lstStyle/>
                    <a:p>
                      <a:pPr algn="ctr">
                        <a:spcAft>
                          <a:spcPts val="0"/>
                        </a:spcAft>
                      </a:pPr>
                      <a:r>
                        <a:rPr lang="en-US" sz="1400" kern="100">
                          <a:effectLst/>
                        </a:rPr>
                        <a:t>CPA</a:t>
                      </a:r>
                      <a:r>
                        <a:rPr lang="zh-CN" altLang="en-US" sz="1400" kern="100">
                          <a:effectLst/>
                        </a:rPr>
                        <a:t>、</a:t>
                      </a:r>
                      <a:r>
                        <a:rPr lang="en-US" altLang="zh-CN" sz="1400" kern="100">
                          <a:effectLst/>
                        </a:rPr>
                        <a:t>CE</a:t>
                      </a:r>
                      <a:r>
                        <a:rPr lang="zh-CN" altLang="en-US" sz="1400" kern="100">
                          <a:effectLst/>
                        </a:rPr>
                        <a:t>、</a:t>
                      </a:r>
                      <a:r>
                        <a:rPr lang="en-US" altLang="zh-CN" sz="1400" kern="100">
                          <a:effectLst/>
                        </a:rPr>
                        <a:t>EAC</a:t>
                      </a:r>
                      <a:r>
                        <a:rPr lang="zh-CN" altLang="en-US" sz="1400" kern="100">
                          <a:effectLst/>
                        </a:rPr>
                        <a:t>、</a:t>
                      </a:r>
                      <a:r>
                        <a:rPr lang="en-US" altLang="zh-CN" sz="1400" kern="100">
                          <a:effectLst/>
                        </a:rPr>
                        <a:t>IEC</a:t>
                      </a:r>
                      <a:r>
                        <a:rPr lang="zh-CN" altLang="en-US" sz="1400" kern="100">
                          <a:effectLst/>
                        </a:rPr>
                        <a:t>测试报告</a:t>
                      </a:r>
                      <a:endParaRPr lang="zh-CN" alt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58750">
                <a:tc>
                  <a:txBody>
                    <a:bodyPr/>
                    <a:lstStyle/>
                    <a:p>
                      <a:pPr algn="just">
                        <a:spcAft>
                          <a:spcPts val="0"/>
                        </a:spcAft>
                      </a:pPr>
                      <a:r>
                        <a:rPr lang="zh-CN" sz="1400" kern="100">
                          <a:effectLst/>
                        </a:rPr>
                        <a:t>按键显示</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a:solidFill>
                            <a:srgbClr val="FF0000"/>
                          </a:solidFill>
                          <a:effectLst/>
                        </a:rPr>
                        <a:t>3</a:t>
                      </a:r>
                      <a:r>
                        <a:rPr lang="zh-CN" altLang="en-US" sz="1400" kern="100">
                          <a:solidFill>
                            <a:srgbClr val="FF0000"/>
                          </a:solidFill>
                          <a:effectLst/>
                        </a:rPr>
                        <a:t>按键、</a:t>
                      </a:r>
                      <a:r>
                        <a:rPr lang="en-US" altLang="zh-CN" sz="1400" kern="100">
                          <a:solidFill>
                            <a:srgbClr val="FF0000"/>
                          </a:solidFill>
                          <a:effectLst/>
                        </a:rPr>
                        <a:t>3*4</a:t>
                      </a:r>
                      <a:r>
                        <a:rPr lang="zh-CN" altLang="en-US" sz="1400" kern="100">
                          <a:solidFill>
                            <a:srgbClr val="FF0000"/>
                          </a:solidFill>
                          <a:effectLst/>
                        </a:rPr>
                        <a:t>段</a:t>
                      </a:r>
                      <a:r>
                        <a:rPr lang="en-US" altLang="zh-CN" sz="1400" kern="100">
                          <a:solidFill>
                            <a:srgbClr val="FF0000"/>
                          </a:solidFill>
                          <a:effectLst/>
                        </a:rPr>
                        <a:t>LCD</a:t>
                      </a:r>
                      <a:r>
                        <a:rPr lang="zh-CN" altLang="en-US" sz="1400" kern="100">
                          <a:solidFill>
                            <a:srgbClr val="FF0000"/>
                          </a:solidFill>
                          <a:effectLst/>
                        </a:rPr>
                        <a:t>显示</a:t>
                      </a:r>
                      <a:endParaRPr lang="zh-CN" altLang="en-US" sz="140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a:effectLst/>
                        </a:rPr>
                        <a:t>4</a:t>
                      </a:r>
                      <a:r>
                        <a:rPr lang="zh-CN" altLang="en-US" sz="1400" kern="100">
                          <a:effectLst/>
                        </a:rPr>
                        <a:t>按键、单排</a:t>
                      </a:r>
                      <a:r>
                        <a:rPr lang="en-US" altLang="zh-CN" sz="1400" kern="100">
                          <a:effectLst/>
                        </a:rPr>
                        <a:t>8</a:t>
                      </a:r>
                      <a:r>
                        <a:rPr lang="zh-CN" altLang="en-US" sz="1400" kern="100">
                          <a:effectLst/>
                        </a:rPr>
                        <a:t>段</a:t>
                      </a:r>
                      <a:r>
                        <a:rPr lang="en-US" sz="1400" kern="100">
                          <a:effectLst/>
                        </a:rPr>
                        <a:t>LCD</a:t>
                      </a:r>
                      <a:r>
                        <a:rPr lang="zh-CN" altLang="en-US" sz="1400" kern="100">
                          <a:effectLst/>
                        </a:rPr>
                        <a:t>显示</a:t>
                      </a:r>
                      <a:endParaRPr lang="zh-CN" altLang="en-US"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438785">
                <a:tc>
                  <a:txBody>
                    <a:bodyPr/>
                    <a:lstStyle/>
                    <a:p>
                      <a:pPr algn="just">
                        <a:spcAft>
                          <a:spcPts val="0"/>
                        </a:spcAft>
                      </a:pPr>
                      <a:r>
                        <a:rPr lang="zh-CN" sz="1400" kern="100">
                          <a:effectLst/>
                        </a:rPr>
                        <a:t>通讯</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altLang="zh-CN" sz="1400" kern="100">
                          <a:effectLst/>
                        </a:rPr>
                        <a:t>1</a:t>
                      </a:r>
                      <a:r>
                        <a:rPr lang="zh-CN" altLang="en-US" sz="1400" kern="100">
                          <a:effectLst/>
                        </a:rPr>
                        <a:t>路</a:t>
                      </a:r>
                      <a:r>
                        <a:rPr lang="en-US" altLang="zh-CN" sz="1400" kern="100">
                          <a:effectLst/>
                        </a:rPr>
                        <a:t>485</a:t>
                      </a:r>
                      <a:r>
                        <a:rPr lang="zh-CN" altLang="en-US" sz="1400" kern="100">
                          <a:effectLst/>
                        </a:rPr>
                        <a:t>通讯</a:t>
                      </a:r>
                      <a:endParaRPr lang="zh-CN" sz="1400" kern="100">
                        <a:effectLst/>
                      </a:endParaRPr>
                    </a:p>
                    <a:p>
                      <a:pPr algn="ctr">
                        <a:spcAft>
                          <a:spcPts val="0"/>
                        </a:spcAft>
                      </a:pP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rPr>
                        <a:t>1</a:t>
                      </a:r>
                      <a:r>
                        <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rPr>
                        <a:t>路主</a:t>
                      </a:r>
                      <a:r>
                        <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rPr>
                        <a:t>485</a:t>
                      </a:r>
                      <a:r>
                        <a:rPr lang="zh-CN" altLang="en-US" sz="1400" kern="100" dirty="0">
                          <a:effectLst/>
                          <a:latin typeface="等线" panose="02010600030101010101" pitchFamily="2" charset="-122"/>
                          <a:ea typeface="等线" panose="02010600030101010101" pitchFamily="2" charset="-122"/>
                          <a:cs typeface="Times New Roman" panose="02020603050405020304" pitchFamily="18" charset="0"/>
                        </a:rPr>
                        <a:t>通讯</a:t>
                      </a:r>
                      <a:endParaRPr lang="en-US"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ctr">
                        <a:spcAft>
                          <a:spcPts val="0"/>
                        </a:spcAft>
                      </a:pPr>
                      <a:r>
                        <a:rPr lang="en-US" altLang="zh-CN"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1</a:t>
                      </a:r>
                      <a:r>
                        <a:rPr lang="zh-CN" alt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路红外通讯</a:t>
                      </a:r>
                      <a:endParaRPr lang="zh-CN" alt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p>
                      <a:pPr algn="ctr">
                        <a:spcAft>
                          <a:spcPts val="0"/>
                        </a:spcAft>
                      </a:pPr>
                      <a:r>
                        <a:rPr lang="en-US" altLang="zh-CN"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1</a:t>
                      </a:r>
                      <a:r>
                        <a:rPr lang="zh-CN" alt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路副</a:t>
                      </a:r>
                      <a:r>
                        <a:rPr lang="en-US" altLang="zh-CN"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485</a:t>
                      </a:r>
                      <a:r>
                        <a:rPr lang="zh-CN" alt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通讯（</a:t>
                      </a:r>
                      <a:r>
                        <a:rPr lang="en-US" altLang="zh-CN"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-2C</a:t>
                      </a:r>
                      <a:r>
                        <a:rPr lang="zh-CN" alt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a:t>
                      </a:r>
                      <a:endParaRPr lang="zh-CN" alt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80340">
                <a:tc>
                  <a:txBody>
                    <a:bodyPr/>
                    <a:lstStyle/>
                    <a:p>
                      <a:pPr algn="just">
                        <a:spcAft>
                          <a:spcPts val="0"/>
                        </a:spcAft>
                      </a:pPr>
                      <a:r>
                        <a:rPr lang="zh-CN" sz="1400" kern="100">
                          <a:effectLst/>
                        </a:rPr>
                        <a:t>开关量</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zh-CN" sz="1400" kern="100">
                          <a:effectLst/>
                        </a:rPr>
                        <a:t>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a:solidFill>
                            <a:srgbClr val="FF0000"/>
                          </a:solidFill>
                          <a:effectLst/>
                        </a:rPr>
                        <a:t>1DI1DO</a:t>
                      </a:r>
                      <a:r>
                        <a:rPr lang="zh-CN" altLang="en-US" sz="1400" kern="100">
                          <a:solidFill>
                            <a:srgbClr val="FF0000"/>
                          </a:solidFill>
                          <a:effectLst/>
                        </a:rPr>
                        <a:t>（</a:t>
                      </a:r>
                      <a:r>
                        <a:rPr lang="en-US" altLang="zh-CN" sz="1400" kern="100">
                          <a:solidFill>
                            <a:srgbClr val="FF0000"/>
                          </a:solidFill>
                          <a:effectLst/>
                        </a:rPr>
                        <a:t>-K</a:t>
                      </a:r>
                      <a:r>
                        <a:rPr lang="zh-CN" altLang="en-US" sz="1400" kern="100">
                          <a:solidFill>
                            <a:srgbClr val="FF0000"/>
                          </a:solidFill>
                          <a:effectLst/>
                        </a:rPr>
                        <a:t>、</a:t>
                      </a:r>
                      <a:r>
                        <a:rPr lang="en-US" altLang="zh-CN" sz="1400" kern="100">
                          <a:solidFill>
                            <a:srgbClr val="FF0000"/>
                          </a:solidFill>
                          <a:effectLst/>
                        </a:rPr>
                        <a:t>DI</a:t>
                      </a:r>
                      <a:r>
                        <a:rPr lang="zh-CN" altLang="en-US" sz="1400" kern="100">
                          <a:solidFill>
                            <a:srgbClr val="FF0000"/>
                          </a:solidFill>
                          <a:effectLst/>
                        </a:rPr>
                        <a:t>为有源</a:t>
                      </a:r>
                      <a:r>
                        <a:rPr lang="en-US" altLang="zh-CN" sz="1400" kern="100">
                          <a:solidFill>
                            <a:srgbClr val="FF0000"/>
                          </a:solidFill>
                          <a:effectLst/>
                        </a:rPr>
                        <a:t>DI</a:t>
                      </a:r>
                      <a:r>
                        <a:rPr lang="zh-CN" altLang="en-US" sz="1400" kern="100">
                          <a:solidFill>
                            <a:srgbClr val="FF0000"/>
                          </a:solidFill>
                          <a:effectLst/>
                        </a:rPr>
                        <a:t>）</a:t>
                      </a:r>
                      <a:endParaRPr lang="zh-CN" altLang="en-US" sz="140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r h="158115">
                <a:tc>
                  <a:txBody>
                    <a:bodyPr/>
                    <a:lstStyle/>
                    <a:p>
                      <a:pPr algn="just">
                        <a:spcAft>
                          <a:spcPts val="0"/>
                        </a:spcAft>
                      </a:pPr>
                      <a:r>
                        <a:rPr lang="zh-CN" sz="1400" kern="100">
                          <a:effectLst/>
                        </a:rPr>
                        <a:t>测温</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zh-CN" sz="1400" kern="100">
                          <a:effectLst/>
                        </a:rPr>
                        <a:t>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c>
                  <a:txBody>
                    <a:bodyPr/>
                    <a:lstStyle/>
                    <a:p>
                      <a:pPr algn="ctr">
                        <a:spcAft>
                          <a:spcPts val="0"/>
                        </a:spcAft>
                      </a:pPr>
                      <a:r>
                        <a:rPr lang="en-US" sz="1400" kern="100" dirty="0">
                          <a:solidFill>
                            <a:srgbClr val="FF0000"/>
                          </a:solidFill>
                          <a:effectLst/>
                        </a:rPr>
                        <a:t>3</a:t>
                      </a:r>
                      <a:r>
                        <a:rPr lang="zh-CN" altLang="en-US" sz="1400" kern="100" dirty="0">
                          <a:solidFill>
                            <a:srgbClr val="FF0000"/>
                          </a:solidFill>
                          <a:effectLst/>
                        </a:rPr>
                        <a:t>路</a:t>
                      </a:r>
                      <a:r>
                        <a:rPr lang="en-US" altLang="zh-CN" sz="1400" kern="100" dirty="0">
                          <a:solidFill>
                            <a:srgbClr val="FF0000"/>
                          </a:solidFill>
                          <a:effectLst/>
                        </a:rPr>
                        <a:t>NTC</a:t>
                      </a:r>
                      <a:r>
                        <a:rPr lang="zh-CN" altLang="en-US" sz="1400" kern="100" dirty="0">
                          <a:solidFill>
                            <a:srgbClr val="FF0000"/>
                          </a:solidFill>
                          <a:effectLst/>
                        </a:rPr>
                        <a:t>测温（</a:t>
                      </a:r>
                      <a:r>
                        <a:rPr lang="en-US" altLang="zh-CN" sz="1400" kern="100" dirty="0">
                          <a:solidFill>
                            <a:srgbClr val="FF0000"/>
                          </a:solidFill>
                          <a:effectLst/>
                        </a:rPr>
                        <a:t>-T</a:t>
                      </a:r>
                      <a:r>
                        <a:rPr lang="zh-CN" altLang="en-US" sz="1400" kern="100" dirty="0">
                          <a:solidFill>
                            <a:srgbClr val="FF0000"/>
                          </a:solidFill>
                          <a:effectLst/>
                        </a:rPr>
                        <a:t>）</a:t>
                      </a:r>
                      <a:endParaRPr lang="zh-CN" alt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62052" marR="62052" marT="0" marB="0"/>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3119671" y="2190973"/>
            <a:ext cx="9072331" cy="2198135"/>
          </a:xfrm>
          <a:prstGeom prst="rect">
            <a:avLst/>
          </a:prstGeom>
          <a:solidFill>
            <a:schemeClr val="accent1">
              <a:lumMod val="75000"/>
            </a:schemeClr>
          </a:solidFill>
          <a:ln w="9525">
            <a:noFill/>
            <a:miter lim="800000"/>
          </a:ln>
        </p:spPr>
        <p:txBody>
          <a:bodyPr wrap="none" anchor="ctr"/>
          <a:lstStyle/>
          <a:p>
            <a:endParaRPr lang="zh-CN" altLang="en-US" sz="2135" dirty="0">
              <a:latin typeface="Calibri" panose="020F0502020204030204" pitchFamily="34" charset="0"/>
            </a:endParaRPr>
          </a:p>
        </p:txBody>
      </p:sp>
      <p:sp>
        <p:nvSpPr>
          <p:cNvPr id="23" name="矩形 22"/>
          <p:cNvSpPr/>
          <p:nvPr/>
        </p:nvSpPr>
        <p:spPr>
          <a:xfrm>
            <a:off x="-5677" y="2190973"/>
            <a:ext cx="3119668" cy="219813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73835" fontAlgn="auto">
              <a:spcBef>
                <a:spcPts val="0"/>
              </a:spcBef>
              <a:spcAft>
                <a:spcPts val="0"/>
              </a:spcAft>
              <a:defRPr/>
            </a:pPr>
            <a:endParaRPr lang="zh-CN" altLang="en-US" sz="2135"/>
          </a:p>
        </p:txBody>
      </p:sp>
      <p:sp>
        <p:nvSpPr>
          <p:cNvPr id="24" name="Text Box 2"/>
          <p:cNvSpPr txBox="1">
            <a:spLocks noChangeArrowheads="1"/>
          </p:cNvSpPr>
          <p:nvPr/>
        </p:nvSpPr>
        <p:spPr bwMode="auto">
          <a:xfrm>
            <a:off x="3599723" y="2859151"/>
            <a:ext cx="6912768" cy="830997"/>
          </a:xfrm>
          <a:prstGeom prst="rect">
            <a:avLst/>
          </a:prstGeom>
          <a:noFill/>
          <a:ln w="9525">
            <a:noFill/>
            <a:miter lim="800000"/>
          </a:ln>
        </p:spPr>
        <p:txBody>
          <a:bodyPr wrap="square">
            <a:spAutoFit/>
          </a:bodyPr>
          <a:lstStyle/>
          <a:p>
            <a:pPr lvl="0">
              <a:defRPr/>
            </a:pPr>
            <a:r>
              <a:rPr lang="zh-CN" altLang="en-US" sz="4800" kern="0" dirty="0">
                <a:solidFill>
                  <a:schemeClr val="bg1"/>
                </a:solidFill>
                <a:latin typeface="微软雅黑" panose="020B0503020204020204" pitchFamily="34" charset="-122"/>
              </a:rPr>
              <a:t>预付费解决方案</a:t>
            </a:r>
            <a:endParaRPr lang="zh-CN" altLang="en-US" sz="4800" kern="0" dirty="0">
              <a:solidFill>
                <a:schemeClr val="bg1"/>
              </a:solidFill>
              <a:latin typeface="微软雅黑" panose="020B0503020204020204" pitchFamily="34" charset="-122"/>
            </a:endParaRPr>
          </a:p>
        </p:txBody>
      </p:sp>
      <p:sp>
        <p:nvSpPr>
          <p:cNvPr id="6" name="TextBox 5"/>
          <p:cNvSpPr txBox="1"/>
          <p:nvPr/>
        </p:nvSpPr>
        <p:spPr>
          <a:xfrm>
            <a:off x="693606" y="2364363"/>
            <a:ext cx="1749198" cy="1897892"/>
          </a:xfrm>
          <a:prstGeom prst="rect">
            <a:avLst/>
          </a:prstGeom>
          <a:noFill/>
        </p:spPr>
        <p:txBody>
          <a:bodyPr wrap="none" rtlCol="0">
            <a:spAutoFit/>
          </a:bodyPr>
          <a:lstStyle/>
          <a:p>
            <a:pPr algn="ctr"/>
            <a:r>
              <a:rPr lang="en-US" altLang="zh-CN" sz="11735" dirty="0">
                <a:solidFill>
                  <a:schemeClr val="bg1"/>
                </a:solidFill>
                <a:latin typeface="Impact" panose="020B0806030902050204" pitchFamily="34" charset="0"/>
              </a:rPr>
              <a:t>02</a:t>
            </a:r>
            <a:endParaRPr lang="zh-CN" altLang="en-US" sz="11735"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6" y="45437"/>
            <a:ext cx="1720607" cy="400110"/>
          </a:xfrm>
          <a:prstGeom prst="rect">
            <a:avLst/>
          </a:prstGeom>
          <a:noFill/>
        </p:spPr>
        <p:txBody>
          <a:bodyPr wrap="square" rtlCol="0">
            <a:spAutoFit/>
          </a:bodyPr>
          <a:lstStyle/>
          <a:p>
            <a:r>
              <a:rPr lang="zh-CN" altLang="en-US" sz="2000" dirty="0">
                <a:solidFill>
                  <a:schemeClr val="tx1">
                    <a:lumMod val="85000"/>
                    <a:lumOff val="15000"/>
                  </a:schemeClr>
                </a:solidFill>
              </a:rPr>
              <a:t>预付费表整合</a:t>
            </a:r>
            <a:endParaRPr lang="zh-CN" altLang="en-US" sz="2000" dirty="0">
              <a:solidFill>
                <a:schemeClr val="tx1">
                  <a:lumMod val="85000"/>
                  <a:lumOff val="15000"/>
                </a:schemeClr>
              </a:solidFill>
            </a:endParaRPr>
          </a:p>
        </p:txBody>
      </p:sp>
      <p:graphicFrame>
        <p:nvGraphicFramePr>
          <p:cNvPr id="7" name="图示 6"/>
          <p:cNvGraphicFramePr/>
          <p:nvPr/>
        </p:nvGraphicFramePr>
        <p:xfrm>
          <a:off x="1594678" y="536463"/>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4" descr="äº§å"/>
          <p:cNvPicPr>
            <a:picLocks noChangeAspect="1" noChangeArrowheads="1"/>
          </p:cNvPicPr>
          <p:nvPr/>
        </p:nvPicPr>
        <p:blipFill>
          <a:blip r:embed="rId7" cstate="print"/>
          <a:srcRect/>
          <a:stretch>
            <a:fillRect/>
          </a:stretch>
        </p:blipFill>
        <p:spPr bwMode="auto">
          <a:xfrm>
            <a:off x="1638290" y="1123808"/>
            <a:ext cx="976109" cy="878498"/>
          </a:xfrm>
          <a:prstGeom prst="rect">
            <a:avLst/>
          </a:prstGeom>
          <a:noFill/>
        </p:spPr>
      </p:pic>
      <p:pic>
        <p:nvPicPr>
          <p:cNvPr id="11" name="Picture 8" descr="http://net.acrel.cn/(S(ukqg0njreglovv450s0trf55))/cptp/common/upload/2019/10/23/95634wg.jpg"/>
          <p:cNvPicPr>
            <a:picLocks noChangeAspect="1" noChangeArrowheads="1"/>
          </p:cNvPicPr>
          <p:nvPr/>
        </p:nvPicPr>
        <p:blipFill>
          <a:blip r:embed="rId8" cstate="print"/>
          <a:srcRect l="2273" t="20454" r="4545" b="20455"/>
          <a:stretch>
            <a:fillRect/>
          </a:stretch>
        </p:blipFill>
        <p:spPr bwMode="auto">
          <a:xfrm>
            <a:off x="2497306" y="1938945"/>
            <a:ext cx="1368152" cy="780848"/>
          </a:xfrm>
          <a:prstGeom prst="rect">
            <a:avLst/>
          </a:prstGeom>
          <a:noFill/>
        </p:spPr>
      </p:pic>
      <p:pic>
        <p:nvPicPr>
          <p:cNvPr id="12" name="Picture 10" descr="http://net.acrel.cn/ckfinder/userfiles/images/DSC_7605-2.png"/>
          <p:cNvPicPr>
            <a:picLocks noChangeAspect="1" noChangeArrowheads="1"/>
          </p:cNvPicPr>
          <p:nvPr/>
        </p:nvPicPr>
        <p:blipFill>
          <a:blip r:embed="rId9" cstate="print"/>
          <a:srcRect/>
          <a:stretch>
            <a:fillRect/>
          </a:stretch>
        </p:blipFill>
        <p:spPr bwMode="auto">
          <a:xfrm>
            <a:off x="8661099" y="1163357"/>
            <a:ext cx="888098" cy="799289"/>
          </a:xfrm>
          <a:prstGeom prst="rect">
            <a:avLst/>
          </a:prstGeom>
          <a:noFill/>
        </p:spPr>
      </p:pic>
      <p:pic>
        <p:nvPicPr>
          <p:cNvPr id="13" name="Picture 6" descr="D:\WinEIM\users\713\temp\ddeeb5ec.png"/>
          <p:cNvPicPr>
            <a:picLocks noChangeAspect="1" noChangeArrowheads="1"/>
          </p:cNvPicPr>
          <p:nvPr/>
        </p:nvPicPr>
        <p:blipFill>
          <a:blip r:embed="rId10" cstate="print"/>
          <a:srcRect/>
          <a:stretch>
            <a:fillRect/>
          </a:stretch>
        </p:blipFill>
        <p:spPr bwMode="auto">
          <a:xfrm>
            <a:off x="7393627" y="1796075"/>
            <a:ext cx="1512168" cy="1360952"/>
          </a:xfrm>
          <a:prstGeom prst="rect">
            <a:avLst/>
          </a:prstGeom>
          <a:noFill/>
        </p:spPr>
      </p:pic>
      <p:pic>
        <p:nvPicPr>
          <p:cNvPr id="14" name="Picture 12" descr="http://net.acrel.cn/(S(5vainr55m1iapw55qp33yvy0))/cptp/common/upload/2018/12/03/95813dr.png"/>
          <p:cNvPicPr>
            <a:picLocks noChangeAspect="1" noChangeArrowheads="1"/>
          </p:cNvPicPr>
          <p:nvPr/>
        </p:nvPicPr>
        <p:blipFill>
          <a:blip r:embed="rId11" cstate="print"/>
          <a:srcRect/>
          <a:stretch>
            <a:fillRect/>
          </a:stretch>
        </p:blipFill>
        <p:spPr bwMode="auto">
          <a:xfrm>
            <a:off x="4726647" y="2925199"/>
            <a:ext cx="1584176" cy="1425758"/>
          </a:xfrm>
          <a:prstGeom prst="rect">
            <a:avLst/>
          </a:prstGeom>
          <a:noFill/>
        </p:spPr>
      </p:pic>
      <p:pic>
        <p:nvPicPr>
          <p:cNvPr id="15" name="Picture 14" descr="http://net.acrel.cn/(S(5vainr55m1iapw55qp33yvy0))/cptp/common/upload/2018/12/03/95927es.png"/>
          <p:cNvPicPr>
            <a:picLocks noChangeAspect="1" noChangeArrowheads="1"/>
          </p:cNvPicPr>
          <p:nvPr/>
        </p:nvPicPr>
        <p:blipFill>
          <a:blip r:embed="rId12" cstate="print"/>
          <a:srcRect/>
          <a:stretch>
            <a:fillRect/>
          </a:stretch>
        </p:blipFill>
        <p:spPr bwMode="auto">
          <a:xfrm>
            <a:off x="4758635" y="3860301"/>
            <a:ext cx="1800200" cy="1620180"/>
          </a:xfrm>
          <a:prstGeom prst="rect">
            <a:avLst/>
          </a:prstGeom>
          <a:noFill/>
        </p:spPr>
      </p:pic>
      <p:sp>
        <p:nvSpPr>
          <p:cNvPr id="16" name="矩形 15"/>
          <p:cNvSpPr/>
          <p:nvPr/>
        </p:nvSpPr>
        <p:spPr>
          <a:xfrm>
            <a:off x="2582103" y="3952128"/>
            <a:ext cx="1198880" cy="398780"/>
          </a:xfrm>
          <a:prstGeom prst="rect">
            <a:avLst/>
          </a:prstGeom>
          <a:noFill/>
          <a:ln>
            <a:noFill/>
          </a:ln>
        </p:spPr>
        <p:txBody>
          <a:bodyPr wrap="none" rtlCol="0" anchor="t">
            <a:spAutoFit/>
          </a:bodyPr>
          <a:lstStyle/>
          <a:p>
            <a:pPr algn="ctr"/>
            <a:r>
              <a:rPr lang="zh-CN" altLang="en-US" sz="2000" b="1">
                <a:gradFill>
                  <a:gsLst>
                    <a:gs pos="21000">
                      <a:srgbClr val="53575C"/>
                    </a:gs>
                    <a:gs pos="88000">
                      <a:srgbClr val="C5C7CA"/>
                    </a:gs>
                  </a:gsLst>
                  <a:lin ang="5400000"/>
                </a:gradFill>
                <a:effectLst/>
              </a:rPr>
              <a:t>功能整合</a:t>
            </a:r>
            <a:endParaRPr lang="zh-CN" altLang="en-US" sz="2000" b="1">
              <a:gradFill>
                <a:gsLst>
                  <a:gs pos="21000">
                    <a:srgbClr val="53575C"/>
                  </a:gs>
                  <a:gs pos="88000">
                    <a:srgbClr val="C5C7CA"/>
                  </a:gs>
                </a:gsLst>
                <a:lin ang="5400000"/>
              </a:gradFill>
              <a:effectLst/>
            </a:endParaRPr>
          </a:p>
        </p:txBody>
      </p:sp>
      <p:sp>
        <p:nvSpPr>
          <p:cNvPr id="17" name="矩形 16"/>
          <p:cNvSpPr/>
          <p:nvPr/>
        </p:nvSpPr>
        <p:spPr>
          <a:xfrm>
            <a:off x="7763068" y="3952128"/>
            <a:ext cx="1198880" cy="398780"/>
          </a:xfrm>
          <a:prstGeom prst="rect">
            <a:avLst/>
          </a:prstGeom>
          <a:noFill/>
          <a:ln>
            <a:noFill/>
          </a:ln>
        </p:spPr>
        <p:txBody>
          <a:bodyPr wrap="none" rtlCol="0" anchor="t">
            <a:spAutoFit/>
          </a:bodyPr>
          <a:lstStyle/>
          <a:p>
            <a:pPr algn="ctr"/>
            <a:r>
              <a:rPr lang="zh-CN" altLang="en-US" sz="2000" b="1">
                <a:gradFill>
                  <a:gsLst>
                    <a:gs pos="21000">
                      <a:srgbClr val="53575C"/>
                    </a:gs>
                    <a:gs pos="88000">
                      <a:srgbClr val="C5C7CA"/>
                    </a:gs>
                  </a:gsLst>
                  <a:lin ang="5400000"/>
                </a:gradFill>
                <a:effectLst/>
              </a:rPr>
              <a:t>应用整合</a:t>
            </a:r>
            <a:endParaRPr lang="zh-CN" altLang="en-US" sz="2000" b="1">
              <a:gradFill>
                <a:gsLst>
                  <a:gs pos="21000">
                    <a:srgbClr val="53575C"/>
                  </a:gs>
                  <a:gs pos="88000">
                    <a:srgbClr val="C5C7CA"/>
                  </a:gs>
                </a:gsLst>
                <a:lin ang="5400000"/>
              </a:gradFill>
              <a:effectLst/>
            </a:endParaRPr>
          </a:p>
        </p:txBody>
      </p:sp>
      <p:sp>
        <p:nvSpPr>
          <p:cNvPr id="18" name="文本框 17"/>
          <p:cNvSpPr txBox="1"/>
          <p:nvPr/>
        </p:nvSpPr>
        <p:spPr>
          <a:xfrm>
            <a:off x="3865438" y="5479938"/>
            <a:ext cx="5127625" cy="1015663"/>
          </a:xfrm>
          <a:prstGeom prst="rect">
            <a:avLst/>
          </a:prstGeom>
          <a:noFill/>
        </p:spPr>
        <p:txBody>
          <a:bodyPr wrap="square" rtlCol="0">
            <a:spAutoFit/>
          </a:bodyPr>
          <a:lstStyle/>
          <a:p>
            <a:r>
              <a:rPr lang="en-US" altLang="zh-CN" sz="2000" b="1" dirty="0">
                <a:gradFill>
                  <a:gsLst>
                    <a:gs pos="21000">
                      <a:srgbClr val="53575C"/>
                    </a:gs>
                    <a:gs pos="88000">
                      <a:srgbClr val="C5C7CA"/>
                    </a:gs>
                  </a:gsLst>
                  <a:lin ang="5400000"/>
                </a:gradFill>
                <a:effectLst/>
              </a:rPr>
              <a:t>-Z  </a:t>
            </a:r>
            <a:r>
              <a:rPr lang="zh-CN" altLang="en-US" sz="2000" b="1" dirty="0">
                <a:gradFill>
                  <a:gsLst>
                    <a:gs pos="21000">
                      <a:srgbClr val="53575C"/>
                    </a:gs>
                    <a:gs pos="88000">
                      <a:srgbClr val="C5C7CA"/>
                    </a:gs>
                  </a:gsLst>
                  <a:lin ang="5400000"/>
                </a:gradFill>
                <a:effectLst/>
              </a:rPr>
              <a:t>：刷卡充值</a:t>
            </a:r>
            <a:r>
              <a:rPr lang="en-US" altLang="zh-CN" sz="2000" b="1" dirty="0">
                <a:gradFill>
                  <a:gsLst>
                    <a:gs pos="21000">
                      <a:srgbClr val="53575C"/>
                    </a:gs>
                    <a:gs pos="88000">
                      <a:srgbClr val="C5C7CA"/>
                    </a:gs>
                  </a:gsLst>
                  <a:lin ang="5400000"/>
                </a:gradFill>
                <a:effectLst/>
              </a:rPr>
              <a:t>+</a:t>
            </a:r>
            <a:r>
              <a:rPr lang="zh-CN" altLang="en-US" sz="2000" b="1" dirty="0">
                <a:gradFill>
                  <a:gsLst>
                    <a:gs pos="21000">
                      <a:srgbClr val="53575C"/>
                    </a:gs>
                    <a:gs pos="88000">
                      <a:srgbClr val="C5C7CA"/>
                    </a:gs>
                  </a:gsLst>
                  <a:lin ang="5400000"/>
                </a:gradFill>
                <a:effectLst/>
              </a:rPr>
              <a:t>内部通断</a:t>
            </a:r>
            <a:endParaRPr lang="zh-CN" altLang="en-US" sz="2000" b="1" dirty="0">
              <a:gradFill>
                <a:gsLst>
                  <a:gs pos="21000">
                    <a:srgbClr val="53575C"/>
                  </a:gs>
                  <a:gs pos="88000">
                    <a:srgbClr val="C5C7CA"/>
                  </a:gs>
                </a:gsLst>
                <a:lin ang="5400000"/>
              </a:gradFill>
              <a:effectLst/>
            </a:endParaRPr>
          </a:p>
          <a:p>
            <a:r>
              <a:rPr lang="en-US" altLang="zh-CN" sz="2000" b="1" dirty="0">
                <a:gradFill>
                  <a:gsLst>
                    <a:gs pos="21000">
                      <a:srgbClr val="53575C"/>
                    </a:gs>
                    <a:gs pos="88000">
                      <a:srgbClr val="C5C7CA"/>
                    </a:gs>
                  </a:gsLst>
                  <a:lin ang="5400000"/>
                </a:gradFill>
                <a:effectLst/>
              </a:rPr>
              <a:t>-NK</a:t>
            </a:r>
            <a:r>
              <a:rPr lang="zh-CN" altLang="en-US" sz="2000" b="1" dirty="0">
                <a:gradFill>
                  <a:gsLst>
                    <a:gs pos="21000">
                      <a:srgbClr val="53575C"/>
                    </a:gs>
                    <a:gs pos="88000">
                      <a:srgbClr val="C5C7CA"/>
                    </a:gs>
                  </a:gsLst>
                  <a:lin ang="5400000"/>
                </a:gradFill>
                <a:effectLst/>
              </a:rPr>
              <a:t>：内部通断</a:t>
            </a:r>
            <a:endParaRPr lang="zh-CN" altLang="en-US" sz="2000" b="1" dirty="0">
              <a:gradFill>
                <a:gsLst>
                  <a:gs pos="21000">
                    <a:srgbClr val="53575C"/>
                  </a:gs>
                  <a:gs pos="88000">
                    <a:srgbClr val="C5C7CA"/>
                  </a:gs>
                </a:gsLst>
                <a:lin ang="5400000"/>
              </a:gradFill>
              <a:effectLst/>
            </a:endParaRPr>
          </a:p>
          <a:p>
            <a:r>
              <a:rPr lang="en-US" altLang="zh-CN" sz="2000" b="1" dirty="0">
                <a:gradFill>
                  <a:gsLst>
                    <a:gs pos="21000">
                      <a:srgbClr val="53575C"/>
                    </a:gs>
                    <a:gs pos="88000">
                      <a:srgbClr val="C5C7CA"/>
                    </a:gs>
                  </a:gsLst>
                  <a:lin ang="5400000"/>
                </a:gradFill>
                <a:effectLst/>
              </a:rPr>
              <a:t>-RF </a:t>
            </a:r>
            <a:r>
              <a:rPr lang="zh-CN" altLang="en-US" sz="2000" b="1" dirty="0">
                <a:gradFill>
                  <a:gsLst>
                    <a:gs pos="21000">
                      <a:srgbClr val="53575C"/>
                    </a:gs>
                    <a:gs pos="88000">
                      <a:srgbClr val="C5C7CA"/>
                    </a:gs>
                  </a:gsLst>
                  <a:lin ang="5400000"/>
                </a:gradFill>
                <a:effectLst/>
              </a:rPr>
              <a:t>：刷卡充值</a:t>
            </a:r>
            <a:r>
              <a:rPr lang="en-US" altLang="zh-CN" sz="2000" b="1" dirty="0">
                <a:gradFill>
                  <a:gsLst>
                    <a:gs pos="21000">
                      <a:srgbClr val="53575C"/>
                    </a:gs>
                    <a:gs pos="88000">
                      <a:srgbClr val="C5C7CA"/>
                    </a:gs>
                  </a:gsLst>
                  <a:lin ang="5400000"/>
                </a:gradFill>
                <a:effectLst/>
              </a:rPr>
              <a:t>+</a:t>
            </a:r>
            <a:r>
              <a:rPr lang="zh-CN" altLang="en-US" sz="2000" b="1" dirty="0">
                <a:gradFill>
                  <a:gsLst>
                    <a:gs pos="21000">
                      <a:srgbClr val="53575C"/>
                    </a:gs>
                    <a:gs pos="88000">
                      <a:srgbClr val="C5C7CA"/>
                    </a:gs>
                  </a:gsLst>
                  <a:lin ang="5400000"/>
                </a:gradFill>
                <a:effectLst/>
              </a:rPr>
              <a:t>外部通断</a:t>
            </a:r>
            <a:endParaRPr lang="zh-CN" altLang="en-US" sz="2000" b="1" dirty="0">
              <a:gradFill>
                <a:gsLst>
                  <a:gs pos="21000">
                    <a:srgbClr val="53575C"/>
                  </a:gs>
                  <a:gs pos="88000">
                    <a:srgbClr val="C5C7CA"/>
                  </a:gs>
                </a:gsLst>
                <a:lin ang="5400000"/>
              </a:gradFill>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6" y="45437"/>
            <a:ext cx="1720607" cy="400110"/>
          </a:xfrm>
          <a:prstGeom prst="rect">
            <a:avLst/>
          </a:prstGeom>
          <a:noFill/>
        </p:spPr>
        <p:txBody>
          <a:bodyPr wrap="square" rtlCol="0">
            <a:spAutoFit/>
          </a:bodyPr>
          <a:lstStyle/>
          <a:p>
            <a:r>
              <a:rPr lang="en-US" altLang="zh-CN" sz="2000" dirty="0">
                <a:solidFill>
                  <a:schemeClr val="tx1">
                    <a:lumMod val="85000"/>
                    <a:lumOff val="15000"/>
                  </a:schemeClr>
                </a:solidFill>
              </a:rPr>
              <a:t>ADF400L</a:t>
            </a:r>
            <a:endParaRPr lang="zh-CN" altLang="en-US" sz="2000" dirty="0">
              <a:solidFill>
                <a:schemeClr val="tx1">
                  <a:lumMod val="85000"/>
                  <a:lumOff val="15000"/>
                </a:schemeClr>
              </a:solidFill>
            </a:endParaRPr>
          </a:p>
        </p:txBody>
      </p:sp>
      <p:graphicFrame>
        <p:nvGraphicFramePr>
          <p:cNvPr id="19" name="图示 18"/>
          <p:cNvGraphicFramePr/>
          <p:nvPr/>
        </p:nvGraphicFramePr>
        <p:xfrm>
          <a:off x="635635" y="720090"/>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6" name="Picture 5"/>
          <p:cNvPicPr>
            <a:picLocks noChangeAspect="1" noChangeArrowheads="1"/>
          </p:cNvPicPr>
          <p:nvPr/>
        </p:nvPicPr>
        <p:blipFill>
          <a:blip r:embed="rId7" cstate="print"/>
          <a:srcRect l="1667" r="8333"/>
          <a:stretch>
            <a:fillRect/>
          </a:stretch>
        </p:blipFill>
        <p:spPr bwMode="auto">
          <a:xfrm>
            <a:off x="635635" y="931227"/>
            <a:ext cx="7872095" cy="4995545"/>
          </a:xfrm>
          <a:prstGeom prst="rect">
            <a:avLst/>
          </a:prstGeom>
          <a:noFill/>
          <a:ln w="9525">
            <a:noFill/>
            <a:miter lim="800000"/>
            <a:headEnd/>
            <a:tailEnd/>
          </a:ln>
        </p:spPr>
      </p:pic>
      <p:sp>
        <p:nvSpPr>
          <p:cNvPr id="3" name="文本框 2"/>
          <p:cNvSpPr txBox="1"/>
          <p:nvPr/>
        </p:nvSpPr>
        <p:spPr>
          <a:xfrm>
            <a:off x="8276707" y="1544824"/>
            <a:ext cx="3518912" cy="1631216"/>
          </a:xfrm>
          <a:prstGeom prst="rect">
            <a:avLst/>
          </a:prstGeom>
          <a:noFill/>
        </p:spPr>
        <p:txBody>
          <a:bodyPr wrap="none" rtlCol="0">
            <a:spAutoFit/>
          </a:bodyPr>
          <a:lstStyle/>
          <a:p>
            <a:r>
              <a:rPr lang="zh-CN" altLang="en-US" sz="2000" dirty="0">
                <a:solidFill>
                  <a:schemeClr val="tx1">
                    <a:lumMod val="85000"/>
                    <a:lumOff val="15000"/>
                  </a:schemeClr>
                </a:solidFill>
              </a:rPr>
              <a:t>全新多用户表，支持单三相、</a:t>
            </a:r>
            <a:endParaRPr lang="en-US" altLang="zh-CN" sz="2000" dirty="0">
              <a:solidFill>
                <a:schemeClr val="tx1">
                  <a:lumMod val="85000"/>
                  <a:lumOff val="15000"/>
                </a:schemeClr>
              </a:solidFill>
            </a:endParaRPr>
          </a:p>
          <a:p>
            <a:r>
              <a:rPr lang="zh-CN" altLang="en-US" sz="2000" dirty="0">
                <a:solidFill>
                  <a:schemeClr val="tx1">
                    <a:lumMod val="85000"/>
                    <a:lumOff val="15000"/>
                  </a:schemeClr>
                </a:solidFill>
              </a:rPr>
              <a:t>直接二次任意混搭，一个主</a:t>
            </a:r>
            <a:endParaRPr lang="en-US" altLang="zh-CN" sz="2000" dirty="0">
              <a:solidFill>
                <a:schemeClr val="tx1">
                  <a:lumMod val="85000"/>
                  <a:lumOff val="15000"/>
                </a:schemeClr>
              </a:solidFill>
            </a:endParaRPr>
          </a:p>
          <a:p>
            <a:r>
              <a:rPr lang="zh-CN" altLang="en-US" sz="2000" dirty="0">
                <a:solidFill>
                  <a:schemeClr val="tx1">
                    <a:lumMod val="85000"/>
                    <a:lumOff val="15000"/>
                  </a:schemeClr>
                </a:solidFill>
              </a:rPr>
              <a:t>体最多可接入</a:t>
            </a:r>
            <a:r>
              <a:rPr lang="en-US" altLang="zh-CN" sz="2000" dirty="0">
                <a:solidFill>
                  <a:schemeClr val="tx1">
                    <a:lumMod val="85000"/>
                    <a:lumOff val="15000"/>
                  </a:schemeClr>
                </a:solidFill>
              </a:rPr>
              <a:t>12</a:t>
            </a:r>
            <a:r>
              <a:rPr lang="zh-CN" altLang="en-US" sz="2000" dirty="0">
                <a:solidFill>
                  <a:schemeClr val="tx1">
                    <a:lumMod val="85000"/>
                    <a:lumOff val="15000"/>
                  </a:schemeClr>
                </a:solidFill>
              </a:rPr>
              <a:t>个三相回路</a:t>
            </a:r>
            <a:endParaRPr lang="en-US" altLang="zh-CN" sz="2000" dirty="0">
              <a:solidFill>
                <a:schemeClr val="tx1">
                  <a:lumMod val="85000"/>
                  <a:lumOff val="15000"/>
                </a:schemeClr>
              </a:solidFill>
            </a:endParaRPr>
          </a:p>
          <a:p>
            <a:endParaRPr lang="en-US" altLang="zh-CN" sz="2000" dirty="0">
              <a:solidFill>
                <a:schemeClr val="tx1">
                  <a:lumMod val="85000"/>
                  <a:lumOff val="15000"/>
                </a:schemeClr>
              </a:solidFill>
            </a:endParaRPr>
          </a:p>
          <a:p>
            <a:r>
              <a:rPr lang="zh-CN" altLang="en-US" sz="2000" dirty="0">
                <a:solidFill>
                  <a:schemeClr val="tx1">
                    <a:lumMod val="85000"/>
                    <a:lumOff val="15000"/>
                  </a:schemeClr>
                </a:solidFill>
              </a:rPr>
              <a:t>预计</a:t>
            </a:r>
            <a:r>
              <a:rPr lang="en-US" altLang="zh-CN" sz="2000" dirty="0">
                <a:solidFill>
                  <a:schemeClr val="tx1">
                    <a:lumMod val="85000"/>
                    <a:lumOff val="15000"/>
                  </a:schemeClr>
                </a:solidFill>
              </a:rPr>
              <a:t>5/6</a:t>
            </a:r>
            <a:r>
              <a:rPr lang="zh-CN" altLang="en-US" sz="2000" dirty="0">
                <a:solidFill>
                  <a:schemeClr val="tx1">
                    <a:lumMod val="85000"/>
                    <a:lumOff val="15000"/>
                  </a:schemeClr>
                </a:solidFill>
              </a:rPr>
              <a:t>月份小批量销售</a:t>
            </a:r>
            <a:endParaRPr lang="en-US" altLang="zh-CN" sz="2000" dirty="0">
              <a:solidFill>
                <a:schemeClr val="tx1">
                  <a:lumMod val="85000"/>
                  <a:lumOff val="1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6" y="45437"/>
            <a:ext cx="1720607" cy="400110"/>
          </a:xfrm>
          <a:prstGeom prst="rect">
            <a:avLst/>
          </a:prstGeom>
          <a:noFill/>
        </p:spPr>
        <p:txBody>
          <a:bodyPr wrap="square" rtlCol="0">
            <a:spAutoFit/>
          </a:bodyPr>
          <a:lstStyle/>
          <a:p>
            <a:r>
              <a:rPr lang="en-US" altLang="zh-CN" sz="2000" dirty="0">
                <a:solidFill>
                  <a:schemeClr val="tx1">
                    <a:lumMod val="85000"/>
                    <a:lumOff val="15000"/>
                  </a:schemeClr>
                </a:solidFill>
              </a:rPr>
              <a:t>ADF400L</a:t>
            </a:r>
            <a:endParaRPr lang="zh-CN" altLang="en-US" sz="2000" dirty="0">
              <a:solidFill>
                <a:schemeClr val="tx1">
                  <a:lumMod val="85000"/>
                  <a:lumOff val="15000"/>
                </a:schemeClr>
              </a:solidFill>
            </a:endParaRPr>
          </a:p>
        </p:txBody>
      </p:sp>
      <p:graphicFrame>
        <p:nvGraphicFramePr>
          <p:cNvPr id="19" name="图示 18"/>
          <p:cNvGraphicFramePr/>
          <p:nvPr/>
        </p:nvGraphicFramePr>
        <p:xfrm>
          <a:off x="635635" y="720090"/>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7"/>
          <a:stretch>
            <a:fillRect/>
          </a:stretch>
        </p:blipFill>
        <p:spPr>
          <a:xfrm>
            <a:off x="584271" y="2328237"/>
            <a:ext cx="6781800" cy="3550920"/>
          </a:xfrm>
          <a:prstGeom prst="rect">
            <a:avLst/>
          </a:prstGeom>
        </p:spPr>
      </p:pic>
      <p:pic>
        <p:nvPicPr>
          <p:cNvPr id="7" name="Picture 3" descr="1574821753(1)"/>
          <p:cNvPicPr>
            <a:picLocks noChangeAspect="1" noChangeArrowheads="1"/>
          </p:cNvPicPr>
          <p:nvPr/>
        </p:nvPicPr>
        <p:blipFill>
          <a:blip r:embed="rId8" cstate="print"/>
          <a:srcRect/>
          <a:stretch>
            <a:fillRect/>
          </a:stretch>
        </p:blipFill>
        <p:spPr bwMode="auto">
          <a:xfrm>
            <a:off x="788986" y="635962"/>
            <a:ext cx="6497955" cy="1337945"/>
          </a:xfrm>
          <a:prstGeom prst="rect">
            <a:avLst/>
          </a:prstGeom>
          <a:noFill/>
          <a:ln w="9525">
            <a:noFill/>
            <a:miter lim="800000"/>
            <a:headEnd/>
            <a:tailEnd/>
          </a:ln>
        </p:spPr>
      </p:pic>
      <p:sp>
        <p:nvSpPr>
          <p:cNvPr id="8" name="文本框 7"/>
          <p:cNvSpPr txBox="1"/>
          <p:nvPr/>
        </p:nvSpPr>
        <p:spPr>
          <a:xfrm>
            <a:off x="8019415" y="1868170"/>
            <a:ext cx="3532505" cy="2861310"/>
          </a:xfrm>
          <a:prstGeom prst="rect">
            <a:avLst/>
          </a:prstGeom>
          <a:noFill/>
        </p:spPr>
        <p:txBody>
          <a:bodyPr wrap="square" rtlCol="0">
            <a:spAutoFit/>
          </a:bodyPr>
          <a:lstStyle/>
          <a:p>
            <a:pPr marL="285750" indent="-285750">
              <a:lnSpc>
                <a:spcPct val="200000"/>
              </a:lnSpc>
              <a:buFont typeface="Wingdings" panose="05000000000000000000" charset="0"/>
              <a:buChar char="Ø"/>
            </a:pPr>
            <a:r>
              <a:rPr lang="zh-CN" dirty="0"/>
              <a:t>导轨式安装</a:t>
            </a:r>
            <a:endParaRPr lang="en-US" altLang="zh-CN" dirty="0"/>
          </a:p>
          <a:p>
            <a:pPr marL="285750" indent="-285750">
              <a:lnSpc>
                <a:spcPct val="200000"/>
              </a:lnSpc>
              <a:buFont typeface="Wingdings" panose="05000000000000000000" charset="0"/>
              <a:buChar char="Ø"/>
            </a:pPr>
            <a:r>
              <a:rPr lang="zh-CN" dirty="0">
                <a:sym typeface="+mn-ea"/>
              </a:rPr>
              <a:t>间距可调</a:t>
            </a:r>
            <a:endParaRPr lang="en-US" altLang="zh-CN" dirty="0">
              <a:sym typeface="+mn-ea"/>
            </a:endParaRPr>
          </a:p>
          <a:p>
            <a:pPr marL="285750" indent="-285750">
              <a:lnSpc>
                <a:spcPct val="200000"/>
              </a:lnSpc>
              <a:buFont typeface="Wingdings" panose="05000000000000000000" charset="0"/>
              <a:buChar char="Ø"/>
            </a:pPr>
            <a:r>
              <a:rPr lang="zh-CN" dirty="0">
                <a:sym typeface="+mn-ea"/>
              </a:rPr>
              <a:t>调换方便</a:t>
            </a:r>
            <a:endParaRPr lang="zh-CN" dirty="0"/>
          </a:p>
          <a:p>
            <a:pPr marL="285750" indent="-285750">
              <a:lnSpc>
                <a:spcPct val="200000"/>
              </a:lnSpc>
              <a:buFont typeface="Wingdings" panose="05000000000000000000" charset="0"/>
              <a:buChar char="Ø"/>
            </a:pPr>
            <a:endParaRPr lang="zh-CN" altLang="en-US" dirty="0"/>
          </a:p>
          <a:p>
            <a:pPr marL="285750" indent="-285750">
              <a:lnSpc>
                <a:spcPct val="200000"/>
              </a:lnSpc>
              <a:buFont typeface="Wingdings" panose="05000000000000000000" charset="0"/>
              <a:buChar char="Ø"/>
            </a:pP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5" y="6492875"/>
            <a:ext cx="1222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flipH="1">
            <a:off x="1210016" y="45437"/>
            <a:ext cx="1720607" cy="400110"/>
          </a:xfrm>
          <a:prstGeom prst="rect">
            <a:avLst/>
          </a:prstGeom>
          <a:noFill/>
        </p:spPr>
        <p:txBody>
          <a:bodyPr wrap="square" rtlCol="0">
            <a:spAutoFit/>
          </a:bodyPr>
          <a:lstStyle/>
          <a:p>
            <a:r>
              <a:rPr lang="en-US" altLang="zh-CN" sz="2000" dirty="0">
                <a:solidFill>
                  <a:schemeClr val="tx1">
                    <a:lumMod val="85000"/>
                    <a:lumOff val="15000"/>
                  </a:schemeClr>
                </a:solidFill>
              </a:rPr>
              <a:t>ADF400L</a:t>
            </a:r>
            <a:endParaRPr lang="zh-CN" altLang="en-US" sz="2000" dirty="0">
              <a:solidFill>
                <a:schemeClr val="tx1">
                  <a:lumMod val="85000"/>
                  <a:lumOff val="15000"/>
                </a:schemeClr>
              </a:solidFill>
            </a:endParaRPr>
          </a:p>
        </p:txBody>
      </p:sp>
      <p:graphicFrame>
        <p:nvGraphicFramePr>
          <p:cNvPr id="19" name="图示 18"/>
          <p:cNvGraphicFramePr/>
          <p:nvPr/>
        </p:nvGraphicFramePr>
        <p:xfrm>
          <a:off x="635635" y="720090"/>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图片 8"/>
          <p:cNvPicPr>
            <a:picLocks noChangeAspect="1"/>
          </p:cNvPicPr>
          <p:nvPr/>
        </p:nvPicPr>
        <p:blipFill>
          <a:blip r:embed="rId7"/>
          <a:stretch>
            <a:fillRect/>
          </a:stretch>
        </p:blipFill>
        <p:spPr>
          <a:xfrm>
            <a:off x="1210016" y="671830"/>
            <a:ext cx="8421370" cy="5821045"/>
          </a:xfrm>
          <a:prstGeom prst="rect">
            <a:avLst/>
          </a:prstGeom>
        </p:spPr>
      </p:pic>
    </p:spTree>
  </p:cSld>
  <p:clrMapOvr>
    <a:masterClrMapping/>
  </p:clrMapOvr>
</p:sld>
</file>

<file path=ppt/tags/tag1.xml><?xml version="1.0" encoding="utf-8"?>
<p:tagLst xmlns:p="http://schemas.openxmlformats.org/presentationml/2006/main">
  <p:tag name="MH" val="20151108193144"/>
  <p:tag name="MH_LIBRARY" val="GRAPHIC"/>
  <p:tag name="MH_TYPE" val="Other"/>
  <p:tag name="MH_ORDER" val="1"/>
</p:tagLst>
</file>

<file path=ppt/tags/tag2.xml><?xml version="1.0" encoding="utf-8"?>
<p:tagLst xmlns:p="http://schemas.openxmlformats.org/presentationml/2006/main">
  <p:tag name="MH" val="20151108193144"/>
  <p:tag name="MH_LIBRARY" val="GRAPHIC"/>
  <p:tag name="MH_TYPE" val="Other"/>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smtClean="0">
            <a:solidFill>
              <a:schemeClr val="tx1">
                <a:lumMod val="85000"/>
                <a:lumOff val="1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3434</Words>
  <Application>WPS 演示</Application>
  <PresentationFormat>宽屏</PresentationFormat>
  <Paragraphs>439</Paragraphs>
  <Slides>24</Slides>
  <Notes>8</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8" baseType="lpstr">
      <vt:lpstr>Arial</vt:lpstr>
      <vt:lpstr>宋体</vt:lpstr>
      <vt:lpstr>Wingdings</vt:lpstr>
      <vt:lpstr>微软雅黑</vt:lpstr>
      <vt:lpstr>等线</vt:lpstr>
      <vt:lpstr>等线 Light</vt:lpstr>
      <vt:lpstr>Calibri</vt:lpstr>
      <vt:lpstr>Impact</vt:lpstr>
      <vt:lpstr>Times New Roman</vt:lpstr>
      <vt:lpstr>Wingdings</vt:lpstr>
      <vt:lpstr>Arial Unicode MS</vt:lpstr>
      <vt:lpstr>张海山锐谐体2.0-授权联系：Samtype@QQ.com</vt:lpstr>
      <vt:lpstr>Office 主题​​</vt:lpstr>
      <vt:lpstr>Photoshop.Image.16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黑猫警长</cp:lastModifiedBy>
  <cp:revision>317</cp:revision>
  <dcterms:created xsi:type="dcterms:W3CDTF">2015-11-09T02:22:00Z</dcterms:created>
  <dcterms:modified xsi:type="dcterms:W3CDTF">2020-02-11T05:55:50Z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