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1" r:id="rId3"/>
    <p:sldId id="347" r:id="rId4"/>
    <p:sldId id="348" r:id="rId5"/>
    <p:sldId id="294" r:id="rId6"/>
    <p:sldId id="295" r:id="rId7"/>
    <p:sldId id="270" r:id="rId8"/>
    <p:sldId id="339" r:id="rId9"/>
    <p:sldId id="345" r:id="rId10"/>
    <p:sldId id="298" r:id="rId11"/>
    <p:sldId id="317" r:id="rId12"/>
    <p:sldId id="336" r:id="rId13"/>
    <p:sldId id="349" r:id="rId14"/>
    <p:sldId id="350" r:id="rId15"/>
    <p:sldId id="318" r:id="rId16"/>
    <p:sldId id="320" r:id="rId17"/>
    <p:sldId id="321" r:id="rId18"/>
    <p:sldId id="322" r:id="rId19"/>
    <p:sldId id="323" r:id="rId20"/>
    <p:sldId id="326" r:id="rId21"/>
    <p:sldId id="269" r:id="rId22"/>
    <p:sldId id="327" r:id="rId23"/>
    <p:sldId id="351" r:id="rId24"/>
    <p:sldId id="262" r:id="rId25"/>
    <p:sldId id="333" r:id="rId26"/>
    <p:sldId id="33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400"/>
    <a:srgbClr val="729A00"/>
    <a:srgbClr val="000099"/>
    <a:srgbClr val="474747"/>
    <a:srgbClr val="565656"/>
    <a:srgbClr val="FF0000"/>
    <a:srgbClr val="FF9900"/>
    <a:srgbClr val="D07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2" autoAdjust="0"/>
    <p:restoredTop sz="87081" autoAdjust="0"/>
  </p:normalViewPr>
  <p:slideViewPr>
    <p:cSldViewPr>
      <p:cViewPr>
        <p:scale>
          <a:sx n="75" d="100"/>
          <a:sy n="75" d="100"/>
        </p:scale>
        <p:origin x="-86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75EC41-9756-4674-8B71-7DD9E45DED7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4BCAC-8FC9-48D6-8AC3-745BB4259EE0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full_line_montage_MilkFinal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305800" cy="6858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23950"/>
            <a:ext cx="83058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5F5F5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3082" name="Picture 10" descr="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7563" y="6456363"/>
            <a:ext cx="609600" cy="327025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6200" y="655320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ea typeface="宋体" pitchFamily="2" charset="-122"/>
              </a:rPr>
              <a:t>© 3M 2009. 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A2DAD-7067-4C97-ACD4-717B74AE9B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0574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198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74B7E-8D40-4352-AD91-0B7D09DD8E0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685800" y="990600"/>
            <a:ext cx="4038600" cy="5334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76800" y="990600"/>
            <a:ext cx="40386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52400" y="6534150"/>
            <a:ext cx="685800" cy="476250"/>
          </a:xfrm>
        </p:spPr>
        <p:txBody>
          <a:bodyPr/>
          <a:lstStyle>
            <a:lvl1pPr>
              <a:defRPr/>
            </a:lvl1pPr>
          </a:lstStyle>
          <a:p>
            <a:fld id="{E6634D25-ADB5-434E-B7F9-36239A7D30E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152400" y="6534150"/>
            <a:ext cx="685800" cy="476250"/>
          </a:xfrm>
        </p:spPr>
        <p:txBody>
          <a:bodyPr/>
          <a:lstStyle>
            <a:lvl1pPr>
              <a:defRPr/>
            </a:lvl1pPr>
          </a:lstStyle>
          <a:p>
            <a:fld id="{EBE5201E-DD78-4F7D-A905-88956EAD2D9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40386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990600"/>
            <a:ext cx="40386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3733800"/>
            <a:ext cx="40386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52400" y="6534150"/>
            <a:ext cx="685800" cy="476250"/>
          </a:xfrm>
        </p:spPr>
        <p:txBody>
          <a:bodyPr/>
          <a:lstStyle>
            <a:lvl1pPr>
              <a:defRPr/>
            </a:lvl1pPr>
          </a:lstStyle>
          <a:p>
            <a:fld id="{76E96D2D-35E4-479E-81E8-0E015E1C760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152400" y="6534150"/>
            <a:ext cx="685800" cy="476250"/>
          </a:xfrm>
        </p:spPr>
        <p:txBody>
          <a:bodyPr/>
          <a:lstStyle>
            <a:lvl1pPr>
              <a:defRPr/>
            </a:lvl1pPr>
          </a:lstStyle>
          <a:p>
            <a:fld id="{C1F772E0-33C3-4ADE-AD97-A080A04E97C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00B8-08B4-4D6A-8441-4318A28779C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68420-6F8F-4C6B-9081-2AA750ABB4C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577E8-33BD-4FFA-8BC2-ACE1AE88CE5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497D4-40C0-45A2-B32B-CDD9F1EF949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09054-D025-4823-B8C2-ADE4296258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0297D-705D-4533-B812-D9C53CFC948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ACD59-0424-4597-8B3A-211EDC91560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EE356-5CF4-4D95-BA40-26D8601A450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1" name="Picture 7" descr="3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7563" y="6456363"/>
            <a:ext cx="609600" cy="327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53415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fld id="{62142FC1-8AB0-4091-820A-BAE565742B4C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660400"/>
            <a:ext cx="9144000" cy="1308100"/>
            <a:chOff x="0" y="432"/>
            <a:chExt cx="5760" cy="824"/>
          </a:xfrm>
        </p:grpSpPr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288" y="480"/>
              <a:ext cx="5472" cy="0"/>
            </a:xfrm>
            <a:prstGeom prst="line">
              <a:avLst/>
            </a:prstGeom>
            <a:noFill/>
            <a:ln w="150114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40" name="Picture 16" descr="full_line_montage_MilkFinal_4"/>
            <p:cNvPicPr>
              <a:picLocks noChangeAspect="1" noChangeArrowheads="1"/>
            </p:cNvPicPr>
            <p:nvPr/>
          </p:nvPicPr>
          <p:blipFill>
            <a:blip r:embed="rId18" cstate="print"/>
            <a:srcRect l="74200" t="21715" r="14799" b="33286"/>
            <a:stretch>
              <a:fillRect/>
            </a:stretch>
          </p:blipFill>
          <p:spPr bwMode="auto">
            <a:xfrm>
              <a:off x="0" y="432"/>
              <a:ext cx="288" cy="8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n/imgres?imgurl=http://www.ccmn.cn/upload/PRODUCT/rsbxgcs/4DCFBC057E2AE8589F9BBD98B591C50A&amp;imgrefurl=http://www.ccmn.cn/companyTemplate.do;jsessionid=0928CBE0E571D5368112DE9A12793EC5.jvm3?action=doCorpMemberView&amp;corpMemberCode=rsbxgcs&amp;usg=__ru3C2tZLrpV5odeqn0j0gSVYuyI=&amp;h=327&amp;w=350&amp;sz=56&amp;hl=zh-CN&amp;start=55&amp;tbnid=FQPbT_2po3aRkM:&amp;tbnh=112&amp;tbnw=120&amp;prev=/images?q=%E4%B8%8D%E9%94%88%E9%92%A2&amp;gbv=2&amp;ndsp=18&amp;hl=zh-CN&amp;sa=N&amp;start=54&amp;newwindow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38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 sz="38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荧光检测系统</a:t>
            </a:r>
            <a:endParaRPr lang="en-US" altLang="zh-CN" sz="3800">
              <a:solidFill>
                <a:schemeClr val="tx1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 flipH="1">
            <a:off x="2790825" y="1133475"/>
            <a:ext cx="3565525" cy="4899025"/>
          </a:xfrm>
          <a:prstGeom prst="line">
            <a:avLst/>
          </a:prstGeom>
          <a:noFill/>
          <a:ln w="50799">
            <a:solidFill>
              <a:schemeClr val="tx2"/>
            </a:solidFill>
            <a:round/>
            <a:headEnd type="stealth" w="med" len="med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60388" y="5359400"/>
            <a:ext cx="5421312" cy="4064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GB" sz="2000" b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微生物或食物残留量的增加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555875" y="3429000"/>
            <a:ext cx="4264025" cy="4064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altLang="zh-CN" sz="2000" b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ATP </a:t>
            </a:r>
            <a:r>
              <a:rPr lang="zh-CN" altLang="en-GB" sz="2000" b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水平的增加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048125" y="1625600"/>
            <a:ext cx="4264025" cy="4064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GB" sz="2000" b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发光强度 </a:t>
            </a:r>
            <a:r>
              <a:rPr lang="en-GB" altLang="zh-CN" sz="2000" b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(RLU)</a:t>
            </a: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617538" y="2889250"/>
            <a:ext cx="903287" cy="1189038"/>
            <a:chOff x="389" y="1820"/>
            <a:chExt cx="569" cy="749"/>
          </a:xfrm>
        </p:grpSpPr>
        <p:grpSp>
          <p:nvGrpSpPr>
            <p:cNvPr id="69639" name="Group 7"/>
            <p:cNvGrpSpPr>
              <a:grpSpLocks/>
            </p:cNvGrpSpPr>
            <p:nvPr/>
          </p:nvGrpSpPr>
          <p:grpSpPr bwMode="auto">
            <a:xfrm>
              <a:off x="389" y="1820"/>
              <a:ext cx="569" cy="526"/>
              <a:chOff x="389" y="1820"/>
              <a:chExt cx="569" cy="526"/>
            </a:xfrm>
          </p:grpSpPr>
          <p:sp>
            <p:nvSpPr>
              <p:cNvPr id="69640" name="Line 8"/>
              <p:cNvSpPr>
                <a:spLocks noChangeShapeType="1"/>
              </p:cNvSpPr>
              <p:nvPr/>
            </p:nvSpPr>
            <p:spPr bwMode="auto">
              <a:xfrm flipH="1">
                <a:off x="770" y="1885"/>
                <a:ext cx="57" cy="9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1" name="Line 9"/>
              <p:cNvSpPr>
                <a:spLocks noChangeShapeType="1"/>
              </p:cNvSpPr>
              <p:nvPr/>
            </p:nvSpPr>
            <p:spPr bwMode="auto">
              <a:xfrm flipH="1">
                <a:off x="746" y="1906"/>
                <a:ext cx="24" cy="5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2" name="Line 10"/>
              <p:cNvSpPr>
                <a:spLocks noChangeShapeType="1"/>
              </p:cNvSpPr>
              <p:nvPr/>
            </p:nvSpPr>
            <p:spPr bwMode="auto">
              <a:xfrm flipH="1">
                <a:off x="712" y="1829"/>
                <a:ext cx="17" cy="12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>
                <a:off x="681" y="1893"/>
                <a:ext cx="1" cy="5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4" name="Line 12"/>
              <p:cNvSpPr>
                <a:spLocks noChangeShapeType="1"/>
              </p:cNvSpPr>
              <p:nvPr/>
            </p:nvSpPr>
            <p:spPr bwMode="auto">
              <a:xfrm>
                <a:off x="641" y="1820"/>
                <a:ext cx="7" cy="131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/>
            </p:nvSpPr>
            <p:spPr bwMode="auto">
              <a:xfrm flipH="1" flipV="1">
                <a:off x="602" y="1901"/>
                <a:ext cx="15" cy="5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 flipH="1" flipV="1">
                <a:off x="539" y="1859"/>
                <a:ext cx="50" cy="13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H="1" flipV="1">
                <a:off x="531" y="1964"/>
                <a:ext cx="26" cy="51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8" name="Line 16"/>
              <p:cNvSpPr>
                <a:spLocks noChangeShapeType="1"/>
              </p:cNvSpPr>
              <p:nvPr/>
            </p:nvSpPr>
            <p:spPr bwMode="auto">
              <a:xfrm flipH="1" flipV="1">
                <a:off x="452" y="1970"/>
                <a:ext cx="85" cy="8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9" name="Line 17"/>
              <p:cNvSpPr>
                <a:spLocks noChangeShapeType="1"/>
              </p:cNvSpPr>
              <p:nvPr/>
            </p:nvSpPr>
            <p:spPr bwMode="auto">
              <a:xfrm flipH="1" flipV="1">
                <a:off x="469" y="2046"/>
                <a:ext cx="46" cy="3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0" name="Line 18"/>
              <p:cNvSpPr>
                <a:spLocks noChangeShapeType="1"/>
              </p:cNvSpPr>
              <p:nvPr/>
            </p:nvSpPr>
            <p:spPr bwMode="auto">
              <a:xfrm flipH="1" flipV="1">
                <a:off x="405" y="2076"/>
                <a:ext cx="105" cy="4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1" name="Line 19"/>
              <p:cNvSpPr>
                <a:spLocks noChangeShapeType="1"/>
              </p:cNvSpPr>
              <p:nvPr/>
            </p:nvSpPr>
            <p:spPr bwMode="auto">
              <a:xfrm flipH="1" flipV="1">
                <a:off x="450" y="2143"/>
                <a:ext cx="52" cy="2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2" name="Line 20"/>
              <p:cNvSpPr>
                <a:spLocks noChangeShapeType="1"/>
              </p:cNvSpPr>
              <p:nvPr/>
            </p:nvSpPr>
            <p:spPr bwMode="auto">
              <a:xfrm flipH="1" flipV="1">
                <a:off x="389" y="2186"/>
                <a:ext cx="113" cy="1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 flipH="1">
                <a:off x="456" y="2249"/>
                <a:ext cx="47" cy="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 flipH="1">
                <a:off x="396" y="2286"/>
                <a:ext cx="130" cy="5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5" name="Line 23"/>
              <p:cNvSpPr>
                <a:spLocks noChangeShapeType="1"/>
              </p:cNvSpPr>
              <p:nvPr/>
            </p:nvSpPr>
            <p:spPr bwMode="auto">
              <a:xfrm flipH="1">
                <a:off x="505" y="2332"/>
                <a:ext cx="36" cy="1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/>
            </p:nvSpPr>
            <p:spPr bwMode="auto">
              <a:xfrm flipV="1">
                <a:off x="827" y="1949"/>
                <a:ext cx="66" cy="7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7" name="Line 25"/>
              <p:cNvSpPr>
                <a:spLocks noChangeShapeType="1"/>
              </p:cNvSpPr>
              <p:nvPr/>
            </p:nvSpPr>
            <p:spPr bwMode="auto">
              <a:xfrm flipV="1">
                <a:off x="848" y="2027"/>
                <a:ext cx="29" cy="3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8" name="Line 26"/>
              <p:cNvSpPr>
                <a:spLocks noChangeShapeType="1"/>
              </p:cNvSpPr>
              <p:nvPr/>
            </p:nvSpPr>
            <p:spPr bwMode="auto">
              <a:xfrm flipV="1">
                <a:off x="854" y="2055"/>
                <a:ext cx="89" cy="4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59" name="Line 27"/>
              <p:cNvSpPr>
                <a:spLocks noChangeShapeType="1"/>
              </p:cNvSpPr>
              <p:nvPr/>
            </p:nvSpPr>
            <p:spPr bwMode="auto">
              <a:xfrm flipV="1">
                <a:off x="862" y="2122"/>
                <a:ext cx="37" cy="2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0" name="Line 28"/>
              <p:cNvSpPr>
                <a:spLocks noChangeShapeType="1"/>
              </p:cNvSpPr>
              <p:nvPr/>
            </p:nvSpPr>
            <p:spPr bwMode="auto">
              <a:xfrm flipV="1">
                <a:off x="862" y="2166"/>
                <a:ext cx="96" cy="1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1" name="Line 29"/>
              <p:cNvSpPr>
                <a:spLocks noChangeShapeType="1"/>
              </p:cNvSpPr>
              <p:nvPr/>
            </p:nvSpPr>
            <p:spPr bwMode="auto">
              <a:xfrm>
                <a:off x="863" y="2230"/>
                <a:ext cx="30" cy="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/>
            </p:nvSpPr>
            <p:spPr bwMode="auto">
              <a:xfrm>
                <a:off x="840" y="2268"/>
                <a:ext cx="114" cy="51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/>
            </p:nvSpPr>
            <p:spPr bwMode="auto">
              <a:xfrm>
                <a:off x="821" y="2312"/>
                <a:ext cx="24" cy="1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4" name="Line 32"/>
              <p:cNvSpPr>
                <a:spLocks noChangeShapeType="1"/>
              </p:cNvSpPr>
              <p:nvPr/>
            </p:nvSpPr>
            <p:spPr bwMode="auto">
              <a:xfrm flipH="1">
                <a:off x="800" y="1963"/>
                <a:ext cx="32" cy="3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69665" name="Picture 3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" y="1994"/>
              <a:ext cx="37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666" name="Group 34"/>
          <p:cNvGrpSpPr>
            <a:grpSpLocks/>
          </p:cNvGrpSpPr>
          <p:nvPr/>
        </p:nvGrpSpPr>
        <p:grpSpPr bwMode="auto">
          <a:xfrm>
            <a:off x="388938" y="954088"/>
            <a:ext cx="1362075" cy="1784350"/>
            <a:chOff x="245" y="601"/>
            <a:chExt cx="858" cy="1124"/>
          </a:xfrm>
        </p:grpSpPr>
        <p:grpSp>
          <p:nvGrpSpPr>
            <p:cNvPr id="69667" name="Group 35"/>
            <p:cNvGrpSpPr>
              <a:grpSpLocks/>
            </p:cNvGrpSpPr>
            <p:nvPr/>
          </p:nvGrpSpPr>
          <p:grpSpPr bwMode="auto">
            <a:xfrm>
              <a:off x="245" y="601"/>
              <a:ext cx="858" cy="798"/>
              <a:chOff x="245" y="601"/>
              <a:chExt cx="858" cy="798"/>
            </a:xfrm>
          </p:grpSpPr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 flipH="1">
                <a:off x="818" y="699"/>
                <a:ext cx="84" cy="15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/>
            </p:nvSpPr>
            <p:spPr bwMode="auto">
              <a:xfrm flipH="1">
                <a:off x="782" y="731"/>
                <a:ext cx="33" cy="8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 flipH="1">
                <a:off x="730" y="615"/>
                <a:ext cx="23" cy="19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>
                <a:off x="684" y="711"/>
                <a:ext cx="1" cy="9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>
                <a:off x="620" y="601"/>
                <a:ext cx="15" cy="20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3" name="Line 41"/>
              <p:cNvSpPr>
                <a:spLocks noChangeShapeType="1"/>
              </p:cNvSpPr>
              <p:nvPr/>
            </p:nvSpPr>
            <p:spPr bwMode="auto">
              <a:xfrm flipH="1" flipV="1">
                <a:off x="566" y="728"/>
                <a:ext cx="19" cy="8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4" name="Line 42"/>
              <p:cNvSpPr>
                <a:spLocks noChangeShapeType="1"/>
              </p:cNvSpPr>
              <p:nvPr/>
            </p:nvSpPr>
            <p:spPr bwMode="auto">
              <a:xfrm flipH="1" flipV="1">
                <a:off x="471" y="664"/>
                <a:ext cx="73" cy="19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5" name="Line 43"/>
              <p:cNvSpPr>
                <a:spLocks noChangeShapeType="1"/>
              </p:cNvSpPr>
              <p:nvPr/>
            </p:nvSpPr>
            <p:spPr bwMode="auto">
              <a:xfrm flipH="1" flipV="1">
                <a:off x="459" y="823"/>
                <a:ext cx="36" cy="7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6" name="Line 44"/>
              <p:cNvSpPr>
                <a:spLocks noChangeShapeType="1"/>
              </p:cNvSpPr>
              <p:nvPr/>
            </p:nvSpPr>
            <p:spPr bwMode="auto">
              <a:xfrm flipH="1" flipV="1">
                <a:off x="340" y="832"/>
                <a:ext cx="125" cy="11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7" name="Line 45"/>
              <p:cNvSpPr>
                <a:spLocks noChangeShapeType="1"/>
              </p:cNvSpPr>
              <p:nvPr/>
            </p:nvSpPr>
            <p:spPr bwMode="auto">
              <a:xfrm flipH="1" flipV="1">
                <a:off x="365" y="946"/>
                <a:ext cx="67" cy="5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 flipH="1" flipV="1">
                <a:off x="269" y="991"/>
                <a:ext cx="155" cy="6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 flipH="1" flipV="1">
                <a:off x="338" y="1092"/>
                <a:ext cx="75" cy="2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/>
            </p:nvSpPr>
            <p:spPr bwMode="auto">
              <a:xfrm flipH="1" flipV="1">
                <a:off x="245" y="1157"/>
                <a:ext cx="168" cy="2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/>
            </p:nvSpPr>
            <p:spPr bwMode="auto">
              <a:xfrm flipH="1">
                <a:off x="345" y="1248"/>
                <a:ext cx="69" cy="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2" name="Line 50"/>
              <p:cNvSpPr>
                <a:spLocks noChangeShapeType="1"/>
              </p:cNvSpPr>
              <p:nvPr/>
            </p:nvSpPr>
            <p:spPr bwMode="auto">
              <a:xfrm flipH="1">
                <a:off x="255" y="1303"/>
                <a:ext cx="192" cy="8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3" name="Line 51"/>
              <p:cNvSpPr>
                <a:spLocks noChangeShapeType="1"/>
              </p:cNvSpPr>
              <p:nvPr/>
            </p:nvSpPr>
            <p:spPr bwMode="auto">
              <a:xfrm flipH="1">
                <a:off x="419" y="1373"/>
                <a:ext cx="52" cy="2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4" name="Line 52"/>
              <p:cNvSpPr>
                <a:spLocks noChangeShapeType="1"/>
              </p:cNvSpPr>
              <p:nvPr/>
            </p:nvSpPr>
            <p:spPr bwMode="auto">
              <a:xfrm flipV="1">
                <a:off x="900" y="800"/>
                <a:ext cx="106" cy="11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/>
            </p:nvSpPr>
            <p:spPr bwMode="auto">
              <a:xfrm flipV="1">
                <a:off x="932" y="918"/>
                <a:ext cx="48" cy="4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6" name="Line 54"/>
              <p:cNvSpPr>
                <a:spLocks noChangeShapeType="1"/>
              </p:cNvSpPr>
              <p:nvPr/>
            </p:nvSpPr>
            <p:spPr bwMode="auto">
              <a:xfrm flipV="1">
                <a:off x="942" y="960"/>
                <a:ext cx="139" cy="6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7" name="Line 55"/>
              <p:cNvSpPr>
                <a:spLocks noChangeShapeType="1"/>
              </p:cNvSpPr>
              <p:nvPr/>
            </p:nvSpPr>
            <p:spPr bwMode="auto">
              <a:xfrm flipV="1">
                <a:off x="953" y="1061"/>
                <a:ext cx="61" cy="2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8" name="Line 56"/>
              <p:cNvSpPr>
                <a:spLocks noChangeShapeType="1"/>
              </p:cNvSpPr>
              <p:nvPr/>
            </p:nvSpPr>
            <p:spPr bwMode="auto">
              <a:xfrm flipV="1">
                <a:off x="953" y="1127"/>
                <a:ext cx="150" cy="2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>
                <a:off x="954" y="1219"/>
                <a:ext cx="51" cy="1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0" name="Line 58"/>
              <p:cNvSpPr>
                <a:spLocks noChangeShapeType="1"/>
              </p:cNvSpPr>
              <p:nvPr/>
            </p:nvSpPr>
            <p:spPr bwMode="auto">
              <a:xfrm>
                <a:off x="919" y="1276"/>
                <a:ext cx="177" cy="8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1" name="Line 59"/>
              <p:cNvSpPr>
                <a:spLocks noChangeShapeType="1"/>
              </p:cNvSpPr>
              <p:nvPr/>
            </p:nvSpPr>
            <p:spPr bwMode="auto">
              <a:xfrm>
                <a:off x="891" y="1343"/>
                <a:ext cx="42" cy="3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 flipH="1">
                <a:off x="864" y="817"/>
                <a:ext cx="45" cy="6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69693" name="Picture 6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" y="866"/>
              <a:ext cx="55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694" name="Group 62"/>
          <p:cNvGrpSpPr>
            <a:grpSpLocks/>
          </p:cNvGrpSpPr>
          <p:nvPr/>
        </p:nvGrpSpPr>
        <p:grpSpPr bwMode="auto">
          <a:xfrm>
            <a:off x="811213" y="4610100"/>
            <a:ext cx="517525" cy="687388"/>
            <a:chOff x="511" y="2904"/>
            <a:chExt cx="326" cy="433"/>
          </a:xfrm>
        </p:grpSpPr>
        <p:grpSp>
          <p:nvGrpSpPr>
            <p:cNvPr id="69695" name="Group 63"/>
            <p:cNvGrpSpPr>
              <a:grpSpLocks/>
            </p:cNvGrpSpPr>
            <p:nvPr/>
          </p:nvGrpSpPr>
          <p:grpSpPr bwMode="auto">
            <a:xfrm>
              <a:off x="511" y="2904"/>
              <a:ext cx="326" cy="297"/>
              <a:chOff x="511" y="2904"/>
              <a:chExt cx="326" cy="297"/>
            </a:xfrm>
          </p:grpSpPr>
          <p:sp>
            <p:nvSpPr>
              <p:cNvPr id="69696" name="Line 64"/>
              <p:cNvSpPr>
                <a:spLocks noChangeShapeType="1"/>
              </p:cNvSpPr>
              <p:nvPr/>
            </p:nvSpPr>
            <p:spPr bwMode="auto">
              <a:xfrm flipH="1">
                <a:off x="730" y="2942"/>
                <a:ext cx="36" cy="51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7" name="Line 65"/>
              <p:cNvSpPr>
                <a:spLocks noChangeShapeType="1"/>
              </p:cNvSpPr>
              <p:nvPr/>
            </p:nvSpPr>
            <p:spPr bwMode="auto">
              <a:xfrm flipH="1">
                <a:off x="717" y="2954"/>
                <a:ext cx="15" cy="2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8" name="Line 66"/>
              <p:cNvSpPr>
                <a:spLocks noChangeShapeType="1"/>
              </p:cNvSpPr>
              <p:nvPr/>
            </p:nvSpPr>
            <p:spPr bwMode="auto">
              <a:xfrm flipH="1">
                <a:off x="697" y="2909"/>
                <a:ext cx="12" cy="6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99" name="Line 67"/>
              <p:cNvSpPr>
                <a:spLocks noChangeShapeType="1"/>
              </p:cNvSpPr>
              <p:nvPr/>
            </p:nvSpPr>
            <p:spPr bwMode="auto">
              <a:xfrm>
                <a:off x="680" y="2946"/>
                <a:ext cx="1" cy="29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0" name="Line 68"/>
              <p:cNvSpPr>
                <a:spLocks noChangeShapeType="1"/>
              </p:cNvSpPr>
              <p:nvPr/>
            </p:nvSpPr>
            <p:spPr bwMode="auto">
              <a:xfrm>
                <a:off x="659" y="2904"/>
                <a:ext cx="1" cy="71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1" name="Line 69"/>
              <p:cNvSpPr>
                <a:spLocks noChangeShapeType="1"/>
              </p:cNvSpPr>
              <p:nvPr/>
            </p:nvSpPr>
            <p:spPr bwMode="auto">
              <a:xfrm flipH="1" flipV="1">
                <a:off x="634" y="2947"/>
                <a:ext cx="11" cy="3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2" name="Line 70"/>
              <p:cNvSpPr>
                <a:spLocks noChangeShapeType="1"/>
              </p:cNvSpPr>
              <p:nvPr/>
            </p:nvSpPr>
            <p:spPr bwMode="auto">
              <a:xfrm flipH="1" flipV="1">
                <a:off x="598" y="2923"/>
                <a:ext cx="31" cy="7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3" name="Line 71"/>
              <p:cNvSpPr>
                <a:spLocks noChangeShapeType="1"/>
              </p:cNvSpPr>
              <p:nvPr/>
            </p:nvSpPr>
            <p:spPr bwMode="auto">
              <a:xfrm flipH="1" flipV="1">
                <a:off x="592" y="2982"/>
                <a:ext cx="17" cy="3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/>
            </p:nvSpPr>
            <p:spPr bwMode="auto">
              <a:xfrm flipH="1" flipV="1">
                <a:off x="547" y="2986"/>
                <a:ext cx="51" cy="4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5" name="Line 73"/>
              <p:cNvSpPr>
                <a:spLocks noChangeShapeType="1"/>
              </p:cNvSpPr>
              <p:nvPr/>
            </p:nvSpPr>
            <p:spPr bwMode="auto">
              <a:xfrm flipH="1" flipV="1">
                <a:off x="557" y="3030"/>
                <a:ext cx="29" cy="2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6" name="Line 74"/>
              <p:cNvSpPr>
                <a:spLocks noChangeShapeType="1"/>
              </p:cNvSpPr>
              <p:nvPr/>
            </p:nvSpPr>
            <p:spPr bwMode="auto">
              <a:xfrm flipH="1" flipV="1">
                <a:off x="520" y="3047"/>
                <a:ext cx="63" cy="2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7" name="Line 75"/>
              <p:cNvSpPr>
                <a:spLocks noChangeShapeType="1"/>
              </p:cNvSpPr>
              <p:nvPr/>
            </p:nvSpPr>
            <p:spPr bwMode="auto">
              <a:xfrm flipH="1" flipV="1">
                <a:off x="546" y="3086"/>
                <a:ext cx="33" cy="13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8" name="Line 76"/>
              <p:cNvSpPr>
                <a:spLocks noChangeShapeType="1"/>
              </p:cNvSpPr>
              <p:nvPr/>
            </p:nvSpPr>
            <p:spPr bwMode="auto">
              <a:xfrm flipH="1" flipV="1">
                <a:off x="511" y="3109"/>
                <a:ext cx="68" cy="1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09" name="Line 77"/>
              <p:cNvSpPr>
                <a:spLocks noChangeShapeType="1"/>
              </p:cNvSpPr>
              <p:nvPr/>
            </p:nvSpPr>
            <p:spPr bwMode="auto">
              <a:xfrm flipH="1">
                <a:off x="550" y="3147"/>
                <a:ext cx="30" cy="0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0" name="Line 78"/>
              <p:cNvSpPr>
                <a:spLocks noChangeShapeType="1"/>
              </p:cNvSpPr>
              <p:nvPr/>
            </p:nvSpPr>
            <p:spPr bwMode="auto">
              <a:xfrm flipH="1">
                <a:off x="516" y="3171"/>
                <a:ext cx="77" cy="2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1" name="Line 79"/>
              <p:cNvSpPr>
                <a:spLocks noChangeShapeType="1"/>
              </p:cNvSpPr>
              <p:nvPr/>
            </p:nvSpPr>
            <p:spPr bwMode="auto">
              <a:xfrm flipH="1">
                <a:off x="578" y="3197"/>
                <a:ext cx="24" cy="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2" name="Line 80"/>
              <p:cNvSpPr>
                <a:spLocks noChangeShapeType="1"/>
              </p:cNvSpPr>
              <p:nvPr/>
            </p:nvSpPr>
            <p:spPr bwMode="auto">
              <a:xfrm flipV="1">
                <a:off x="766" y="2974"/>
                <a:ext cx="34" cy="4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3" name="Line 81"/>
              <p:cNvSpPr>
                <a:spLocks noChangeShapeType="1"/>
              </p:cNvSpPr>
              <p:nvPr/>
            </p:nvSpPr>
            <p:spPr bwMode="auto">
              <a:xfrm flipV="1">
                <a:off x="779" y="3019"/>
                <a:ext cx="11" cy="22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4" name="Line 82"/>
              <p:cNvSpPr>
                <a:spLocks noChangeShapeType="1"/>
              </p:cNvSpPr>
              <p:nvPr/>
            </p:nvSpPr>
            <p:spPr bwMode="auto">
              <a:xfrm flipV="1">
                <a:off x="781" y="3035"/>
                <a:ext cx="47" cy="27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5" name="Line 83"/>
              <p:cNvSpPr>
                <a:spLocks noChangeShapeType="1"/>
              </p:cNvSpPr>
              <p:nvPr/>
            </p:nvSpPr>
            <p:spPr bwMode="auto">
              <a:xfrm flipV="1">
                <a:off x="786" y="3073"/>
                <a:ext cx="17" cy="1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6" name="Line 84"/>
              <p:cNvSpPr>
                <a:spLocks noChangeShapeType="1"/>
              </p:cNvSpPr>
              <p:nvPr/>
            </p:nvSpPr>
            <p:spPr bwMode="auto">
              <a:xfrm flipV="1">
                <a:off x="786" y="3098"/>
                <a:ext cx="51" cy="14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7" name="Line 85"/>
              <p:cNvSpPr>
                <a:spLocks noChangeShapeType="1"/>
              </p:cNvSpPr>
              <p:nvPr/>
            </p:nvSpPr>
            <p:spPr bwMode="auto">
              <a:xfrm>
                <a:off x="787" y="3135"/>
                <a:ext cx="13" cy="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8" name="Line 86"/>
              <p:cNvSpPr>
                <a:spLocks noChangeShapeType="1"/>
              </p:cNvSpPr>
              <p:nvPr/>
            </p:nvSpPr>
            <p:spPr bwMode="auto">
              <a:xfrm>
                <a:off x="773" y="3160"/>
                <a:ext cx="62" cy="26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19" name="Line 87"/>
              <p:cNvSpPr>
                <a:spLocks noChangeShapeType="1"/>
              </p:cNvSpPr>
              <p:nvPr/>
            </p:nvSpPr>
            <p:spPr bwMode="auto">
              <a:xfrm>
                <a:off x="764" y="3186"/>
                <a:ext cx="8" cy="5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20" name="Line 88"/>
              <p:cNvSpPr>
                <a:spLocks noChangeShapeType="1"/>
              </p:cNvSpPr>
              <p:nvPr/>
            </p:nvSpPr>
            <p:spPr bwMode="auto">
              <a:xfrm flipH="1">
                <a:off x="748" y="2986"/>
                <a:ext cx="20" cy="18"/>
              </a:xfrm>
              <a:prstGeom prst="line">
                <a:avLst/>
              </a:prstGeom>
              <a:noFill/>
              <a:ln w="12699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69721" name="Picture 8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3001"/>
              <a:ext cx="22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9722" name="Rectangle 90"/>
          <p:cNvSpPr>
            <a:spLocks noChangeArrowheads="1"/>
          </p:cNvSpPr>
          <p:nvPr/>
        </p:nvSpPr>
        <p:spPr bwMode="auto">
          <a:xfrm>
            <a:off x="755650" y="-100013"/>
            <a:ext cx="77724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GB" altLang="zh-CN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GB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与食物和微生物的关系</a:t>
            </a:r>
            <a:endParaRPr lang="zh-CN" altLang="en-US" sz="3200" b="1">
              <a:solidFill>
                <a:srgbClr val="474747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611188" y="836613"/>
            <a:ext cx="7848600" cy="4491037"/>
            <a:chOff x="295" y="527"/>
            <a:chExt cx="4944" cy="2829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2119" y="2747"/>
              <a:ext cx="188" cy="165"/>
              <a:chOff x="2236" y="3191"/>
              <a:chExt cx="201" cy="176"/>
            </a:xfrm>
          </p:grpSpPr>
          <p:sp>
            <p:nvSpPr>
              <p:cNvPr id="91140" name="Oval 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141" name="Oval 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1142" name="Oval 6"/>
            <p:cNvSpPr>
              <a:spLocks noChangeArrowheads="1"/>
            </p:cNvSpPr>
            <p:nvPr/>
          </p:nvSpPr>
          <p:spPr bwMode="gray">
            <a:xfrm rot="18227093">
              <a:off x="3309" y="2813"/>
              <a:ext cx="76" cy="8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gray">
            <a:xfrm rot="18227093">
              <a:off x="3218" y="2723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68" y="1870"/>
              <a:ext cx="216" cy="122"/>
              <a:chOff x="2016" y="2304"/>
              <a:chExt cx="231" cy="130"/>
            </a:xfrm>
          </p:grpSpPr>
          <p:sp>
            <p:nvSpPr>
              <p:cNvPr id="91145" name="Oval 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146" name="Oval 1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1147" name="Group 11"/>
            <p:cNvGrpSpPr>
              <a:grpSpLocks/>
            </p:cNvGrpSpPr>
            <p:nvPr/>
          </p:nvGrpSpPr>
          <p:grpSpPr bwMode="auto">
            <a:xfrm>
              <a:off x="2677" y="1265"/>
              <a:ext cx="82" cy="244"/>
              <a:chOff x="2832" y="1612"/>
              <a:chExt cx="87" cy="260"/>
            </a:xfrm>
          </p:grpSpPr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1150" name="Oval 14"/>
            <p:cNvSpPr>
              <a:spLocks noChangeArrowheads="1"/>
            </p:cNvSpPr>
            <p:nvPr/>
          </p:nvSpPr>
          <p:spPr bwMode="gray">
            <a:xfrm rot="18227093">
              <a:off x="3544" y="1885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gray">
            <a:xfrm rot="18227093">
              <a:off x="3398" y="1958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1152" name="Group 16"/>
            <p:cNvGrpSpPr>
              <a:grpSpLocks/>
            </p:cNvGrpSpPr>
            <p:nvPr/>
          </p:nvGrpSpPr>
          <p:grpSpPr bwMode="auto">
            <a:xfrm>
              <a:off x="295" y="527"/>
              <a:ext cx="4944" cy="2829"/>
              <a:chOff x="295" y="527"/>
              <a:chExt cx="4944" cy="2829"/>
            </a:xfrm>
          </p:grpSpPr>
          <p:sp>
            <p:nvSpPr>
              <p:cNvPr id="91153" name="Oval 17"/>
              <p:cNvSpPr>
                <a:spLocks noChangeArrowheads="1"/>
              </p:cNvSpPr>
              <p:nvPr/>
            </p:nvSpPr>
            <p:spPr bwMode="auto">
              <a:xfrm>
                <a:off x="1553" y="1014"/>
                <a:ext cx="2383" cy="2342"/>
              </a:xfrm>
              <a:prstGeom prst="ellipse">
                <a:avLst/>
              </a:prstGeom>
              <a:noFill/>
              <a:ln w="1905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1154" name="Group 18"/>
              <p:cNvGrpSpPr>
                <a:grpSpLocks/>
              </p:cNvGrpSpPr>
              <p:nvPr/>
            </p:nvGrpSpPr>
            <p:grpSpPr bwMode="auto">
              <a:xfrm>
                <a:off x="2138" y="1599"/>
                <a:ext cx="1213" cy="1262"/>
                <a:chOff x="2016" y="1920"/>
                <a:chExt cx="1680" cy="1680"/>
              </a:xfrm>
            </p:grpSpPr>
            <p:sp>
              <p:nvSpPr>
                <p:cNvPr id="91155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156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1157" name="Text Box 21"/>
              <p:cNvSpPr txBox="1">
                <a:spLocks noChangeArrowheads="1"/>
              </p:cNvSpPr>
              <p:nvPr/>
            </p:nvSpPr>
            <p:spPr bwMode="gray">
              <a:xfrm>
                <a:off x="2491" y="2095"/>
                <a:ext cx="5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2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宋体" pitchFamily="2" charset="-122"/>
                  </a:rPr>
                  <a:t>优 点</a:t>
                </a:r>
              </a:p>
            </p:txBody>
          </p:sp>
          <p:grpSp>
            <p:nvGrpSpPr>
              <p:cNvPr id="91158" name="Group 22"/>
              <p:cNvGrpSpPr>
                <a:grpSpLocks/>
              </p:cNvGrpSpPr>
              <p:nvPr/>
            </p:nvGrpSpPr>
            <p:grpSpPr bwMode="auto">
              <a:xfrm>
                <a:off x="2458" y="789"/>
                <a:ext cx="502" cy="389"/>
                <a:chOff x="2598" y="1088"/>
                <a:chExt cx="536" cy="415"/>
              </a:xfrm>
            </p:grpSpPr>
            <p:grpSp>
              <p:nvGrpSpPr>
                <p:cNvPr id="91159" name="Group 23"/>
                <p:cNvGrpSpPr>
                  <a:grpSpLocks/>
                </p:cNvGrpSpPr>
                <p:nvPr/>
              </p:nvGrpSpPr>
              <p:grpSpPr bwMode="auto">
                <a:xfrm>
                  <a:off x="2640" y="1088"/>
                  <a:ext cx="432" cy="415"/>
                  <a:chOff x="2016" y="1920"/>
                  <a:chExt cx="1680" cy="1680"/>
                </a:xfrm>
              </p:grpSpPr>
              <p:sp>
                <p:nvSpPr>
                  <p:cNvPr id="91160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4235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61" name="Freeform 2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162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2598" y="1145"/>
                  <a:ext cx="536" cy="30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zh-CN" alt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ea typeface="宋体" pitchFamily="2" charset="-122"/>
                    </a:rPr>
                    <a:t>快速</a:t>
                  </a:r>
                </a:p>
              </p:txBody>
            </p:sp>
          </p:grpSp>
          <p:grpSp>
            <p:nvGrpSpPr>
              <p:cNvPr id="91163" name="Group 27"/>
              <p:cNvGrpSpPr>
                <a:grpSpLocks/>
              </p:cNvGrpSpPr>
              <p:nvPr/>
            </p:nvGrpSpPr>
            <p:grpSpPr bwMode="auto">
              <a:xfrm>
                <a:off x="1648" y="2903"/>
                <a:ext cx="568" cy="405"/>
                <a:chOff x="1733" y="3357"/>
                <a:chExt cx="606" cy="432"/>
              </a:xfrm>
            </p:grpSpPr>
            <p:grpSp>
              <p:nvGrpSpPr>
                <p:cNvPr id="91164" name="Group 28"/>
                <p:cNvGrpSpPr>
                  <a:grpSpLocks/>
                </p:cNvGrpSpPr>
                <p:nvPr/>
              </p:nvGrpSpPr>
              <p:grpSpPr bwMode="auto">
                <a:xfrm>
                  <a:off x="1824" y="3357"/>
                  <a:ext cx="432" cy="432"/>
                  <a:chOff x="2016" y="1920"/>
                  <a:chExt cx="1680" cy="1680"/>
                </a:xfrm>
              </p:grpSpPr>
              <p:sp>
                <p:nvSpPr>
                  <p:cNvPr id="91165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66" name="Freeform 3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167" name="Text Box 31"/>
                <p:cNvSpPr txBox="1">
                  <a:spLocks noChangeArrowheads="1"/>
                </p:cNvSpPr>
                <p:nvPr/>
              </p:nvSpPr>
              <p:spPr bwMode="gray">
                <a:xfrm>
                  <a:off x="1733" y="3438"/>
                  <a:ext cx="606" cy="30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zh-CN" alt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ea typeface="宋体" pitchFamily="2" charset="-122"/>
                    </a:rPr>
                    <a:t>简便 </a:t>
                  </a:r>
                </a:p>
              </p:txBody>
            </p:sp>
          </p:grpSp>
          <p:grpSp>
            <p:nvGrpSpPr>
              <p:cNvPr id="91168" name="Group 32"/>
              <p:cNvGrpSpPr>
                <a:grpSpLocks/>
              </p:cNvGrpSpPr>
              <p:nvPr/>
            </p:nvGrpSpPr>
            <p:grpSpPr bwMode="auto">
              <a:xfrm>
                <a:off x="3625" y="1599"/>
                <a:ext cx="568" cy="411"/>
                <a:chOff x="3845" y="1968"/>
                <a:chExt cx="606" cy="437"/>
              </a:xfrm>
            </p:grpSpPr>
            <p:grpSp>
              <p:nvGrpSpPr>
                <p:cNvPr id="91169" name="Group 33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91170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6235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71" name="Freeform 3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172" name="Text Box 36"/>
                <p:cNvSpPr txBox="1">
                  <a:spLocks noChangeArrowheads="1"/>
                </p:cNvSpPr>
                <p:nvPr/>
              </p:nvSpPr>
              <p:spPr bwMode="gray">
                <a:xfrm>
                  <a:off x="3845" y="2028"/>
                  <a:ext cx="606" cy="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zh-CN" alt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ea typeface="宋体" pitchFamily="2" charset="-122"/>
                    </a:rPr>
                    <a:t>灵 敏</a:t>
                  </a:r>
                </a:p>
              </p:txBody>
            </p:sp>
          </p:grpSp>
          <p:grpSp>
            <p:nvGrpSpPr>
              <p:cNvPr id="91173" name="Group 37"/>
              <p:cNvGrpSpPr>
                <a:grpSpLocks/>
              </p:cNvGrpSpPr>
              <p:nvPr/>
            </p:nvGrpSpPr>
            <p:grpSpPr bwMode="auto">
              <a:xfrm>
                <a:off x="3281" y="2906"/>
                <a:ext cx="568" cy="367"/>
                <a:chOff x="3477" y="3339"/>
                <a:chExt cx="606" cy="392"/>
              </a:xfrm>
            </p:grpSpPr>
            <p:grpSp>
              <p:nvGrpSpPr>
                <p:cNvPr id="91174" name="Group 38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91175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549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76" name="Freeform 4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177" name="Text Box 41"/>
                <p:cNvSpPr txBox="1">
                  <a:spLocks noChangeArrowheads="1"/>
                </p:cNvSpPr>
                <p:nvPr/>
              </p:nvSpPr>
              <p:spPr bwMode="gray">
                <a:xfrm>
                  <a:off x="3477" y="3360"/>
                  <a:ext cx="606" cy="30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zh-CN" alt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ea typeface="宋体" pitchFamily="2" charset="-122"/>
                    </a:rPr>
                    <a:t>可靠 </a:t>
                  </a:r>
                </a:p>
              </p:txBody>
            </p:sp>
          </p:grpSp>
          <p:grpSp>
            <p:nvGrpSpPr>
              <p:cNvPr id="91178" name="Group 42"/>
              <p:cNvGrpSpPr>
                <a:grpSpLocks/>
              </p:cNvGrpSpPr>
              <p:nvPr/>
            </p:nvGrpSpPr>
            <p:grpSpPr bwMode="auto">
              <a:xfrm>
                <a:off x="1344" y="1599"/>
                <a:ext cx="568" cy="406"/>
                <a:chOff x="1409" y="1968"/>
                <a:chExt cx="606" cy="432"/>
              </a:xfrm>
            </p:grpSpPr>
            <p:grpSp>
              <p:nvGrpSpPr>
                <p:cNvPr id="91179" name="Group 4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91180" name="Oval 4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549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81" name="Freeform 4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182" name="Text Box 46"/>
                <p:cNvSpPr txBox="1">
                  <a:spLocks noChangeArrowheads="1"/>
                </p:cNvSpPr>
                <p:nvPr/>
              </p:nvSpPr>
              <p:spPr bwMode="gray">
                <a:xfrm>
                  <a:off x="1409" y="2016"/>
                  <a:ext cx="606" cy="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zh-CN" alt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ea typeface="宋体" pitchFamily="2" charset="-122"/>
                    </a:rPr>
                    <a:t>准确 </a:t>
                  </a:r>
                </a:p>
              </p:txBody>
            </p:sp>
          </p:grpSp>
          <p:sp>
            <p:nvSpPr>
              <p:cNvPr id="91183" name="Text Box 47"/>
              <p:cNvSpPr txBox="1">
                <a:spLocks noChangeArrowheads="1"/>
              </p:cNvSpPr>
              <p:nvPr/>
            </p:nvSpPr>
            <p:spPr bwMode="auto">
              <a:xfrm>
                <a:off x="295" y="1690"/>
                <a:ext cx="112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GB" b="1">
                    <a:latin typeface="Arial" charset="0"/>
                    <a:ea typeface="宋体" pitchFamily="2" charset="-122"/>
                  </a:rPr>
                  <a:t>定量结果与</a:t>
                </a:r>
                <a:r>
                  <a:rPr lang="en-GB" altLang="zh-CN" b="1">
                    <a:latin typeface="Arial" charset="0"/>
                    <a:ea typeface="宋体" pitchFamily="2" charset="-122"/>
                  </a:rPr>
                  <a:t>ATP</a:t>
                </a:r>
                <a:r>
                  <a:rPr lang="zh-CN" altLang="en-GB" b="1">
                    <a:latin typeface="Arial" charset="0"/>
                    <a:ea typeface="宋体" pitchFamily="2" charset="-122"/>
                  </a:rPr>
                  <a:t>总量线性相关</a:t>
                </a:r>
                <a:endParaRPr lang="en-US" altLang="zh-CN" b="1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184" name="Text Box 48"/>
              <p:cNvSpPr txBox="1">
                <a:spLocks noChangeArrowheads="1"/>
              </p:cNvSpPr>
              <p:nvPr/>
            </p:nvSpPr>
            <p:spPr bwMode="auto">
              <a:xfrm>
                <a:off x="2064" y="527"/>
                <a:ext cx="12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b="1">
                    <a:solidFill>
                      <a:schemeClr val="accent2"/>
                    </a:solidFill>
                    <a:latin typeface="Arial" charset="0"/>
                    <a:ea typeface="宋体" pitchFamily="2" charset="-122"/>
                  </a:rPr>
                  <a:t>1</a:t>
                </a:r>
                <a:r>
                  <a:rPr lang="zh-CN" altLang="en-US" b="1">
                    <a:solidFill>
                      <a:schemeClr val="accent2"/>
                    </a:solidFill>
                    <a:latin typeface="Arial" charset="0"/>
                    <a:ea typeface="宋体" pitchFamily="2" charset="-122"/>
                  </a:rPr>
                  <a:t>分钟内获得结果</a:t>
                </a:r>
              </a:p>
            </p:txBody>
          </p:sp>
          <p:sp>
            <p:nvSpPr>
              <p:cNvPr id="91185" name="Text Box 49"/>
              <p:cNvSpPr txBox="1">
                <a:spLocks noChangeArrowheads="1"/>
              </p:cNvSpPr>
              <p:nvPr/>
            </p:nvSpPr>
            <p:spPr bwMode="auto">
              <a:xfrm>
                <a:off x="4115" y="1698"/>
                <a:ext cx="11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altLang="zh-CN" b="1">
                    <a:solidFill>
                      <a:schemeClr val="hlink"/>
                    </a:solidFill>
                    <a:latin typeface="Arial" charset="0"/>
                    <a:ea typeface="宋体" pitchFamily="2" charset="-122"/>
                  </a:rPr>
                  <a:t>10</a:t>
                </a:r>
                <a:r>
                  <a:rPr lang="en-GB" altLang="zh-CN" b="1" baseline="30000">
                    <a:solidFill>
                      <a:schemeClr val="hlink"/>
                    </a:solidFill>
                    <a:latin typeface="Arial" charset="0"/>
                    <a:ea typeface="宋体" pitchFamily="2" charset="-122"/>
                  </a:rPr>
                  <a:t>-15</a:t>
                </a:r>
                <a:r>
                  <a:rPr lang="en-GB" altLang="zh-CN" b="1">
                    <a:solidFill>
                      <a:schemeClr val="hlink"/>
                    </a:solidFill>
                    <a:latin typeface="Arial" charset="0"/>
                    <a:ea typeface="宋体" pitchFamily="2" charset="-122"/>
                  </a:rPr>
                  <a:t>mol ATP</a:t>
                </a:r>
                <a:endParaRPr lang="en-US" altLang="zh-CN" b="1">
                  <a:solidFill>
                    <a:schemeClr val="hlink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186" name="Text Box 50"/>
              <p:cNvSpPr txBox="1">
                <a:spLocks noChangeArrowheads="1"/>
              </p:cNvSpPr>
              <p:nvPr/>
            </p:nvSpPr>
            <p:spPr bwMode="auto">
              <a:xfrm>
                <a:off x="520" y="3041"/>
                <a:ext cx="112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b="1">
                    <a:solidFill>
                      <a:schemeClr val="folHlink"/>
                    </a:solidFill>
                    <a:latin typeface="Arial" charset="0"/>
                    <a:ea typeface="宋体" pitchFamily="2" charset="-122"/>
                  </a:rPr>
                  <a:t>便携式设计</a:t>
                </a:r>
              </a:p>
            </p:txBody>
          </p:sp>
          <p:sp>
            <p:nvSpPr>
              <p:cNvPr id="91187" name="Text Box 51"/>
              <p:cNvSpPr txBox="1">
                <a:spLocks noChangeArrowheads="1"/>
              </p:cNvSpPr>
              <p:nvPr/>
            </p:nvSpPr>
            <p:spPr bwMode="auto">
              <a:xfrm>
                <a:off x="3756" y="3041"/>
                <a:ext cx="14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b="1">
                    <a:solidFill>
                      <a:srgbClr val="333333"/>
                    </a:solidFill>
                    <a:latin typeface="Arial" charset="0"/>
                    <a:ea typeface="宋体" pitchFamily="2" charset="-122"/>
                  </a:rPr>
                  <a:t>微生物</a:t>
                </a:r>
                <a:r>
                  <a:rPr lang="en-US" altLang="zh-CN" b="1">
                    <a:solidFill>
                      <a:srgbClr val="333333"/>
                    </a:solidFill>
                    <a:latin typeface="Arial" charset="0"/>
                    <a:ea typeface="宋体" pitchFamily="2" charset="-122"/>
                  </a:rPr>
                  <a:t>+</a:t>
                </a:r>
                <a:r>
                  <a:rPr lang="zh-CN" altLang="en-US" b="1">
                    <a:solidFill>
                      <a:srgbClr val="333333"/>
                    </a:solidFill>
                    <a:latin typeface="Arial" charset="0"/>
                    <a:ea typeface="宋体" pitchFamily="2" charset="-122"/>
                  </a:rPr>
                  <a:t>食品残留</a:t>
                </a:r>
              </a:p>
            </p:txBody>
          </p:sp>
        </p:grpSp>
      </p:grp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323850" y="41275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US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检测的特点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28775"/>
            <a:ext cx="8964612" cy="4173538"/>
          </a:xfrm>
          <a:prstGeom prst="rect">
            <a:avLst/>
          </a:prstGeom>
          <a:noFill/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29600" cy="609600"/>
          </a:xfrm>
          <a:noFill/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US" sz="3200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荧光检测与微生物检测的关系</a:t>
            </a:r>
            <a:endParaRPr lang="en-US" altLang="zh-CN" sz="3200">
              <a:solidFill>
                <a:srgbClr val="474747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152400"/>
            <a:ext cx="8229600" cy="609600"/>
          </a:xfrm>
        </p:spPr>
        <p:txBody>
          <a:bodyPr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及时反映设备表面的清洁状况</a:t>
            </a: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2195513" y="3716338"/>
            <a:ext cx="2881312" cy="2665412"/>
            <a:chOff x="1383" y="2341"/>
            <a:chExt cx="1815" cy="1679"/>
          </a:xfrm>
        </p:grpSpPr>
        <p:sp>
          <p:nvSpPr>
            <p:cNvPr id="138244" name="Line 4"/>
            <p:cNvSpPr>
              <a:spLocks noChangeShapeType="1"/>
            </p:cNvSpPr>
            <p:nvPr/>
          </p:nvSpPr>
          <p:spPr bwMode="auto">
            <a:xfrm flipH="1">
              <a:off x="2789" y="2341"/>
              <a:ext cx="409" cy="227"/>
            </a:xfrm>
            <a:prstGeom prst="line">
              <a:avLst/>
            </a:prstGeom>
            <a:noFill/>
            <a:ln w="920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8245" name="Picture 5" descr="Unplanned Result"/>
            <p:cNvPicPr>
              <a:picLocks noChangeAspect="1" noChangeArrowheads="1"/>
            </p:cNvPicPr>
            <p:nvPr/>
          </p:nvPicPr>
          <p:blipFill>
            <a:blip r:embed="rId2">
              <a:lum bright="2000" contrast="42000"/>
            </a:blip>
            <a:srcRect/>
            <a:stretch>
              <a:fillRect/>
            </a:stretch>
          </p:blipFill>
          <p:spPr bwMode="auto">
            <a:xfrm>
              <a:off x="1383" y="2432"/>
              <a:ext cx="1349" cy="1588"/>
            </a:xfrm>
            <a:prstGeom prst="rect">
              <a:avLst/>
            </a:prstGeom>
            <a:noFill/>
          </p:spPr>
        </p:pic>
        <p:sp>
          <p:nvSpPr>
            <p:cNvPr id="138246" name="Oval 6"/>
            <p:cNvSpPr>
              <a:spLocks noChangeArrowheads="1"/>
            </p:cNvSpPr>
            <p:nvPr/>
          </p:nvSpPr>
          <p:spPr bwMode="auto">
            <a:xfrm>
              <a:off x="1700" y="2811"/>
              <a:ext cx="726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4427538" y="4724400"/>
            <a:ext cx="3817937" cy="585788"/>
            <a:chOff x="2789" y="2976"/>
            <a:chExt cx="2405" cy="369"/>
          </a:xfrm>
        </p:grpSpPr>
        <p:sp>
          <p:nvSpPr>
            <p:cNvPr id="138248" name="Line 8"/>
            <p:cNvSpPr>
              <a:spLocks noChangeShapeType="1"/>
            </p:cNvSpPr>
            <p:nvPr/>
          </p:nvSpPr>
          <p:spPr bwMode="auto">
            <a:xfrm>
              <a:off x="2789" y="2976"/>
              <a:ext cx="499" cy="137"/>
            </a:xfrm>
            <a:prstGeom prst="line">
              <a:avLst/>
            </a:prstGeom>
            <a:noFill/>
            <a:ln w="920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49" name="Text Box 9"/>
            <p:cNvSpPr txBox="1">
              <a:spLocks noChangeArrowheads="1"/>
            </p:cNvSpPr>
            <p:nvPr/>
          </p:nvSpPr>
          <p:spPr bwMode="auto">
            <a:xfrm>
              <a:off x="3334" y="3108"/>
              <a:ext cx="186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ea typeface="黑体" pitchFamily="2" charset="-122"/>
                </a:rPr>
                <a:t>重新清洗，避免产品污染！</a:t>
              </a:r>
            </a:p>
          </p:txBody>
        </p:sp>
      </p:grpSp>
      <p:pic>
        <p:nvPicPr>
          <p:cNvPr id="138250" name="Picture 4" descr="_Pic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76363"/>
            <a:ext cx="28082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4714875" y="231298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5076825" y="3644900"/>
            <a:ext cx="345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ea typeface="黑体" pitchFamily="2" charset="-122"/>
              </a:rPr>
              <a:t>未彻底清洗的表面（电子显微镜）</a:t>
            </a:r>
          </a:p>
        </p:txBody>
      </p:sp>
      <p:pic>
        <p:nvPicPr>
          <p:cNvPr id="138253" name="Picture 13" descr="FQPbT_2po3aRkM%3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624013"/>
            <a:ext cx="2089150" cy="1949450"/>
          </a:xfrm>
          <a:prstGeom prst="rect">
            <a:avLst/>
          </a:prstGeom>
          <a:noFill/>
        </p:spPr>
      </p:pic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3563938" y="2349500"/>
            <a:ext cx="360362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1908175" y="119697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黑体" pitchFamily="2" charset="-122"/>
              </a:rPr>
              <a:t>不锈钢台面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87388" y="-100013"/>
            <a:ext cx="7772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altLang="zh-CN" sz="4000" b="1">
                <a:solidFill>
                  <a:srgbClr val="474747"/>
                </a:solidFill>
                <a:latin typeface="Times New Roman" pitchFamily="18" charset="0"/>
                <a:ea typeface="宋体" pitchFamily="2" charset="-122"/>
              </a:rPr>
              <a:t>HACCP</a:t>
            </a: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 flipH="1">
            <a:off x="5578475" y="5516563"/>
            <a:ext cx="1293813" cy="287337"/>
          </a:xfrm>
          <a:prstGeom prst="line">
            <a:avLst/>
          </a:prstGeom>
          <a:noFill/>
          <a:ln w="1905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838200" y="1143000"/>
            <a:ext cx="7705725" cy="4911725"/>
            <a:chOff x="521" y="709"/>
            <a:chExt cx="4854" cy="3094"/>
          </a:xfrm>
        </p:grpSpPr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4241" y="2160"/>
              <a:ext cx="1134" cy="410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关键控制点监控</a:t>
              </a:r>
            </a:p>
          </p:txBody>
        </p:sp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3333" y="799"/>
              <a:ext cx="907" cy="182"/>
            </a:xfrm>
            <a:prstGeom prst="line">
              <a:avLst/>
            </a:prstGeom>
            <a:noFill/>
            <a:ln w="1905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4648" y="1525"/>
              <a:ext cx="363" cy="499"/>
            </a:xfrm>
            <a:prstGeom prst="downArrow">
              <a:avLst>
                <a:gd name="adj1" fmla="val 50000"/>
                <a:gd name="adj2" fmla="val 34366"/>
              </a:avLst>
            </a:prstGeom>
            <a:solidFill>
              <a:srgbClr val="800080"/>
            </a:solidFill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>
              <a:off x="4694" y="2614"/>
              <a:ext cx="363" cy="499"/>
            </a:xfrm>
            <a:prstGeom prst="downArrow">
              <a:avLst>
                <a:gd name="adj1" fmla="val 50000"/>
                <a:gd name="adj2" fmla="val 34366"/>
              </a:avLst>
            </a:prstGeom>
            <a:solidFill>
              <a:srgbClr val="800080"/>
            </a:solidFill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3" name="Text Box 9"/>
            <p:cNvSpPr txBox="1">
              <a:spLocks noChangeArrowheads="1"/>
            </p:cNvSpPr>
            <p:nvPr/>
          </p:nvSpPr>
          <p:spPr bwMode="auto">
            <a:xfrm>
              <a:off x="521" y="1162"/>
              <a:ext cx="726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危害分析</a:t>
              </a:r>
            </a:p>
          </p:txBody>
        </p:sp>
        <p:sp>
          <p:nvSpPr>
            <p:cNvPr id="139274" name="Text Box 10"/>
            <p:cNvSpPr txBox="1">
              <a:spLocks noChangeArrowheads="1"/>
            </p:cNvSpPr>
            <p:nvPr/>
          </p:nvSpPr>
          <p:spPr bwMode="auto">
            <a:xfrm>
              <a:off x="1882" y="709"/>
              <a:ext cx="1315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关键控制点确认</a:t>
              </a:r>
            </a:p>
          </p:txBody>
        </p: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4376" y="1071"/>
              <a:ext cx="726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限值设定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4467" y="3249"/>
              <a:ext cx="726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纠正措施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698" y="3566"/>
              <a:ext cx="726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记录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884" y="3339"/>
              <a:ext cx="726" cy="237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验 证</a:t>
              </a:r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 flipV="1">
              <a:off x="1065" y="845"/>
              <a:ext cx="682" cy="181"/>
            </a:xfrm>
            <a:prstGeom prst="line">
              <a:avLst/>
            </a:prstGeom>
            <a:noFill/>
            <a:ln w="1905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80" name="Line 16"/>
            <p:cNvSpPr>
              <a:spLocks noChangeShapeType="1"/>
            </p:cNvSpPr>
            <p:nvPr/>
          </p:nvSpPr>
          <p:spPr bwMode="auto">
            <a:xfrm flipH="1" flipV="1">
              <a:off x="1745" y="3566"/>
              <a:ext cx="905" cy="91"/>
            </a:xfrm>
            <a:prstGeom prst="line">
              <a:avLst/>
            </a:prstGeom>
            <a:noFill/>
            <a:ln w="1905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928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1727200" cy="116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2987675" y="1844675"/>
            <a:ext cx="2736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卫生评价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819400" y="3505200"/>
            <a:ext cx="2736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ＡＴＰ检测</a:t>
            </a:r>
          </a:p>
        </p:txBody>
      </p:sp>
      <p:sp>
        <p:nvSpPr>
          <p:cNvPr id="139284" name="AutoShape 20"/>
          <p:cNvSpPr>
            <a:spLocks noChangeArrowheads="1"/>
          </p:cNvSpPr>
          <p:nvPr/>
        </p:nvSpPr>
        <p:spPr bwMode="auto">
          <a:xfrm>
            <a:off x="2362200" y="2895600"/>
            <a:ext cx="3816350" cy="1873250"/>
          </a:xfrm>
          <a:prstGeom prst="irregularSeal2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flipH="1">
            <a:off x="5334000" y="3733800"/>
            <a:ext cx="1293813" cy="287338"/>
          </a:xfrm>
          <a:prstGeom prst="line">
            <a:avLst/>
          </a:prstGeom>
          <a:noFill/>
          <a:ln w="1270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5795963" y="4365625"/>
            <a:ext cx="1150937" cy="720725"/>
          </a:xfrm>
          <a:prstGeom prst="line">
            <a:avLst/>
          </a:prstGeom>
          <a:noFill/>
          <a:ln w="1270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3" grpId="0"/>
      <p:bldP spid="139284" grpId="0" animBg="1"/>
      <p:bldP spid="139285" grpId="0" animBg="1"/>
      <p:bldP spid="1392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0960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荧光检测的意义</a:t>
            </a:r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清洁管理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lum bright="-20000" contrast="34000"/>
          </a:blip>
          <a:srcRect/>
          <a:stretch>
            <a:fillRect/>
          </a:stretch>
        </p:blipFill>
        <p:spPr bwMode="auto">
          <a:xfrm>
            <a:off x="1331913" y="809625"/>
            <a:ext cx="5705475" cy="6048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52400"/>
            <a:ext cx="8229600" cy="609600"/>
          </a:xfrm>
          <a:noFill/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荧光检测的意义</a:t>
            </a:r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清洁管理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lum bright="-20000" contrast="34000"/>
          </a:blip>
          <a:srcRect/>
          <a:stretch>
            <a:fillRect/>
          </a:stretch>
        </p:blipFill>
        <p:spPr bwMode="auto">
          <a:xfrm>
            <a:off x="488950" y="981075"/>
            <a:ext cx="8475663" cy="4184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lum bright="-20000" contrast="34000"/>
          </a:blip>
          <a:srcRect/>
          <a:stretch>
            <a:fillRect/>
          </a:stretch>
        </p:blipFill>
        <p:spPr bwMode="auto">
          <a:xfrm>
            <a:off x="131763" y="1473200"/>
            <a:ext cx="9012237" cy="3324225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152400"/>
            <a:ext cx="8229600" cy="609600"/>
          </a:xfrm>
          <a:noFill/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荧光检测的意义</a:t>
            </a:r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清洁管理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52400"/>
            <a:ext cx="8229600" cy="609600"/>
          </a:xfrm>
          <a:noFill/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荧光检测的意义</a:t>
            </a:r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清洁管理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lum bright="-10000" contrast="24000"/>
          </a:blip>
          <a:srcRect/>
          <a:stretch>
            <a:fillRect/>
          </a:stretch>
        </p:blipFill>
        <p:spPr bwMode="auto">
          <a:xfrm>
            <a:off x="469900" y="836613"/>
            <a:ext cx="8494713" cy="6029325"/>
          </a:xfrm>
          <a:prstGeom prst="rect">
            <a:avLst/>
          </a:prstGeom>
          <a:noFill/>
        </p:spPr>
      </p:pic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1042988" y="1916113"/>
            <a:ext cx="936625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609600"/>
          </a:xfrm>
        </p:spPr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荧光检测的技术特点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74663" y="908050"/>
            <a:ext cx="8345487" cy="5062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reeform 2"/>
          <p:cNvSpPr>
            <a:spLocks noEditPoints="1"/>
          </p:cNvSpPr>
          <p:nvPr/>
        </p:nvSpPr>
        <p:spPr bwMode="gray">
          <a:xfrm>
            <a:off x="1403350" y="1865313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300788" y="3213100"/>
            <a:ext cx="2667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食品加工成熟卫生监控方法</a:t>
            </a:r>
            <a:endParaRPr lang="zh-CN" altLang="en-US" sz="2800">
              <a:solidFill>
                <a:srgbClr val="000099"/>
              </a:solidFill>
              <a:latin typeface="Arial" charset="0"/>
              <a:ea typeface="黑体" pitchFamily="2" charset="-122"/>
            </a:endParaRPr>
          </a:p>
        </p:txBody>
      </p:sp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3432175" y="3636963"/>
            <a:ext cx="1704975" cy="1885950"/>
            <a:chOff x="1902" y="2316"/>
            <a:chExt cx="1074" cy="1188"/>
          </a:xfrm>
        </p:grpSpPr>
        <p:sp>
          <p:nvSpPr>
            <p:cNvPr id="119813" name="Oval 5"/>
            <p:cNvSpPr>
              <a:spLocks noChangeArrowheads="1"/>
            </p:cNvSpPr>
            <p:nvPr/>
          </p:nvSpPr>
          <p:spPr bwMode="gray">
            <a:xfrm rot="-723406">
              <a:off x="1945" y="3084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14" name="Oval 6"/>
            <p:cNvSpPr>
              <a:spLocks noChangeArrowheads="1"/>
            </p:cNvSpPr>
            <p:nvPr/>
          </p:nvSpPr>
          <p:spPr bwMode="gray">
            <a:xfrm>
              <a:off x="1902" y="2316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15" name="Oval 7"/>
            <p:cNvSpPr>
              <a:spLocks noChangeArrowheads="1"/>
            </p:cNvSpPr>
            <p:nvPr/>
          </p:nvSpPr>
          <p:spPr bwMode="gray">
            <a:xfrm>
              <a:off x="1915" y="2322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16" name="Oval 8"/>
            <p:cNvSpPr>
              <a:spLocks noChangeArrowheads="1"/>
            </p:cNvSpPr>
            <p:nvPr/>
          </p:nvSpPr>
          <p:spPr bwMode="gray">
            <a:xfrm>
              <a:off x="1926" y="2332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17" name="Oval 9"/>
            <p:cNvSpPr>
              <a:spLocks noChangeArrowheads="1"/>
            </p:cNvSpPr>
            <p:nvPr/>
          </p:nvSpPr>
          <p:spPr bwMode="gray">
            <a:xfrm>
              <a:off x="1984" y="2360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18" name="Text Box 10"/>
            <p:cNvSpPr txBox="1">
              <a:spLocks noChangeArrowheads="1"/>
            </p:cNvSpPr>
            <p:nvPr/>
          </p:nvSpPr>
          <p:spPr bwMode="gray">
            <a:xfrm>
              <a:off x="2153" y="2821"/>
              <a:ext cx="5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20</a:t>
              </a:r>
              <a:r>
                <a:rPr lang="zh-CN" altLang="en-US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世纪末</a:t>
              </a:r>
            </a:p>
            <a:p>
              <a:pPr algn="ctr"/>
              <a:r>
                <a:rPr lang="zh-CN" altLang="en-US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引入我国</a:t>
              </a:r>
            </a:p>
          </p:txBody>
        </p:sp>
      </p:grp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1581150" y="3255963"/>
            <a:ext cx="1370013" cy="1600200"/>
            <a:chOff x="736" y="2076"/>
            <a:chExt cx="863" cy="1008"/>
          </a:xfrm>
        </p:grpSpPr>
        <p:sp>
          <p:nvSpPr>
            <p:cNvPr id="119820" name="Oval 12"/>
            <p:cNvSpPr>
              <a:spLocks noChangeArrowheads="1"/>
            </p:cNvSpPr>
            <p:nvPr/>
          </p:nvSpPr>
          <p:spPr bwMode="gray">
            <a:xfrm rot="-772996">
              <a:off x="784" y="2700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>
              <a:off x="736" y="2076"/>
              <a:ext cx="863" cy="908"/>
              <a:chOff x="732" y="2112"/>
              <a:chExt cx="842" cy="860"/>
            </a:xfrm>
          </p:grpSpPr>
          <p:sp>
            <p:nvSpPr>
              <p:cNvPr id="119822" name="Oval 1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9823" name="Oval 1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9824" name="Oval 1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9825" name="Oval 1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9826" name="Text Box 18"/>
              <p:cNvSpPr txBox="1">
                <a:spLocks noChangeArrowheads="1"/>
              </p:cNvSpPr>
              <p:nvPr/>
            </p:nvSpPr>
            <p:spPr bwMode="gray">
              <a:xfrm>
                <a:off x="762" y="2488"/>
                <a:ext cx="762" cy="3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90’s</a:t>
                </a:r>
                <a:r>
                  <a:rPr lang="zh-CN" altLang="en-US" sz="1400" b="1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普遍应用</a:t>
                </a:r>
              </a:p>
              <a:p>
                <a:pPr algn="ctr"/>
                <a:r>
                  <a:rPr lang="zh-CN" altLang="en-US" sz="1400" b="1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于食品加工</a:t>
                </a:r>
                <a:endParaRPr lang="zh-CN" altLang="en-US" sz="1400" b="1"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1479550" y="1884363"/>
            <a:ext cx="1152525" cy="1139825"/>
            <a:chOff x="672" y="1212"/>
            <a:chExt cx="726" cy="718"/>
          </a:xfrm>
        </p:grpSpPr>
        <p:sp>
          <p:nvSpPr>
            <p:cNvPr id="119828" name="Oval 20"/>
            <p:cNvSpPr>
              <a:spLocks noChangeArrowheads="1"/>
            </p:cNvSpPr>
            <p:nvPr/>
          </p:nvSpPr>
          <p:spPr bwMode="gray">
            <a:xfrm>
              <a:off x="672" y="1594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9" name="Oval 21"/>
            <p:cNvSpPr>
              <a:spLocks noChangeArrowheads="1"/>
            </p:cNvSpPr>
            <p:nvPr/>
          </p:nvSpPr>
          <p:spPr bwMode="gray">
            <a:xfrm>
              <a:off x="720" y="1212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0" name="Oval 22"/>
            <p:cNvSpPr>
              <a:spLocks noChangeArrowheads="1"/>
            </p:cNvSpPr>
            <p:nvPr/>
          </p:nvSpPr>
          <p:spPr bwMode="gray">
            <a:xfrm>
              <a:off x="728" y="1215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1" name="Oval 23"/>
            <p:cNvSpPr>
              <a:spLocks noChangeArrowheads="1"/>
            </p:cNvSpPr>
            <p:nvPr/>
          </p:nvSpPr>
          <p:spPr bwMode="gray">
            <a:xfrm>
              <a:off x="735" y="1222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2" name="Oval 24"/>
            <p:cNvSpPr>
              <a:spLocks noChangeArrowheads="1"/>
            </p:cNvSpPr>
            <p:nvPr/>
          </p:nvSpPr>
          <p:spPr bwMode="gray">
            <a:xfrm>
              <a:off x="769" y="1238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3" name="Text Box 25"/>
            <p:cNvSpPr txBox="1">
              <a:spLocks noChangeArrowheads="1"/>
            </p:cNvSpPr>
            <p:nvPr/>
          </p:nvSpPr>
          <p:spPr bwMode="gray">
            <a:xfrm>
              <a:off x="698" y="1464"/>
              <a:ext cx="70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80’s ATP</a:t>
              </a:r>
              <a:r>
                <a:rPr lang="zh-CN" altLang="en-US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仪</a:t>
              </a:r>
            </a:p>
          </p:txBody>
        </p:sp>
      </p:grpSp>
      <p:grpSp>
        <p:nvGrpSpPr>
          <p:cNvPr id="119834" name="Group 26"/>
          <p:cNvGrpSpPr>
            <a:grpSpLocks/>
          </p:cNvGrpSpPr>
          <p:nvPr/>
        </p:nvGrpSpPr>
        <p:grpSpPr bwMode="auto">
          <a:xfrm>
            <a:off x="2746375" y="1484313"/>
            <a:ext cx="933450" cy="762000"/>
            <a:chOff x="1470" y="960"/>
            <a:chExt cx="588" cy="480"/>
          </a:xfrm>
        </p:grpSpPr>
        <p:sp>
          <p:nvSpPr>
            <p:cNvPr id="119835" name="Oval 27"/>
            <p:cNvSpPr>
              <a:spLocks noChangeArrowheads="1"/>
            </p:cNvSpPr>
            <p:nvPr/>
          </p:nvSpPr>
          <p:spPr bwMode="gray">
            <a:xfrm>
              <a:off x="1470" y="1296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36" name="Oval 28"/>
            <p:cNvSpPr>
              <a:spLocks noChangeArrowheads="1"/>
            </p:cNvSpPr>
            <p:nvPr/>
          </p:nvSpPr>
          <p:spPr bwMode="gray">
            <a:xfrm>
              <a:off x="1547" y="960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7" name="Oval 29"/>
            <p:cNvSpPr>
              <a:spLocks noChangeArrowheads="1"/>
            </p:cNvSpPr>
            <p:nvPr/>
          </p:nvSpPr>
          <p:spPr bwMode="gray">
            <a:xfrm>
              <a:off x="1553" y="962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8" name="Oval 30"/>
            <p:cNvSpPr>
              <a:spLocks noChangeArrowheads="1"/>
            </p:cNvSpPr>
            <p:nvPr/>
          </p:nvSpPr>
          <p:spPr bwMode="gray">
            <a:xfrm>
              <a:off x="1557" y="966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39" name="Oval 31"/>
            <p:cNvSpPr>
              <a:spLocks noChangeArrowheads="1"/>
            </p:cNvSpPr>
            <p:nvPr/>
          </p:nvSpPr>
          <p:spPr bwMode="gray">
            <a:xfrm>
              <a:off x="1580" y="978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9840" name="Text Box 32"/>
            <p:cNvSpPr txBox="1">
              <a:spLocks noChangeArrowheads="1"/>
            </p:cNvSpPr>
            <p:nvPr/>
          </p:nvSpPr>
          <p:spPr bwMode="gray">
            <a:xfrm>
              <a:off x="1470" y="1101"/>
              <a:ext cx="58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60’s </a:t>
              </a:r>
              <a:r>
                <a:rPr lang="zh-CN" altLang="en-US" sz="1400" b="1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研究</a:t>
              </a: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9841" name="Rectangle 33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24800" cy="719137"/>
          </a:xfrm>
          <a:noFill/>
          <a:ln/>
        </p:spPr>
        <p:txBody>
          <a:bodyPr lIns="0" tIns="0" rIns="0" bIns="0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荧光检测技术的发展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609600"/>
          </a:xfrm>
        </p:spPr>
        <p:txBody>
          <a:bodyPr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重复性 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vs Hygiena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4114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4343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619250" y="50847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itchFamily="2" charset="-122"/>
                <a:ea typeface="黑体" pitchFamily="2" charset="-122"/>
              </a:rPr>
              <a:t>CV = 7.8%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084888" y="50784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itchFamily="2" charset="-122"/>
                <a:ea typeface="黑体" pitchFamily="2" charset="-122"/>
              </a:rPr>
              <a:t>CV = 59.8%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ictsl.net/images/unilite_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1052513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5288" y="115888"/>
            <a:ext cx="8424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3200" b="1">
                <a:latin typeface="Times New Roman" pitchFamily="18" charset="0"/>
                <a:ea typeface="黑体" pitchFamily="2" charset="-122"/>
              </a:rPr>
              <a:t>3M Clean-Trace™ATP</a:t>
            </a:r>
            <a:r>
              <a:rPr lang="zh-CN" altLang="en-US" sz="3200" b="1">
                <a:latin typeface="Times New Roman" pitchFamily="18" charset="0"/>
                <a:ea typeface="黑体" pitchFamily="2" charset="-122"/>
              </a:rPr>
              <a:t>荧光检测仪的软件支持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82550"/>
            <a:ext cx="8229600" cy="609600"/>
          </a:xfrm>
          <a:noFill/>
          <a:ln/>
        </p:spPr>
        <p:txBody>
          <a:bodyPr/>
          <a:lstStyle/>
          <a:p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荧光检测的技术特点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lum bright="-20000" contrast="36000"/>
          </a:blip>
          <a:srcRect/>
          <a:stretch>
            <a:fillRect/>
          </a:stretch>
        </p:blipFill>
        <p:spPr bwMode="auto">
          <a:xfrm>
            <a:off x="468313" y="836613"/>
            <a:ext cx="8294687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229600" cy="609600"/>
          </a:xfrm>
        </p:spPr>
        <p:txBody>
          <a:bodyPr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软件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331913" y="1033463"/>
            <a:ext cx="6335712" cy="4267200"/>
          </a:xfrm>
          <a:prstGeom prst="rect">
            <a:avLst/>
          </a:prstGeom>
          <a:noFill/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258888" y="908050"/>
            <a:ext cx="3744912" cy="4464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755650" y="5868988"/>
            <a:ext cx="5387986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ea typeface="宋体" pitchFamily="2" charset="-122"/>
              </a:rPr>
              <a:t>实验室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QA</a:t>
            </a:r>
            <a:r>
              <a:rPr lang="zh-CN" altLang="en-US" sz="1600" b="1" dirty="0">
                <a:solidFill>
                  <a:srgbClr val="FF0000"/>
                </a:solidFill>
                <a:ea typeface="宋体" pitchFamily="2" charset="-122"/>
              </a:rPr>
              <a:t>负责</a:t>
            </a:r>
            <a:r>
              <a:rPr lang="zh-CN" altLang="en-US" sz="1600" b="1" dirty="0" smtClean="0">
                <a:ea typeface="宋体" pitchFamily="2" charset="-122"/>
              </a:rPr>
              <a:t>：</a:t>
            </a:r>
            <a:r>
              <a:rPr lang="en-US" altLang="zh-CN" sz="1600" b="1" dirty="0" smtClean="0">
                <a:ea typeface="宋体" pitchFamily="2" charset="-122"/>
              </a:rPr>
              <a:t> 1</a:t>
            </a:r>
            <a:r>
              <a:rPr lang="en-US" altLang="zh-CN" sz="1600" b="1" dirty="0">
                <a:ea typeface="宋体" pitchFamily="2" charset="-122"/>
              </a:rPr>
              <a:t>.  </a:t>
            </a:r>
            <a:r>
              <a:rPr lang="zh-CN" altLang="en-US" sz="1600" b="1" dirty="0">
                <a:ea typeface="宋体" pitchFamily="2" charset="-122"/>
              </a:rPr>
              <a:t>制定</a:t>
            </a:r>
            <a:r>
              <a:rPr lang="en-US" altLang="zh-CN" sz="1600" b="1" dirty="0">
                <a:ea typeface="宋体" pitchFamily="2" charset="-122"/>
              </a:rPr>
              <a:t>ATP</a:t>
            </a:r>
            <a:r>
              <a:rPr lang="zh-CN" altLang="en-US" sz="1600" b="1" dirty="0">
                <a:ea typeface="宋体" pitchFamily="2" charset="-122"/>
              </a:rPr>
              <a:t>采样计划并传输至</a:t>
            </a:r>
            <a:r>
              <a:rPr lang="en-US" altLang="zh-CN" sz="1600" b="1" dirty="0">
                <a:ea typeface="宋体" pitchFamily="2" charset="-122"/>
              </a:rPr>
              <a:t>ATP</a:t>
            </a:r>
            <a:r>
              <a:rPr lang="zh-CN" altLang="en-US" sz="1600" b="1" dirty="0">
                <a:ea typeface="宋体" pitchFamily="2" charset="-122"/>
              </a:rPr>
              <a:t>仪</a:t>
            </a: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ea typeface="宋体" pitchFamily="2" charset="-122"/>
              </a:rPr>
              <a:t>       </a:t>
            </a:r>
            <a:r>
              <a:rPr lang="zh-CN" altLang="en-US" sz="1600" b="1" dirty="0" smtClean="0">
                <a:ea typeface="宋体" pitchFamily="2" charset="-122"/>
              </a:rPr>
              <a:t>                      </a:t>
            </a:r>
            <a:r>
              <a:rPr lang="en-US" altLang="zh-CN" sz="1600" b="1" dirty="0" smtClean="0">
                <a:ea typeface="宋体" pitchFamily="2" charset="-122"/>
              </a:rPr>
              <a:t>2</a:t>
            </a:r>
            <a:r>
              <a:rPr lang="en-US" altLang="zh-CN" sz="1600" b="1" dirty="0">
                <a:ea typeface="宋体" pitchFamily="2" charset="-122"/>
              </a:rPr>
              <a:t>. </a:t>
            </a:r>
            <a:r>
              <a:rPr lang="zh-CN" altLang="en-US" sz="1600" b="1" dirty="0">
                <a:ea typeface="宋体" pitchFamily="2" charset="-122"/>
              </a:rPr>
              <a:t>收集现场检测的数据，集中分析</a:t>
            </a: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2987675" y="5445125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724525" y="2060575"/>
            <a:ext cx="2016125" cy="18732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227763" y="5373688"/>
            <a:ext cx="1944687" cy="10953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ea typeface="宋体" pitchFamily="2" charset="-122"/>
              </a:rPr>
              <a:t>现场</a:t>
            </a:r>
            <a:r>
              <a:rPr lang="en-US" altLang="zh-CN" sz="1600" b="1">
                <a:solidFill>
                  <a:srgbClr val="FF0000"/>
                </a:solidFill>
                <a:ea typeface="宋体" pitchFamily="2" charset="-122"/>
              </a:rPr>
              <a:t>QA</a:t>
            </a:r>
            <a:r>
              <a:rPr lang="zh-CN" altLang="en-US" sz="1600" b="1">
                <a:ea typeface="宋体" pitchFamily="2" charset="-122"/>
              </a:rPr>
              <a:t>负责现场实时</a:t>
            </a:r>
            <a:r>
              <a:rPr lang="en-US" altLang="zh-CN" sz="1600" b="1">
                <a:ea typeface="宋体" pitchFamily="2" charset="-122"/>
              </a:rPr>
              <a:t>ATP</a:t>
            </a:r>
            <a:r>
              <a:rPr lang="zh-CN" altLang="en-US" sz="1600" b="1">
                <a:ea typeface="宋体" pitchFamily="2" charset="-122"/>
              </a:rPr>
              <a:t>检测（根据实验室</a:t>
            </a:r>
            <a:r>
              <a:rPr lang="en-US" altLang="zh-CN" sz="1600" b="1">
                <a:ea typeface="宋体" pitchFamily="2" charset="-122"/>
              </a:rPr>
              <a:t>QA</a:t>
            </a:r>
            <a:r>
              <a:rPr lang="zh-CN" altLang="en-US" sz="1600" b="1">
                <a:ea typeface="宋体" pitchFamily="2" charset="-122"/>
              </a:rPr>
              <a:t>制定的采样计划）</a:t>
            </a:r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6948488" y="4437063"/>
            <a:ext cx="503237" cy="647700"/>
          </a:xfrm>
          <a:prstGeom prst="downArrow">
            <a:avLst>
              <a:gd name="adj1" fmla="val 50000"/>
              <a:gd name="adj2" fmla="val 321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  <p:bldP spid="140294" grpId="0" animBg="1"/>
      <p:bldP spid="140295" grpId="0" animBg="1"/>
      <p:bldP spid="140296" grpId="0" animBg="1"/>
      <p:bldP spid="1402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8656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681413" cy="5029200"/>
          </a:xfrm>
        </p:spPr>
        <p:txBody>
          <a:bodyPr/>
          <a:lstStyle/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汇总数据，生成结果报告</a:t>
            </a:r>
          </a:p>
          <a:p>
            <a:endParaRPr lang="zh-CN" altLang="en-US" sz="200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清洗实施效率的评估</a:t>
            </a:r>
            <a:endParaRPr lang="en-US" altLang="zh-CN" sz="2000">
              <a:latin typeface="黑体" pitchFamily="2" charset="-122"/>
              <a:ea typeface="黑体" pitchFamily="2" charset="-122"/>
            </a:endParaRPr>
          </a:p>
          <a:p>
            <a:pPr lvl="1"/>
            <a:r>
              <a:rPr lang="zh-CN" altLang="en-US" sz="1800">
                <a:latin typeface="黑体" pitchFamily="2" charset="-122"/>
                <a:ea typeface="黑体" pitchFamily="2" charset="-122"/>
              </a:rPr>
              <a:t>初次清洗后即检测</a:t>
            </a:r>
          </a:p>
          <a:p>
            <a:pPr lvl="1"/>
            <a:endParaRPr lang="zh-CN" altLang="en-US" sz="180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清洗最终效果的评估</a:t>
            </a:r>
            <a:endParaRPr lang="en-US" altLang="zh-CN" sz="2000">
              <a:latin typeface="黑体" pitchFamily="2" charset="-122"/>
              <a:ea typeface="黑体" pitchFamily="2" charset="-122"/>
            </a:endParaRPr>
          </a:p>
          <a:p>
            <a:pPr lvl="1"/>
            <a:r>
              <a:rPr lang="zh-CN" altLang="en-US" sz="1800">
                <a:latin typeface="黑体" pitchFamily="2" charset="-122"/>
                <a:ea typeface="黑体" pitchFamily="2" charset="-122"/>
              </a:rPr>
              <a:t>生产前的检测</a:t>
            </a:r>
          </a:p>
          <a:p>
            <a:pPr lvl="1"/>
            <a:endParaRPr lang="zh-CN" altLang="en-US" sz="1800">
              <a:latin typeface="黑体" pitchFamily="2" charset="-122"/>
              <a:ea typeface="黑体" pitchFamily="2" charset="-122"/>
            </a:endParaRPr>
          </a:p>
          <a:p>
            <a:pPr lvl="1"/>
            <a:endParaRPr lang="zh-CN" altLang="en-US" sz="1800">
              <a:latin typeface="黑体" pitchFamily="2" charset="-122"/>
              <a:ea typeface="黑体" pitchFamily="2" charset="-122"/>
            </a:endParaRPr>
          </a:p>
          <a:p>
            <a:pPr lvl="1"/>
            <a:endParaRPr lang="zh-CN" altLang="en-US" sz="180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趋势追踪</a:t>
            </a:r>
            <a:r>
              <a:rPr lang="en-US" altLang="zh-CN" sz="200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>
                <a:latin typeface="Arial"/>
                <a:ea typeface="黑体" pitchFamily="2" charset="-122"/>
              </a:rPr>
              <a:t>–</a:t>
            </a:r>
            <a:r>
              <a:rPr lang="en-US" altLang="zh-CN" sz="200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发现问题，找出影响设备清洗质量的因素</a:t>
            </a:r>
            <a:endParaRPr lang="en-US" altLang="zh-CN" sz="200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4859338" y="908050"/>
            <a:ext cx="4027487" cy="1876425"/>
            <a:chOff x="3061" y="799"/>
            <a:chExt cx="2537" cy="1182"/>
          </a:xfrm>
        </p:grpSpPr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3061" y="799"/>
            <a:ext cx="2537" cy="1182"/>
          </p:xfrm>
          <a:graphic>
            <a:graphicData uri="http://schemas.openxmlformats.org/presentationml/2006/ole">
              <p:oleObj spid="_x0000_s25606" name="Chart" r:id="rId4" imgW="6238875" imgH="2781300" progId="">
                <p:embed/>
              </p:oleObj>
            </a:graphicData>
          </a:graphic>
        </p:graphicFrame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061" y="1711"/>
              <a:ext cx="156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Arial" charset="0"/>
                  <a:ea typeface="黑体" pitchFamily="2" charset="-122"/>
                </a:rPr>
                <a:t>初次清洗后的检测结果</a:t>
              </a:r>
            </a:p>
          </p:txBody>
        </p:sp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4859338" y="2924175"/>
            <a:ext cx="4017962" cy="1789113"/>
            <a:chOff x="3061" y="2028"/>
            <a:chExt cx="2531" cy="1127"/>
          </a:xfrm>
        </p:grpSpPr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3061" y="2028"/>
            <a:ext cx="2531" cy="1127"/>
          </p:xfrm>
          <a:graphic>
            <a:graphicData uri="http://schemas.openxmlformats.org/presentationml/2006/ole">
              <p:oleObj spid="_x0000_s25609" name="Chart" r:id="rId5" imgW="6248400" imgH="2781300" progId="">
                <p:embed/>
              </p:oleObj>
            </a:graphicData>
          </a:graphic>
        </p:graphicFrame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061" y="2839"/>
              <a:ext cx="1633" cy="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zh-CN" altLang="en-US" b="1">
                  <a:latin typeface="Arial" charset="0"/>
                  <a:ea typeface="黑体" pitchFamily="2" charset="-122"/>
                </a:rPr>
                <a:t>再次清洗后的检测结果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019800" y="624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4267200" y="4868863"/>
            <a:ext cx="4876800" cy="1371600"/>
            <a:chOff x="2688" y="3203"/>
            <a:chExt cx="3072" cy="864"/>
          </a:xfrm>
        </p:grpSpPr>
        <p:pic>
          <p:nvPicPr>
            <p:cNvPr id="25613" name="Picture 13" descr="BTPLUS04_app18_rg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88" y="3203"/>
              <a:ext cx="3072" cy="864"/>
            </a:xfrm>
            <a:prstGeom prst="rect">
              <a:avLst/>
            </a:prstGeom>
            <a:noFill/>
          </p:spPr>
        </p:pic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3055" y="3832"/>
              <a:ext cx="21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Arial" charset="0"/>
                  <a:ea typeface="黑体" pitchFamily="2" charset="-122"/>
                </a:rPr>
                <a:t>每一个位点清洗后的结果趋势图</a:t>
              </a:r>
            </a:p>
          </p:txBody>
        </p:sp>
      </p:grpSp>
      <p:sp>
        <p:nvSpPr>
          <p:cNvPr id="25620" name="Rectangle 20"/>
          <p:cNvSpPr>
            <a:spLocks noGrp="1" noChangeArrowheads="1"/>
          </p:cNvSpPr>
          <p:nvPr>
            <p:ph type="title"/>
          </p:nvPr>
        </p:nvSpPr>
        <p:spPr>
          <a:xfrm>
            <a:off x="87313" y="44450"/>
            <a:ext cx="8229600" cy="609600"/>
          </a:xfrm>
          <a:noFill/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 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软件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15888"/>
            <a:ext cx="8229600" cy="609600"/>
          </a:xfrm>
        </p:spPr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3M Clean-Trace™ 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荧光检测系统的质量控制</a:t>
            </a:r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4411982"/>
        </p:xfrm>
        <a:graphic>
          <a:graphicData uri="http://schemas.openxmlformats.org/drawingml/2006/table">
            <a:tbl>
              <a:tblPr/>
              <a:tblGrid>
                <a:gridCol w="503237"/>
                <a:gridCol w="1584325"/>
                <a:gridCol w="2736850"/>
                <a:gridCol w="719138"/>
                <a:gridCol w="1439862"/>
                <a:gridCol w="1246188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项 目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目 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操作人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所需试剂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频 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试剂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ATP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阳性对照物检测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检验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Clean-Trace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 pitchFamily="2" charset="-122"/>
                          <a:cs typeface="Arial" charset="0"/>
                        </a:rPr>
                        <a:t>™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试剂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检验操作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客户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3M Clean-Trace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 pitchFamily="2" charset="-122"/>
                          <a:cs typeface="Arial" charset="0"/>
                        </a:rPr>
                        <a:t>™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每批试剂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75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仪器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自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背景检查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检查仪器是否处于合适的误差范围（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GMP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要求）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仪器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自动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 pitchFamily="2" charset="-122"/>
                          <a:cs typeface="Arial" charset="0"/>
                        </a:rPr>
                        <a:t>—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每次开机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7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校准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调整参数，使仪器处于合适的误差范围（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GMP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要求）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3M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3M Clean-Trace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 pitchFamily="2" charset="-122"/>
                          <a:cs typeface="Arial" charset="0"/>
                        </a:rPr>
                        <a:t>™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Clean-Trace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 pitchFamily="2" charset="-122"/>
                          <a:cs typeface="Arial" charset="0"/>
                        </a:rPr>
                        <a:t>™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表面采样棒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每两年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229600" cy="609600"/>
          </a:xfrm>
        </p:spPr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荧光检测系统的质控比较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736012" cy="4641851"/>
        </p:xfrm>
        <a:graphic>
          <a:graphicData uri="http://schemas.openxmlformats.org/drawingml/2006/table">
            <a:tbl>
              <a:tblPr/>
              <a:tblGrid>
                <a:gridCol w="1079500"/>
                <a:gridCol w="1728787"/>
                <a:gridCol w="1165225"/>
                <a:gridCol w="2074863"/>
                <a:gridCol w="1584325"/>
                <a:gridCol w="1103312"/>
              </a:tblGrid>
              <a:tr h="979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ATP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阳性对照物检测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校准检查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校准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6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原理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特点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原理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特点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3M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ATP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内置功能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发光二极管）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1.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波长与荧光相同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2.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开机自动进行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利用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ATP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荧光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与实际光完全一致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Hyniena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Biocontrol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ATP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阳性对照品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额外耗材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同位素放射棒）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1.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波长与荧光不同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2.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定期人工操作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3.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对人伤害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同位素放射棒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  <a:cs typeface="Arial" charset="0"/>
                        </a:rPr>
                        <a:t>波长与荧光不同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黑体" pitchFamily="2" charset="-122"/>
                <a:ea typeface="黑体" pitchFamily="2" charset="-122"/>
              </a:rPr>
              <a:t>3M Clean-Trace</a:t>
            </a:r>
            <a:r>
              <a:rPr lang="en-US" altLang="zh-CN">
                <a:latin typeface="Arial"/>
                <a:ea typeface="黑体" pitchFamily="2" charset="-122"/>
              </a:rPr>
              <a:t>™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ATP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荧光检测仪的应用</a:t>
            </a:r>
            <a:endParaRPr lang="en-US" altLang="zh-CN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lum bright="-20000" contrast="32000"/>
          </a:blip>
          <a:srcRect/>
          <a:stretch>
            <a:fillRect/>
          </a:stretch>
        </p:blipFill>
        <p:spPr bwMode="auto">
          <a:xfrm>
            <a:off x="576263" y="836613"/>
            <a:ext cx="7812087" cy="585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黑体" pitchFamily="2" charset="-122"/>
                <a:ea typeface="黑体" pitchFamily="2" charset="-122"/>
              </a:rPr>
              <a:t>3M Clean-Trace</a:t>
            </a:r>
            <a:r>
              <a:rPr lang="en-US" altLang="zh-CN">
                <a:latin typeface="Arial"/>
                <a:ea typeface="黑体" pitchFamily="2" charset="-122"/>
              </a:rPr>
              <a:t>™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ATP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荧光检测仪的应用</a:t>
            </a:r>
            <a:endParaRPr lang="en-US" altLang="zh-CN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>
            <a:lum bright="-24000" contrast="40000"/>
          </a:blip>
          <a:srcRect/>
          <a:stretch>
            <a:fillRect/>
          </a:stretch>
        </p:blipFill>
        <p:spPr bwMode="auto">
          <a:xfrm>
            <a:off x="611188" y="977900"/>
            <a:ext cx="7516812" cy="4972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115888"/>
            <a:ext cx="7772400" cy="433387"/>
          </a:xfrm>
        </p:spPr>
        <p:txBody>
          <a:bodyPr/>
          <a:lstStyle/>
          <a:p>
            <a:pPr algn="ctr"/>
            <a:r>
              <a:rPr lang="en-US" altLang="zh-CN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3M Clean-Trace</a:t>
            </a:r>
            <a:r>
              <a:rPr lang="en-US" altLang="zh-CN" sz="3200">
                <a:solidFill>
                  <a:srgbClr val="474747"/>
                </a:solidFill>
                <a:latin typeface="Times New Roman"/>
                <a:ea typeface="黑体" pitchFamily="2" charset="-122"/>
              </a:rPr>
              <a:t>™</a:t>
            </a:r>
            <a:r>
              <a:rPr lang="en-US" altLang="zh-CN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 ATP</a:t>
            </a:r>
            <a:r>
              <a:rPr lang="zh-CN" altLang="en-US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荧光检测系统</a:t>
            </a:r>
            <a:endParaRPr lang="en-US" altLang="zh-CN" sz="3200">
              <a:solidFill>
                <a:srgbClr val="474747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5539" name="Picture 3" descr="NG in docking station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6050" y="2419350"/>
            <a:ext cx="2987675" cy="2987675"/>
          </a:xfrm>
          <a:prstGeom prst="rect">
            <a:avLst/>
          </a:prstGeom>
          <a:noFill/>
        </p:spPr>
      </p:pic>
      <p:pic>
        <p:nvPicPr>
          <p:cNvPr id="65540" name="Picture 4" descr="CT swabs - horizonatal 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140200" y="2708275"/>
            <a:ext cx="3744913" cy="917575"/>
          </a:xfrm>
          <a:prstGeom prst="rect">
            <a:avLst/>
          </a:prstGeom>
          <a:noFill/>
        </p:spPr>
      </p:pic>
      <p:pic>
        <p:nvPicPr>
          <p:cNvPr id="65541" name="Picture 5" descr="AQT and s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364038"/>
            <a:ext cx="3311525" cy="1671637"/>
          </a:xfrm>
          <a:prstGeom prst="rect">
            <a:avLst/>
          </a:prstGeom>
          <a:noFill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2413" y="1484313"/>
            <a:ext cx="2663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500563" y="2276475"/>
            <a:ext cx="3041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000" b="1">
                <a:latin typeface="黑体" pitchFamily="2" charset="-122"/>
                <a:ea typeface="黑体" pitchFamily="2" charset="-122"/>
              </a:rPr>
              <a:t>Clean-Trace</a:t>
            </a:r>
            <a:r>
              <a:rPr lang="en-US" altLang="zh-CN" sz="2000" b="1" i="1" baseline="30000">
                <a:latin typeface="Times New Roman"/>
                <a:ea typeface="黑体" pitchFamily="2" charset="-122"/>
              </a:rPr>
              <a:t>™</a:t>
            </a:r>
            <a:r>
              <a:rPr lang="zh-CN" altLang="en-US" sz="2000" b="1">
                <a:latin typeface="黑体" pitchFamily="2" charset="-122"/>
                <a:ea typeface="黑体" pitchFamily="2" charset="-122"/>
              </a:rPr>
              <a:t>表面采样棒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500563" y="3932238"/>
            <a:ext cx="3170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000" b="1">
                <a:latin typeface="黑体" pitchFamily="2" charset="-122"/>
                <a:ea typeface="黑体" pitchFamily="2" charset="-122"/>
              </a:rPr>
              <a:t>Clean-</a:t>
            </a:r>
            <a:r>
              <a:rPr lang="en-US" altLang="zh-CN" sz="2000" b="1" i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 b="1">
                <a:latin typeface="黑体" pitchFamily="2" charset="-122"/>
                <a:ea typeface="黑体" pitchFamily="2" charset="-122"/>
              </a:rPr>
              <a:t>Trace</a:t>
            </a:r>
            <a:r>
              <a:rPr lang="en-US" altLang="zh-CN" sz="2000" b="1" baseline="30000">
                <a:latin typeface="Times New Roman"/>
                <a:ea typeface="黑体" pitchFamily="2" charset="-122"/>
              </a:rPr>
              <a:t>™</a:t>
            </a:r>
            <a:r>
              <a:rPr lang="zh-CN" altLang="en-US" sz="2000" b="1">
                <a:latin typeface="黑体" pitchFamily="2" charset="-122"/>
                <a:ea typeface="黑体" pitchFamily="2" charset="-122"/>
              </a:rPr>
              <a:t>水质采样棒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221038" y="2060575"/>
            <a:ext cx="5384800" cy="4103688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429125" y="1484313"/>
            <a:ext cx="3384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采样耗材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试剂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96875" y="1484313"/>
            <a:ext cx="23034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黑体" pitchFamily="2" charset="-122"/>
                <a:ea typeface="黑体" pitchFamily="2" charset="-122"/>
              </a:rPr>
              <a:t>ATP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检测仪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700338" y="1484313"/>
            <a:ext cx="1944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795588"/>
            <a:ext cx="2016125" cy="2133600"/>
          </a:xfrm>
          <a:prstGeom prst="rect">
            <a:avLst/>
          </a:prstGeom>
          <a:noFill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2795588"/>
            <a:ext cx="2016125" cy="2124075"/>
          </a:xfrm>
          <a:prstGeom prst="rect">
            <a:avLst/>
          </a:prstGeom>
          <a:noFill/>
        </p:spPr>
      </p:pic>
      <p:pic>
        <p:nvPicPr>
          <p:cNvPr id="6656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2668588"/>
            <a:ext cx="2619375" cy="2728912"/>
          </a:xfrm>
          <a:noFill/>
          <a:ln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50825" y="2205038"/>
            <a:ext cx="8424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zh-CN" altLang="en-US" sz="1400" b="1">
                <a:solidFill>
                  <a:srgbClr val="5F5F5F"/>
                </a:solidFill>
                <a:ea typeface="宋体" pitchFamily="2" charset="-122"/>
              </a:rPr>
              <a:t>     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采样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15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秒      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+       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激活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5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秒       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+     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检测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10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秒    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=     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结果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30</a:t>
            </a:r>
            <a:r>
              <a:rPr lang="zh-CN" altLang="en-US" sz="1400" b="1">
                <a:solidFill>
                  <a:srgbClr val="008000"/>
                </a:solidFill>
                <a:ea typeface="宋体" pitchFamily="2" charset="-122"/>
              </a:rPr>
              <a:t>秒</a:t>
            </a:r>
            <a:r>
              <a:rPr lang="en-US" altLang="zh-CN" sz="1400" b="1">
                <a:solidFill>
                  <a:srgbClr val="008000"/>
                </a:solidFill>
                <a:ea typeface="宋体" pitchFamily="2" charset="-122"/>
              </a:rPr>
              <a:t>!</a:t>
            </a:r>
          </a:p>
        </p:txBody>
      </p:sp>
      <p:pic>
        <p:nvPicPr>
          <p:cNvPr id="66568" name="Picture 8" descr="Unplanned Resu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4213" y="2781300"/>
            <a:ext cx="1773237" cy="2087563"/>
          </a:xfrm>
          <a:prstGeom prst="rect">
            <a:avLst/>
          </a:prstGeom>
          <a:noFill/>
        </p:spPr>
      </p:pic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1114425" y="1987550"/>
            <a:ext cx="1296988" cy="18732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906588" y="1628775"/>
            <a:ext cx="1079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采样棒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2195513" y="2060575"/>
            <a:ext cx="1727200" cy="25193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059113" y="1628775"/>
            <a:ext cx="1800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高效</a:t>
            </a: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ATP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提取剂</a:t>
            </a: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3348038" y="2024063"/>
            <a:ext cx="1935162" cy="27003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859338" y="1628775"/>
            <a:ext cx="2592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液态稳定荧光素</a:t>
            </a: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/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荧光酶</a:t>
            </a:r>
          </a:p>
        </p:txBody>
      </p:sp>
      <p:sp>
        <p:nvSpPr>
          <p:cNvPr id="66576" name="Rectangle 16"/>
          <p:cNvSpPr>
            <a:spLocks noGrp="1" noChangeArrowheads="1"/>
          </p:cNvSpPr>
          <p:nvPr>
            <p:ph type="title"/>
          </p:nvPr>
        </p:nvSpPr>
        <p:spPr>
          <a:xfrm>
            <a:off x="615950" y="115888"/>
            <a:ext cx="7772400" cy="433387"/>
          </a:xfrm>
          <a:noFill/>
          <a:ln/>
        </p:spPr>
        <p:txBody>
          <a:bodyPr/>
          <a:lstStyle/>
          <a:p>
            <a:pPr algn="ctr"/>
            <a:r>
              <a:rPr lang="en-US" altLang="zh-CN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3M Clean-Trace</a:t>
            </a:r>
            <a:r>
              <a:rPr lang="en-US" altLang="zh-CN" sz="3200">
                <a:solidFill>
                  <a:srgbClr val="474747"/>
                </a:solidFill>
                <a:latin typeface="Arial Narrow"/>
                <a:ea typeface="黑体" pitchFamily="2" charset="-122"/>
              </a:rPr>
              <a:t>™</a:t>
            </a:r>
            <a:r>
              <a:rPr lang="en-US" altLang="zh-CN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 ATP</a:t>
            </a:r>
            <a:r>
              <a:rPr lang="zh-CN" altLang="en-US" sz="320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荧光检测系统</a:t>
            </a:r>
            <a:endParaRPr lang="en-US" altLang="zh-CN" sz="3200">
              <a:solidFill>
                <a:srgbClr val="474747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9" grpId="0" animBg="1"/>
      <p:bldP spid="66570" grpId="0"/>
      <p:bldP spid="66571" grpId="0" animBg="1"/>
      <p:bldP spid="66572" grpId="0"/>
      <p:bldP spid="66573" grpId="0" animBg="1"/>
      <p:bldP spid="66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24800" cy="649288"/>
          </a:xfrm>
        </p:spPr>
        <p:txBody>
          <a:bodyPr/>
          <a:lstStyle/>
          <a:p>
            <a:pPr algn="ctr"/>
            <a:r>
              <a:rPr lang="zh-CN" altLang="en-US" sz="3200" b="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所有生物细胞均含有</a:t>
            </a:r>
            <a:r>
              <a:rPr lang="en-US" altLang="zh-CN" sz="3200" b="0">
                <a:solidFill>
                  <a:srgbClr val="474747"/>
                </a:solidFill>
                <a:latin typeface="黑体" pitchFamily="2" charset="-122"/>
                <a:ea typeface="黑体" pitchFamily="2" charset="-122"/>
              </a:rPr>
              <a:t>ATP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2195513" y="1557338"/>
            <a:ext cx="4946650" cy="3698875"/>
            <a:chOff x="1383" y="981"/>
            <a:chExt cx="3116" cy="2330"/>
          </a:xfrm>
        </p:grpSpPr>
        <p:pic>
          <p:nvPicPr>
            <p:cNvPr id="36877" name="Picture 13" descr="ATP KD pic"/>
            <p:cNvPicPr>
              <a:picLocks noChangeAspect="1" noChangeArrowheads="1"/>
            </p:cNvPicPr>
            <p:nvPr/>
          </p:nvPicPr>
          <p:blipFill>
            <a:blip r:embed="rId2">
              <a:lum bright="-8000" contrast="40000"/>
            </a:blip>
            <a:srcRect/>
            <a:stretch>
              <a:fillRect/>
            </a:stretch>
          </p:blipFill>
          <p:spPr bwMode="auto">
            <a:xfrm>
              <a:off x="1383" y="1239"/>
              <a:ext cx="2739" cy="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3375" y="3023"/>
              <a:ext cx="11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</a:rPr>
                <a:t>腺嘌呤核苷</a:t>
              </a:r>
              <a:r>
                <a:rPr lang="zh-CN" altLang="en-US" sz="2400">
                  <a:latin typeface="Times New Roman" pitchFamily="18" charset="0"/>
                  <a:ea typeface="宋体" pitchFamily="2" charset="-122"/>
                </a:rPr>
                <a:t> </a:t>
              </a: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H="1" flipV="1">
              <a:off x="3673" y="2757"/>
              <a:ext cx="144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1578" y="981"/>
              <a:ext cx="9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FF00"/>
                  </a:solidFill>
                  <a:latin typeface="Tahoma" pitchFamily="34" charset="0"/>
                  <a:ea typeface="宋体" pitchFamily="2" charset="-122"/>
                </a:rPr>
                <a:t> </a:t>
              </a:r>
              <a:r>
                <a:rPr lang="zh-CN" altLang="en-US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rPr>
                <a:t>磷酸基团</a:t>
              </a:r>
              <a:endParaRPr lang="en-US" altLang="zh-CN" sz="2400">
                <a:solidFill>
                  <a:schemeClr val="accent2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2164" y="1269"/>
              <a:ext cx="240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H="1">
              <a:off x="1732" y="1269"/>
              <a:ext cx="240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2068" y="1269"/>
              <a:ext cx="0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2634" y="1269"/>
              <a:ext cx="1392" cy="163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29600" cy="647700"/>
          </a:xfrm>
        </p:spPr>
        <p:txBody>
          <a:bodyPr/>
          <a:lstStyle/>
          <a:p>
            <a:pPr algn="ctr"/>
            <a:r>
              <a:rPr lang="en-GB" altLang="zh-CN" sz="3200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ATP </a:t>
            </a:r>
            <a:r>
              <a:rPr lang="zh-CN" altLang="en-GB" sz="3200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主要来源</a:t>
            </a:r>
            <a:endParaRPr lang="zh-CN" altLang="en-US" sz="3200">
              <a:solidFill>
                <a:srgbClr val="474747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1438"/>
            <a:ext cx="7761288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GB" sz="2000" b="1" u="sng">
                <a:latin typeface="黑体" pitchFamily="2" charset="-122"/>
                <a:ea typeface="黑体" pitchFamily="2" charset="-122"/>
              </a:rPr>
              <a:t>微生物</a:t>
            </a:r>
            <a:r>
              <a:rPr lang="zh-CN" altLang="en-GB" sz="2000" b="1">
                <a:latin typeface="黑体" pitchFamily="2" charset="-122"/>
                <a:ea typeface="黑体" pitchFamily="2" charset="-122"/>
              </a:rPr>
              <a:t>	</a:t>
            </a:r>
            <a:r>
              <a:rPr lang="zh-CN" altLang="en-GB" sz="2000">
                <a:latin typeface="黑体" pitchFamily="2" charset="-122"/>
                <a:ea typeface="黑体" pitchFamily="2" charset="-122"/>
              </a:rPr>
              <a:t>		                   </a:t>
            </a:r>
            <a:r>
              <a:rPr lang="zh-CN" altLang="en-GB" sz="2000" b="1" u="sng">
                <a:latin typeface="黑体" pitchFamily="2" charset="-122"/>
                <a:ea typeface="黑体" pitchFamily="2" charset="-122"/>
              </a:rPr>
              <a:t>人员</a:t>
            </a:r>
            <a:r>
              <a:rPr lang="en-GB" altLang="zh-CN" sz="2000" b="1" u="sng">
                <a:latin typeface="黑体" pitchFamily="2" charset="-122"/>
                <a:ea typeface="黑体" pitchFamily="2" charset="-122"/>
              </a:rPr>
              <a:t>!!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细菌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酵母 </a:t>
            </a:r>
            <a:r>
              <a:rPr lang="en-GB" altLang="zh-CN" sz="2000">
                <a:latin typeface="黑体" pitchFamily="2" charset="-122"/>
                <a:ea typeface="黑体" pitchFamily="2" charset="-122"/>
              </a:rPr>
              <a:t>&amp; </a:t>
            </a:r>
            <a:r>
              <a:rPr lang="zh-CN" altLang="en-GB" sz="2000">
                <a:latin typeface="黑体" pitchFamily="2" charset="-122"/>
                <a:ea typeface="黑体" pitchFamily="2" charset="-122"/>
              </a:rPr>
              <a:t>霉菌</a:t>
            </a:r>
          </a:p>
          <a:p>
            <a:pPr>
              <a:buFont typeface="Wingdings" pitchFamily="2" charset="2"/>
              <a:buNone/>
            </a:pPr>
            <a:endParaRPr lang="en-GB" altLang="zh-CN" sz="200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GB" sz="2000" u="sng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GB" sz="2000" u="sng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GB" sz="2000" b="1" u="sng">
                <a:latin typeface="黑体" pitchFamily="2" charset="-122"/>
                <a:ea typeface="黑体" pitchFamily="2" charset="-122"/>
              </a:rPr>
              <a:t>食品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水果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乳制品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蔬菜</a:t>
            </a:r>
          </a:p>
          <a:p>
            <a:r>
              <a:rPr lang="zh-CN" altLang="en-GB" sz="2000">
                <a:latin typeface="黑体" pitchFamily="2" charset="-122"/>
                <a:ea typeface="黑体" pitchFamily="2" charset="-122"/>
              </a:rPr>
              <a:t>肉类</a:t>
            </a:r>
          </a:p>
          <a:p>
            <a:r>
              <a:rPr lang="en-GB" altLang="zh-CN" sz="2000">
                <a:latin typeface="Verdana"/>
                <a:ea typeface="黑体" pitchFamily="2" charset="-122"/>
              </a:rPr>
              <a:t>…</a:t>
            </a:r>
            <a:r>
              <a:rPr lang="zh-CN" altLang="en-GB" sz="2000">
                <a:latin typeface="黑体" pitchFamily="2" charset="-122"/>
                <a:ea typeface="黑体" pitchFamily="2" charset="-122"/>
              </a:rPr>
              <a:t>等</a:t>
            </a:r>
            <a:endParaRPr lang="zh-CN" altLang="en-US" sz="20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19538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17765" name="Picture 5" descr="MCj04246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73238"/>
            <a:ext cx="1608138" cy="2016125"/>
          </a:xfrm>
          <a:prstGeom prst="rect">
            <a:avLst/>
          </a:prstGeom>
          <a:noFill/>
        </p:spPr>
      </p:pic>
      <p:pic>
        <p:nvPicPr>
          <p:cNvPr id="117766" name="Picture 6" descr="MCj01981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268413"/>
            <a:ext cx="1341437" cy="1944687"/>
          </a:xfrm>
          <a:prstGeom prst="rect">
            <a:avLst/>
          </a:prstGeom>
          <a:noFill/>
        </p:spPr>
      </p:pic>
      <p:pic>
        <p:nvPicPr>
          <p:cNvPr id="117767" name="Picture 7" descr="MPj042864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933825"/>
            <a:ext cx="2376487" cy="14589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72400" cy="576262"/>
          </a:xfrm>
        </p:spPr>
        <p:txBody>
          <a:bodyPr/>
          <a:lstStyle/>
          <a:p>
            <a:r>
              <a:rPr lang="en-GB" sz="18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荧光素</a:t>
            </a:r>
            <a:r>
              <a:rPr lang="en-GB" altLang="zh-CN" sz="18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(Luciferin) / </a:t>
            </a:r>
            <a:r>
              <a:rPr lang="en-GB" sz="18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荧光素酶</a:t>
            </a:r>
            <a:r>
              <a:rPr lang="en-GB" altLang="zh-CN" sz="18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(Luciferase)</a:t>
            </a:r>
            <a:endParaRPr lang="en-US" altLang="zh-CN" sz="18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979613" y="2420938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zh-CN" sz="2000" b="1">
                <a:solidFill>
                  <a:schemeClr val="accent2"/>
                </a:solidFill>
                <a:latin typeface="Tahoma" pitchFamily="34" charset="0"/>
                <a:ea typeface="宋体" pitchFamily="2" charset="-122"/>
              </a:rPr>
              <a:t>      ATP</a:t>
            </a:r>
            <a:r>
              <a:rPr lang="zh-CN" altLang="en-GB" sz="2000" b="1">
                <a:solidFill>
                  <a:schemeClr val="accent2"/>
                </a:solidFill>
                <a:latin typeface="Tahoma" pitchFamily="34" charset="0"/>
                <a:ea typeface="宋体" pitchFamily="2" charset="-122"/>
              </a:rPr>
              <a:t>通过脱去磷酸基来释放能量</a:t>
            </a:r>
            <a:endParaRPr lang="zh-CN" altLang="en-US" sz="2000" b="1">
              <a:solidFill>
                <a:schemeClr val="accent2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547813" y="5805488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           </a:t>
            </a:r>
            <a:r>
              <a:rPr lang="zh-CN" altLang="en-GB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荧光素获得</a:t>
            </a:r>
            <a:r>
              <a:rPr lang="en-GB" altLang="zh-CN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ATP</a:t>
            </a:r>
            <a:r>
              <a:rPr lang="zh-CN" altLang="en-GB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释放的能量后发光</a:t>
            </a:r>
            <a:endParaRPr lang="zh-CN" altLang="en-US" b="1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34149" name="Picture 5" descr="ATP - AMP Color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971550" y="2857500"/>
            <a:ext cx="6908800" cy="931863"/>
          </a:xfrm>
          <a:prstGeom prst="rect">
            <a:avLst/>
          </a:prstGeom>
          <a:noFill/>
        </p:spPr>
      </p:pic>
      <p:pic>
        <p:nvPicPr>
          <p:cNvPr id="134150" name="Picture 6" descr="ATP Luciferase Color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971550" y="4005263"/>
            <a:ext cx="6913563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544513" y="-26988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GB" altLang="zh-CN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ATP</a:t>
            </a:r>
            <a:r>
              <a:rPr lang="zh-CN" altLang="en-GB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检测原理 </a:t>
            </a:r>
            <a:r>
              <a:rPr lang="en-GB" altLang="zh-CN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— </a:t>
            </a:r>
            <a:r>
              <a:rPr lang="zh-CN" altLang="en-GB" sz="3200" b="1">
                <a:solidFill>
                  <a:srgbClr val="474747"/>
                </a:solidFill>
                <a:latin typeface="Times New Roman" pitchFamily="18" charset="0"/>
                <a:ea typeface="黑体" pitchFamily="2" charset="-122"/>
              </a:rPr>
              <a:t>生物荧光</a:t>
            </a:r>
            <a:endParaRPr lang="zh-CN" altLang="en-US" sz="3200" b="1">
              <a:solidFill>
                <a:srgbClr val="474747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www.yiqibank.com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Safety PPT Template 1109">
  <a:themeElements>
    <a:clrScheme name="Food Safety PPT Template 11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 Safety PPT Template 1109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 Safety PPT Template 11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 Safety PPT Template 11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 Safety PPT Template 11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 Safety PPT Template 11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 Safety PPT Template 11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 Safety PPT Template 11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 Safety PPT Template 11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1042</Words>
  <Application>Microsoft Office PowerPoint</Application>
  <PresentationFormat>全屏显示(4:3)</PresentationFormat>
  <Paragraphs>179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Food Safety PPT Template 1109</vt:lpstr>
      <vt:lpstr>Chart</vt:lpstr>
      <vt:lpstr>3M Clean-Trace™ ATP荧光检测系统</vt:lpstr>
      <vt:lpstr>ATP荧光检测技术的发展</vt:lpstr>
      <vt:lpstr>3M Clean-Trace™ ATP荧光检测仪的应用</vt:lpstr>
      <vt:lpstr>3M Clean-Trace™ ATP荧光检测仪的应用</vt:lpstr>
      <vt:lpstr>3M Clean-Trace™ ATP荧光检测系统</vt:lpstr>
      <vt:lpstr>3M Clean-Trace™ ATP荧光检测系统</vt:lpstr>
      <vt:lpstr>所有生物细胞均含有ATP</vt:lpstr>
      <vt:lpstr>ATP 主要来源</vt:lpstr>
      <vt:lpstr>荧光素(Luciferin) / 荧光素酶(Luciferase)</vt:lpstr>
      <vt:lpstr>幻灯片 10</vt:lpstr>
      <vt:lpstr>幻灯片 11</vt:lpstr>
      <vt:lpstr>ATP荧光检测与微生物检测的关系</vt:lpstr>
      <vt:lpstr>及时反映设备表面的清洁状况</vt:lpstr>
      <vt:lpstr>幻灯片 14</vt:lpstr>
      <vt:lpstr>3M Clean-Trace™ ATP荧光检测的意义-清洁管理</vt:lpstr>
      <vt:lpstr>3M Clean-Trace™ ATP荧光检测的意义-清洁管理</vt:lpstr>
      <vt:lpstr>3M Clean-Trace™ ATP荧光检测的意义-清洁管理</vt:lpstr>
      <vt:lpstr>3M Clean-Trace™ ATP荧光检测的意义-清洁管理</vt:lpstr>
      <vt:lpstr>3M Clean-Trace™ ATP荧光检测的技术特点</vt:lpstr>
      <vt:lpstr>重复性 3M vs Hygiena</vt:lpstr>
      <vt:lpstr>幻灯片 21</vt:lpstr>
      <vt:lpstr>3M Clean-Trace™ ATP荧光检测的技术特点</vt:lpstr>
      <vt:lpstr>3M Clean-Trace™ ATP 软件</vt:lpstr>
      <vt:lpstr>3M Clean-Trace™ ATP 软件</vt:lpstr>
      <vt:lpstr>3M Clean-Trace™ ATP荧光检测系统的质量控制</vt:lpstr>
      <vt:lpstr>ATP荧光检测系统的质控比较</vt:lpstr>
    </vt:vector>
  </TitlesOfParts>
  <Company>3M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3M ATP荧光仪</dc:title>
  <dc:subject>www.yiqibank.com</dc:subject>
  <dc:creator>www.yiqibank.com</dc:creator>
  <cp:keywords>ATP</cp:keywords>
  <dc:description>www.yiqibank.com</dc:description>
  <cp:lastModifiedBy>微软用户</cp:lastModifiedBy>
  <cp:revision>33</cp:revision>
  <dcterms:created xsi:type="dcterms:W3CDTF">2009-11-16T15:59:12Z</dcterms:created>
  <dcterms:modified xsi:type="dcterms:W3CDTF">2014-08-14T07:24:42Z</dcterms:modified>
  <cp:category>微生物</cp:category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